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16"/>
  </p:notesMasterIdLst>
  <p:sldIdLst>
    <p:sldId id="256" r:id="rId2"/>
    <p:sldId id="269" r:id="rId3"/>
    <p:sldId id="270" r:id="rId4"/>
    <p:sldId id="277" r:id="rId5"/>
    <p:sldId id="257" r:id="rId6"/>
    <p:sldId id="258" r:id="rId7"/>
    <p:sldId id="259" r:id="rId8"/>
    <p:sldId id="279" r:id="rId9"/>
    <p:sldId id="278" r:id="rId10"/>
    <p:sldId id="260" r:id="rId11"/>
    <p:sldId id="280" r:id="rId12"/>
    <p:sldId id="276" r:id="rId13"/>
    <p:sldId id="28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9ACE"/>
    <a:srgbClr val="B3A6D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35" autoAdjust="0"/>
    <p:restoredTop sz="94660"/>
  </p:normalViewPr>
  <p:slideViewPr>
    <p:cSldViewPr>
      <p:cViewPr>
        <p:scale>
          <a:sx n="73" d="100"/>
          <a:sy n="73" d="100"/>
        </p:scale>
        <p:origin x="-1278" y="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anu%20.u%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anu%20.u%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4800" dirty="0" smtClean="0">
                <a:solidFill>
                  <a:schemeClr val="accent3">
                    <a:lumMod val="75000"/>
                  </a:schemeClr>
                </a:solidFill>
              </a:rPr>
              <a:t>RESULT</a:t>
            </a:r>
            <a:endParaRPr lang="en-US" sz="4800" dirty="0">
              <a:solidFill>
                <a:schemeClr val="accent3">
                  <a:lumMod val="75000"/>
                </a:schemeClr>
              </a:solidFill>
            </a:endParaRPr>
          </a:p>
        </c:rich>
      </c:tx>
      <c:layout/>
    </c:title>
    <c:view3D>
      <c:perspective val="30"/>
    </c:view3D>
    <c:plotArea>
      <c:layout/>
      <c:bar3DChart>
        <c:barDir val="col"/>
        <c:grouping val="standard"/>
        <c:ser>
          <c:idx val="0"/>
          <c:order val="0"/>
          <c:tx>
            <c:strRef>
              <c:f>Sheet1!$E$4</c:f>
              <c:strCache>
                <c:ptCount val="1"/>
                <c:pt idx="0">
                  <c:v>OPENING COUNT</c:v>
                </c:pt>
              </c:strCache>
            </c:strRef>
          </c:tx>
          <c:cat>
            <c:multiLvlStrRef>
              <c:f>Sheet1!$C$5:$D$16</c:f>
              <c:multiLvlStrCache>
                <c:ptCount val="12"/>
                <c:lvl>
                  <c:pt idx="0">
                    <c:v>18-Jan</c:v>
                  </c:pt>
                  <c:pt idx="1">
                    <c:v>18-Feb</c:v>
                  </c:pt>
                  <c:pt idx="2">
                    <c:v>18-Mar</c:v>
                  </c:pt>
                  <c:pt idx="3">
                    <c:v>18-Apr</c:v>
                  </c:pt>
                  <c:pt idx="4">
                    <c:v>18-May</c:v>
                  </c:pt>
                  <c:pt idx="5">
                    <c:v>18-Jun</c:v>
                  </c:pt>
                  <c:pt idx="6">
                    <c:v>18-Jul</c:v>
                  </c:pt>
                  <c:pt idx="7">
                    <c:v>18-Aug</c:v>
                  </c:pt>
                  <c:pt idx="8">
                    <c:v>18-Sep</c:v>
                  </c:pt>
                  <c:pt idx="9">
                    <c:v>18-Oct</c:v>
                  </c:pt>
                  <c:pt idx="10">
                    <c:v>18-Nov</c:v>
                  </c:pt>
                  <c:pt idx="11">
                    <c:v>18-Dec</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Sheet1!$E$5:$E$16</c:f>
              <c:numCache>
                <c:formatCode>General</c:formatCode>
                <c:ptCount val="12"/>
                <c:pt idx="0">
                  <c:v>130</c:v>
                </c:pt>
                <c:pt idx="1">
                  <c:v>150</c:v>
                </c:pt>
                <c:pt idx="2">
                  <c:v>170</c:v>
                </c:pt>
                <c:pt idx="3">
                  <c:v>172</c:v>
                </c:pt>
                <c:pt idx="4">
                  <c:v>181</c:v>
                </c:pt>
                <c:pt idx="5">
                  <c:v>200</c:v>
                </c:pt>
                <c:pt idx="6">
                  <c:v>215</c:v>
                </c:pt>
                <c:pt idx="7">
                  <c:v>222</c:v>
                </c:pt>
                <c:pt idx="8">
                  <c:v>236</c:v>
                </c:pt>
                <c:pt idx="9">
                  <c:v>240</c:v>
                </c:pt>
                <c:pt idx="10">
                  <c:v>250</c:v>
                </c:pt>
                <c:pt idx="11">
                  <c:v>260</c:v>
                </c:pt>
              </c:numCache>
            </c:numRef>
          </c:val>
        </c:ser>
        <c:ser>
          <c:idx val="1"/>
          <c:order val="1"/>
          <c:tx>
            <c:strRef>
              <c:f>Sheet1!$F$4</c:f>
              <c:strCache>
                <c:ptCount val="1"/>
                <c:pt idx="0">
                  <c:v>NEW JOINERS</c:v>
                </c:pt>
              </c:strCache>
            </c:strRef>
          </c:tx>
          <c:cat>
            <c:multiLvlStrRef>
              <c:f>Sheet1!$C$5:$D$16</c:f>
              <c:multiLvlStrCache>
                <c:ptCount val="12"/>
                <c:lvl>
                  <c:pt idx="0">
                    <c:v>18-Jan</c:v>
                  </c:pt>
                  <c:pt idx="1">
                    <c:v>18-Feb</c:v>
                  </c:pt>
                  <c:pt idx="2">
                    <c:v>18-Mar</c:v>
                  </c:pt>
                  <c:pt idx="3">
                    <c:v>18-Apr</c:v>
                  </c:pt>
                  <c:pt idx="4">
                    <c:v>18-May</c:v>
                  </c:pt>
                  <c:pt idx="5">
                    <c:v>18-Jun</c:v>
                  </c:pt>
                  <c:pt idx="6">
                    <c:v>18-Jul</c:v>
                  </c:pt>
                  <c:pt idx="7">
                    <c:v>18-Aug</c:v>
                  </c:pt>
                  <c:pt idx="8">
                    <c:v>18-Sep</c:v>
                  </c:pt>
                  <c:pt idx="9">
                    <c:v>18-Oct</c:v>
                  </c:pt>
                  <c:pt idx="10">
                    <c:v>18-Nov</c:v>
                  </c:pt>
                  <c:pt idx="11">
                    <c:v>18-Dec</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Sheet1!$F$5:$F$16</c:f>
              <c:numCache>
                <c:formatCode>General</c:formatCode>
                <c:ptCount val="12"/>
                <c:pt idx="0">
                  <c:v>30</c:v>
                </c:pt>
                <c:pt idx="1">
                  <c:v>15</c:v>
                </c:pt>
                <c:pt idx="2">
                  <c:v>7</c:v>
                </c:pt>
                <c:pt idx="3">
                  <c:v>19</c:v>
                </c:pt>
                <c:pt idx="4">
                  <c:v>17</c:v>
                </c:pt>
                <c:pt idx="5">
                  <c:v>19</c:v>
                </c:pt>
                <c:pt idx="6">
                  <c:v>15</c:v>
                </c:pt>
                <c:pt idx="7">
                  <c:v>15</c:v>
                </c:pt>
                <c:pt idx="8">
                  <c:v>12</c:v>
                </c:pt>
                <c:pt idx="9">
                  <c:v>17</c:v>
                </c:pt>
                <c:pt idx="10">
                  <c:v>20</c:v>
                </c:pt>
                <c:pt idx="11">
                  <c:v>16</c:v>
                </c:pt>
              </c:numCache>
            </c:numRef>
          </c:val>
        </c:ser>
        <c:ser>
          <c:idx val="2"/>
          <c:order val="2"/>
          <c:tx>
            <c:strRef>
              <c:f>Sheet1!$G$4</c:f>
              <c:strCache>
                <c:ptCount val="1"/>
                <c:pt idx="0">
                  <c:v>EXIT EMPLOYEE</c:v>
                </c:pt>
              </c:strCache>
            </c:strRef>
          </c:tx>
          <c:cat>
            <c:multiLvlStrRef>
              <c:f>Sheet1!$C$5:$D$16</c:f>
              <c:multiLvlStrCache>
                <c:ptCount val="12"/>
                <c:lvl>
                  <c:pt idx="0">
                    <c:v>18-Jan</c:v>
                  </c:pt>
                  <c:pt idx="1">
                    <c:v>18-Feb</c:v>
                  </c:pt>
                  <c:pt idx="2">
                    <c:v>18-Mar</c:v>
                  </c:pt>
                  <c:pt idx="3">
                    <c:v>18-Apr</c:v>
                  </c:pt>
                  <c:pt idx="4">
                    <c:v>18-May</c:v>
                  </c:pt>
                  <c:pt idx="5">
                    <c:v>18-Jun</c:v>
                  </c:pt>
                  <c:pt idx="6">
                    <c:v>18-Jul</c:v>
                  </c:pt>
                  <c:pt idx="7">
                    <c:v>18-Aug</c:v>
                  </c:pt>
                  <c:pt idx="8">
                    <c:v>18-Sep</c:v>
                  </c:pt>
                  <c:pt idx="9">
                    <c:v>18-Oct</c:v>
                  </c:pt>
                  <c:pt idx="10">
                    <c:v>18-Nov</c:v>
                  </c:pt>
                  <c:pt idx="11">
                    <c:v>18-Dec</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Sheet1!$G$5:$G$16</c:f>
              <c:numCache>
                <c:formatCode>General</c:formatCode>
                <c:ptCount val="12"/>
                <c:pt idx="0">
                  <c:v>9</c:v>
                </c:pt>
                <c:pt idx="1">
                  <c:v>7</c:v>
                </c:pt>
                <c:pt idx="2">
                  <c:v>8</c:v>
                </c:pt>
                <c:pt idx="3">
                  <c:v>6</c:v>
                </c:pt>
                <c:pt idx="4">
                  <c:v>13</c:v>
                </c:pt>
                <c:pt idx="5">
                  <c:v>6</c:v>
                </c:pt>
                <c:pt idx="6">
                  <c:v>15</c:v>
                </c:pt>
                <c:pt idx="7">
                  <c:v>17</c:v>
                </c:pt>
                <c:pt idx="8">
                  <c:v>3</c:v>
                </c:pt>
                <c:pt idx="9">
                  <c:v>13</c:v>
                </c:pt>
                <c:pt idx="10">
                  <c:v>13</c:v>
                </c:pt>
                <c:pt idx="11">
                  <c:v>10</c:v>
                </c:pt>
              </c:numCache>
            </c:numRef>
          </c:val>
        </c:ser>
        <c:ser>
          <c:idx val="3"/>
          <c:order val="3"/>
          <c:tx>
            <c:strRef>
              <c:f>Sheet1!$H$4</c:f>
              <c:strCache>
                <c:ptCount val="1"/>
                <c:pt idx="0">
                  <c:v>BALANCE</c:v>
                </c:pt>
              </c:strCache>
            </c:strRef>
          </c:tx>
          <c:cat>
            <c:multiLvlStrRef>
              <c:f>Sheet1!$C$5:$D$16</c:f>
              <c:multiLvlStrCache>
                <c:ptCount val="12"/>
                <c:lvl>
                  <c:pt idx="0">
                    <c:v>18-Jan</c:v>
                  </c:pt>
                  <c:pt idx="1">
                    <c:v>18-Feb</c:v>
                  </c:pt>
                  <c:pt idx="2">
                    <c:v>18-Mar</c:v>
                  </c:pt>
                  <c:pt idx="3">
                    <c:v>18-Apr</c:v>
                  </c:pt>
                  <c:pt idx="4">
                    <c:v>18-May</c:v>
                  </c:pt>
                  <c:pt idx="5">
                    <c:v>18-Jun</c:v>
                  </c:pt>
                  <c:pt idx="6">
                    <c:v>18-Jul</c:v>
                  </c:pt>
                  <c:pt idx="7">
                    <c:v>18-Aug</c:v>
                  </c:pt>
                  <c:pt idx="8">
                    <c:v>18-Sep</c:v>
                  </c:pt>
                  <c:pt idx="9">
                    <c:v>18-Oct</c:v>
                  </c:pt>
                  <c:pt idx="10">
                    <c:v>18-Nov</c:v>
                  </c:pt>
                  <c:pt idx="11">
                    <c:v>18-Dec</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Sheet1!$H$5:$H$16</c:f>
              <c:numCache>
                <c:formatCode>General</c:formatCode>
                <c:ptCount val="12"/>
                <c:pt idx="0">
                  <c:v>151</c:v>
                </c:pt>
                <c:pt idx="1">
                  <c:v>158</c:v>
                </c:pt>
                <c:pt idx="2">
                  <c:v>169</c:v>
                </c:pt>
                <c:pt idx="3">
                  <c:v>185</c:v>
                </c:pt>
                <c:pt idx="4">
                  <c:v>185</c:v>
                </c:pt>
                <c:pt idx="5">
                  <c:v>213</c:v>
                </c:pt>
                <c:pt idx="6">
                  <c:v>215</c:v>
                </c:pt>
                <c:pt idx="7">
                  <c:v>220</c:v>
                </c:pt>
                <c:pt idx="8">
                  <c:v>245</c:v>
                </c:pt>
                <c:pt idx="9">
                  <c:v>244</c:v>
                </c:pt>
                <c:pt idx="10">
                  <c:v>257</c:v>
                </c:pt>
                <c:pt idx="11">
                  <c:v>266</c:v>
                </c:pt>
              </c:numCache>
            </c:numRef>
          </c:val>
        </c:ser>
        <c:ser>
          <c:idx val="4"/>
          <c:order val="4"/>
          <c:tx>
            <c:strRef>
              <c:f>Sheet1!$I$4</c:f>
              <c:strCache>
                <c:ptCount val="1"/>
                <c:pt idx="0">
                  <c:v>AVERAGE NO. OF 
EMPLOYEES</c:v>
                </c:pt>
              </c:strCache>
            </c:strRef>
          </c:tx>
          <c:cat>
            <c:multiLvlStrRef>
              <c:f>Sheet1!$C$5:$D$16</c:f>
              <c:multiLvlStrCache>
                <c:ptCount val="12"/>
                <c:lvl>
                  <c:pt idx="0">
                    <c:v>18-Jan</c:v>
                  </c:pt>
                  <c:pt idx="1">
                    <c:v>18-Feb</c:v>
                  </c:pt>
                  <c:pt idx="2">
                    <c:v>18-Mar</c:v>
                  </c:pt>
                  <c:pt idx="3">
                    <c:v>18-Apr</c:v>
                  </c:pt>
                  <c:pt idx="4">
                    <c:v>18-May</c:v>
                  </c:pt>
                  <c:pt idx="5">
                    <c:v>18-Jun</c:v>
                  </c:pt>
                  <c:pt idx="6">
                    <c:v>18-Jul</c:v>
                  </c:pt>
                  <c:pt idx="7">
                    <c:v>18-Aug</c:v>
                  </c:pt>
                  <c:pt idx="8">
                    <c:v>18-Sep</c:v>
                  </c:pt>
                  <c:pt idx="9">
                    <c:v>18-Oct</c:v>
                  </c:pt>
                  <c:pt idx="10">
                    <c:v>18-Nov</c:v>
                  </c:pt>
                  <c:pt idx="11">
                    <c:v>18-Dec</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Sheet1!$I$5:$I$16</c:f>
              <c:numCache>
                <c:formatCode>General</c:formatCode>
                <c:ptCount val="12"/>
                <c:pt idx="0">
                  <c:v>80</c:v>
                </c:pt>
                <c:pt idx="1">
                  <c:v>82.5</c:v>
                </c:pt>
                <c:pt idx="2">
                  <c:v>88.5</c:v>
                </c:pt>
                <c:pt idx="3">
                  <c:v>95.5</c:v>
                </c:pt>
                <c:pt idx="4">
                  <c:v>99</c:v>
                </c:pt>
                <c:pt idx="5">
                  <c:v>109.5</c:v>
                </c:pt>
                <c:pt idx="6">
                  <c:v>115</c:v>
                </c:pt>
                <c:pt idx="7">
                  <c:v>118.5</c:v>
                </c:pt>
                <c:pt idx="8">
                  <c:v>124</c:v>
                </c:pt>
                <c:pt idx="9">
                  <c:v>128.5</c:v>
                </c:pt>
                <c:pt idx="10">
                  <c:v>135</c:v>
                </c:pt>
                <c:pt idx="11">
                  <c:v>138</c:v>
                </c:pt>
              </c:numCache>
            </c:numRef>
          </c:val>
        </c:ser>
        <c:ser>
          <c:idx val="5"/>
          <c:order val="5"/>
          <c:tx>
            <c:strRef>
              <c:f>Sheet1!$J$4</c:f>
              <c:strCache>
                <c:ptCount val="1"/>
                <c:pt idx="0">
                  <c:v>ATTRITION   %</c:v>
                </c:pt>
              </c:strCache>
            </c:strRef>
          </c:tx>
          <c:cat>
            <c:multiLvlStrRef>
              <c:f>Sheet1!$C$5:$D$16</c:f>
              <c:multiLvlStrCache>
                <c:ptCount val="12"/>
                <c:lvl>
                  <c:pt idx="0">
                    <c:v>18-Jan</c:v>
                  </c:pt>
                  <c:pt idx="1">
                    <c:v>18-Feb</c:v>
                  </c:pt>
                  <c:pt idx="2">
                    <c:v>18-Mar</c:v>
                  </c:pt>
                  <c:pt idx="3">
                    <c:v>18-Apr</c:v>
                  </c:pt>
                  <c:pt idx="4">
                    <c:v>18-May</c:v>
                  </c:pt>
                  <c:pt idx="5">
                    <c:v>18-Jun</c:v>
                  </c:pt>
                  <c:pt idx="6">
                    <c:v>18-Jul</c:v>
                  </c:pt>
                  <c:pt idx="7">
                    <c:v>18-Aug</c:v>
                  </c:pt>
                  <c:pt idx="8">
                    <c:v>18-Sep</c:v>
                  </c:pt>
                  <c:pt idx="9">
                    <c:v>18-Oct</c:v>
                  </c:pt>
                  <c:pt idx="10">
                    <c:v>18-Nov</c:v>
                  </c:pt>
                  <c:pt idx="11">
                    <c:v>18-Dec</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Sheet1!$J$5:$J$16</c:f>
              <c:numCache>
                <c:formatCode>General</c:formatCode>
                <c:ptCount val="12"/>
                <c:pt idx="0">
                  <c:v>19.867549668874172</c:v>
                </c:pt>
                <c:pt idx="1">
                  <c:v>9.4936708860759502</c:v>
                </c:pt>
                <c:pt idx="2">
                  <c:v>4.1420118343195274</c:v>
                </c:pt>
                <c:pt idx="3">
                  <c:v>10.27027027027027</c:v>
                </c:pt>
                <c:pt idx="4">
                  <c:v>9.1891891891891895</c:v>
                </c:pt>
                <c:pt idx="5">
                  <c:v>8.92018779342723</c:v>
                </c:pt>
                <c:pt idx="6">
                  <c:v>6.9767441860465116</c:v>
                </c:pt>
                <c:pt idx="7">
                  <c:v>6.8181818181818175</c:v>
                </c:pt>
                <c:pt idx="8">
                  <c:v>4.8979591836734695</c:v>
                </c:pt>
                <c:pt idx="9">
                  <c:v>6.9672131147540979</c:v>
                </c:pt>
                <c:pt idx="10">
                  <c:v>7.782101167315175</c:v>
                </c:pt>
                <c:pt idx="11">
                  <c:v>6.0150375939849621</c:v>
                </c:pt>
              </c:numCache>
            </c:numRef>
          </c:val>
        </c:ser>
        <c:shape val="cylinder"/>
        <c:axId val="78133120"/>
        <c:axId val="78136064"/>
        <c:axId val="79888832"/>
      </c:bar3DChart>
      <c:catAx>
        <c:axId val="78133120"/>
        <c:scaling>
          <c:orientation val="minMax"/>
        </c:scaling>
        <c:axPos val="b"/>
        <c:majorTickMark val="none"/>
        <c:tickLblPos val="nextTo"/>
        <c:crossAx val="78136064"/>
        <c:crosses val="autoZero"/>
        <c:auto val="1"/>
        <c:lblAlgn val="ctr"/>
        <c:lblOffset val="100"/>
      </c:catAx>
      <c:valAx>
        <c:axId val="78136064"/>
        <c:scaling>
          <c:orientation val="minMax"/>
        </c:scaling>
        <c:axPos val="l"/>
        <c:majorGridlines/>
        <c:numFmt formatCode="General" sourceLinked="1"/>
        <c:majorTickMark val="none"/>
        <c:tickLblPos val="nextTo"/>
        <c:crossAx val="78133120"/>
        <c:crosses val="autoZero"/>
        <c:crossBetween val="between"/>
      </c:valAx>
      <c:serAx>
        <c:axId val="79888832"/>
        <c:scaling>
          <c:orientation val="minMax"/>
        </c:scaling>
        <c:delete val="1"/>
        <c:axPos val="b"/>
        <c:majorTickMark val="none"/>
        <c:tickLblPos val="nextTo"/>
        <c:crossAx val="78136064"/>
        <c:crosses val="autoZero"/>
      </c:serAx>
    </c:plotArea>
    <c:legend>
      <c:legendPos val="r"/>
      <c:layout/>
      <c:txPr>
        <a:bodyPr/>
        <a:lstStyle/>
        <a:p>
          <a:pPr>
            <a:defRPr sz="1100" b="1"/>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3600" b="1" dirty="0" smtClean="0">
                <a:latin typeface="Algerian" pitchFamily="82" charset="0"/>
              </a:rPr>
              <a:t>COUNCLUTION</a:t>
            </a:r>
            <a:endParaRPr lang="en-US" sz="3600" b="1" dirty="0">
              <a:latin typeface="Algerian" pitchFamily="82" charset="0"/>
            </a:endParaRPr>
          </a:p>
        </c:rich>
      </c:tx>
      <c:layout/>
    </c:title>
    <c:view3D>
      <c:rotX val="30"/>
      <c:perspective val="30"/>
    </c:view3D>
    <c:plotArea>
      <c:layout/>
      <c:pie3DChart>
        <c:varyColors val="1"/>
        <c:ser>
          <c:idx val="0"/>
          <c:order val="0"/>
          <c:tx>
            <c:strRef>
              <c:f>Sheet1!$E$4</c:f>
              <c:strCache>
                <c:ptCount val="1"/>
                <c:pt idx="0">
                  <c:v>OPENING COUNT</c:v>
                </c:pt>
              </c:strCache>
            </c:strRef>
          </c:tx>
          <c:explosion val="25"/>
          <c:cat>
            <c:multiLvlStrRef>
              <c:f>Sheet1!$C$5:$D$16</c:f>
              <c:multiLvlStrCache>
                <c:ptCount val="12"/>
                <c:lvl>
                  <c:pt idx="0">
                    <c:v>18-Jan</c:v>
                  </c:pt>
                  <c:pt idx="1">
                    <c:v>18-Feb</c:v>
                  </c:pt>
                  <c:pt idx="2">
                    <c:v>18-Mar</c:v>
                  </c:pt>
                  <c:pt idx="3">
                    <c:v>18-Apr</c:v>
                  </c:pt>
                  <c:pt idx="4">
                    <c:v>18-May</c:v>
                  </c:pt>
                  <c:pt idx="5">
                    <c:v>18-Jun</c:v>
                  </c:pt>
                  <c:pt idx="6">
                    <c:v>18-Jul</c:v>
                  </c:pt>
                  <c:pt idx="7">
                    <c:v>18-Aug</c:v>
                  </c:pt>
                  <c:pt idx="8">
                    <c:v>18-Sep</c:v>
                  </c:pt>
                  <c:pt idx="9">
                    <c:v>18-Oct</c:v>
                  </c:pt>
                  <c:pt idx="10">
                    <c:v>18-Nov</c:v>
                  </c:pt>
                  <c:pt idx="11">
                    <c:v>18-Dec</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Sheet1!$E$5:$E$16</c:f>
              <c:numCache>
                <c:formatCode>General</c:formatCode>
                <c:ptCount val="12"/>
                <c:pt idx="0">
                  <c:v>130</c:v>
                </c:pt>
                <c:pt idx="1">
                  <c:v>150</c:v>
                </c:pt>
                <c:pt idx="2">
                  <c:v>170</c:v>
                </c:pt>
                <c:pt idx="3">
                  <c:v>172</c:v>
                </c:pt>
                <c:pt idx="4">
                  <c:v>181</c:v>
                </c:pt>
                <c:pt idx="5">
                  <c:v>200</c:v>
                </c:pt>
                <c:pt idx="6">
                  <c:v>215</c:v>
                </c:pt>
                <c:pt idx="7">
                  <c:v>222</c:v>
                </c:pt>
                <c:pt idx="8">
                  <c:v>236</c:v>
                </c:pt>
                <c:pt idx="9">
                  <c:v>240</c:v>
                </c:pt>
                <c:pt idx="10">
                  <c:v>250</c:v>
                </c:pt>
                <c:pt idx="11">
                  <c:v>260</c:v>
                </c:pt>
              </c:numCache>
            </c:numRef>
          </c:val>
        </c:ser>
        <c:ser>
          <c:idx val="1"/>
          <c:order val="1"/>
          <c:tx>
            <c:strRef>
              <c:f>Sheet1!$F$4</c:f>
              <c:strCache>
                <c:ptCount val="1"/>
                <c:pt idx="0">
                  <c:v>NEW JOINERS</c:v>
                </c:pt>
              </c:strCache>
            </c:strRef>
          </c:tx>
          <c:explosion val="25"/>
          <c:cat>
            <c:multiLvlStrRef>
              <c:f>Sheet1!$C$5:$D$16</c:f>
              <c:multiLvlStrCache>
                <c:ptCount val="12"/>
                <c:lvl>
                  <c:pt idx="0">
                    <c:v>18-Jan</c:v>
                  </c:pt>
                  <c:pt idx="1">
                    <c:v>18-Feb</c:v>
                  </c:pt>
                  <c:pt idx="2">
                    <c:v>18-Mar</c:v>
                  </c:pt>
                  <c:pt idx="3">
                    <c:v>18-Apr</c:v>
                  </c:pt>
                  <c:pt idx="4">
                    <c:v>18-May</c:v>
                  </c:pt>
                  <c:pt idx="5">
                    <c:v>18-Jun</c:v>
                  </c:pt>
                  <c:pt idx="6">
                    <c:v>18-Jul</c:v>
                  </c:pt>
                  <c:pt idx="7">
                    <c:v>18-Aug</c:v>
                  </c:pt>
                  <c:pt idx="8">
                    <c:v>18-Sep</c:v>
                  </c:pt>
                  <c:pt idx="9">
                    <c:v>18-Oct</c:v>
                  </c:pt>
                  <c:pt idx="10">
                    <c:v>18-Nov</c:v>
                  </c:pt>
                  <c:pt idx="11">
                    <c:v>18-Dec</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Sheet1!$F$5:$F$16</c:f>
              <c:numCache>
                <c:formatCode>General</c:formatCode>
                <c:ptCount val="12"/>
                <c:pt idx="0">
                  <c:v>30</c:v>
                </c:pt>
                <c:pt idx="1">
                  <c:v>15</c:v>
                </c:pt>
                <c:pt idx="2">
                  <c:v>7</c:v>
                </c:pt>
                <c:pt idx="3">
                  <c:v>19</c:v>
                </c:pt>
                <c:pt idx="4">
                  <c:v>17</c:v>
                </c:pt>
                <c:pt idx="5">
                  <c:v>19</c:v>
                </c:pt>
                <c:pt idx="6">
                  <c:v>15</c:v>
                </c:pt>
                <c:pt idx="7">
                  <c:v>15</c:v>
                </c:pt>
                <c:pt idx="8">
                  <c:v>12</c:v>
                </c:pt>
                <c:pt idx="9">
                  <c:v>17</c:v>
                </c:pt>
                <c:pt idx="10">
                  <c:v>20</c:v>
                </c:pt>
                <c:pt idx="11">
                  <c:v>16</c:v>
                </c:pt>
              </c:numCache>
            </c:numRef>
          </c:val>
        </c:ser>
        <c:ser>
          <c:idx val="2"/>
          <c:order val="2"/>
          <c:tx>
            <c:strRef>
              <c:f>Sheet1!$G$4</c:f>
              <c:strCache>
                <c:ptCount val="1"/>
                <c:pt idx="0">
                  <c:v>EXIT EMPLOYEE</c:v>
                </c:pt>
              </c:strCache>
            </c:strRef>
          </c:tx>
          <c:explosion val="25"/>
          <c:cat>
            <c:multiLvlStrRef>
              <c:f>Sheet1!$C$5:$D$16</c:f>
              <c:multiLvlStrCache>
                <c:ptCount val="12"/>
                <c:lvl>
                  <c:pt idx="0">
                    <c:v>18-Jan</c:v>
                  </c:pt>
                  <c:pt idx="1">
                    <c:v>18-Feb</c:v>
                  </c:pt>
                  <c:pt idx="2">
                    <c:v>18-Mar</c:v>
                  </c:pt>
                  <c:pt idx="3">
                    <c:v>18-Apr</c:v>
                  </c:pt>
                  <c:pt idx="4">
                    <c:v>18-May</c:v>
                  </c:pt>
                  <c:pt idx="5">
                    <c:v>18-Jun</c:v>
                  </c:pt>
                  <c:pt idx="6">
                    <c:v>18-Jul</c:v>
                  </c:pt>
                  <c:pt idx="7">
                    <c:v>18-Aug</c:v>
                  </c:pt>
                  <c:pt idx="8">
                    <c:v>18-Sep</c:v>
                  </c:pt>
                  <c:pt idx="9">
                    <c:v>18-Oct</c:v>
                  </c:pt>
                  <c:pt idx="10">
                    <c:v>18-Nov</c:v>
                  </c:pt>
                  <c:pt idx="11">
                    <c:v>18-Dec</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Sheet1!$G$5:$G$16</c:f>
              <c:numCache>
                <c:formatCode>General</c:formatCode>
                <c:ptCount val="12"/>
                <c:pt idx="0">
                  <c:v>9</c:v>
                </c:pt>
                <c:pt idx="1">
                  <c:v>7</c:v>
                </c:pt>
                <c:pt idx="2">
                  <c:v>8</c:v>
                </c:pt>
                <c:pt idx="3">
                  <c:v>6</c:v>
                </c:pt>
                <c:pt idx="4">
                  <c:v>13</c:v>
                </c:pt>
                <c:pt idx="5">
                  <c:v>6</c:v>
                </c:pt>
                <c:pt idx="6">
                  <c:v>15</c:v>
                </c:pt>
                <c:pt idx="7">
                  <c:v>17</c:v>
                </c:pt>
                <c:pt idx="8">
                  <c:v>3</c:v>
                </c:pt>
                <c:pt idx="9">
                  <c:v>13</c:v>
                </c:pt>
                <c:pt idx="10">
                  <c:v>13</c:v>
                </c:pt>
                <c:pt idx="11">
                  <c:v>10</c:v>
                </c:pt>
              </c:numCache>
            </c:numRef>
          </c:val>
        </c:ser>
        <c:ser>
          <c:idx val="3"/>
          <c:order val="3"/>
          <c:tx>
            <c:strRef>
              <c:f>Sheet1!$H$4</c:f>
              <c:strCache>
                <c:ptCount val="1"/>
                <c:pt idx="0">
                  <c:v>BALANCE</c:v>
                </c:pt>
              </c:strCache>
            </c:strRef>
          </c:tx>
          <c:explosion val="25"/>
          <c:cat>
            <c:multiLvlStrRef>
              <c:f>Sheet1!$C$5:$D$16</c:f>
              <c:multiLvlStrCache>
                <c:ptCount val="12"/>
                <c:lvl>
                  <c:pt idx="0">
                    <c:v>18-Jan</c:v>
                  </c:pt>
                  <c:pt idx="1">
                    <c:v>18-Feb</c:v>
                  </c:pt>
                  <c:pt idx="2">
                    <c:v>18-Mar</c:v>
                  </c:pt>
                  <c:pt idx="3">
                    <c:v>18-Apr</c:v>
                  </c:pt>
                  <c:pt idx="4">
                    <c:v>18-May</c:v>
                  </c:pt>
                  <c:pt idx="5">
                    <c:v>18-Jun</c:v>
                  </c:pt>
                  <c:pt idx="6">
                    <c:v>18-Jul</c:v>
                  </c:pt>
                  <c:pt idx="7">
                    <c:v>18-Aug</c:v>
                  </c:pt>
                  <c:pt idx="8">
                    <c:v>18-Sep</c:v>
                  </c:pt>
                  <c:pt idx="9">
                    <c:v>18-Oct</c:v>
                  </c:pt>
                  <c:pt idx="10">
                    <c:v>18-Nov</c:v>
                  </c:pt>
                  <c:pt idx="11">
                    <c:v>18-Dec</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Sheet1!$H$5:$H$16</c:f>
              <c:numCache>
                <c:formatCode>General</c:formatCode>
                <c:ptCount val="12"/>
                <c:pt idx="0">
                  <c:v>151</c:v>
                </c:pt>
                <c:pt idx="1">
                  <c:v>158</c:v>
                </c:pt>
                <c:pt idx="2">
                  <c:v>169</c:v>
                </c:pt>
                <c:pt idx="3">
                  <c:v>185</c:v>
                </c:pt>
                <c:pt idx="4">
                  <c:v>185</c:v>
                </c:pt>
                <c:pt idx="5">
                  <c:v>213</c:v>
                </c:pt>
                <c:pt idx="6">
                  <c:v>215</c:v>
                </c:pt>
                <c:pt idx="7">
                  <c:v>220</c:v>
                </c:pt>
                <c:pt idx="8">
                  <c:v>245</c:v>
                </c:pt>
                <c:pt idx="9">
                  <c:v>244</c:v>
                </c:pt>
                <c:pt idx="10">
                  <c:v>257</c:v>
                </c:pt>
                <c:pt idx="11">
                  <c:v>266</c:v>
                </c:pt>
              </c:numCache>
            </c:numRef>
          </c:val>
        </c:ser>
        <c:ser>
          <c:idx val="4"/>
          <c:order val="4"/>
          <c:tx>
            <c:strRef>
              <c:f>Sheet1!$I$4</c:f>
              <c:strCache>
                <c:ptCount val="1"/>
                <c:pt idx="0">
                  <c:v>AVERAGE NO. OF 
EMPLOYEES</c:v>
                </c:pt>
              </c:strCache>
            </c:strRef>
          </c:tx>
          <c:explosion val="25"/>
          <c:cat>
            <c:multiLvlStrRef>
              <c:f>Sheet1!$C$5:$D$16</c:f>
              <c:multiLvlStrCache>
                <c:ptCount val="12"/>
                <c:lvl>
                  <c:pt idx="0">
                    <c:v>18-Jan</c:v>
                  </c:pt>
                  <c:pt idx="1">
                    <c:v>18-Feb</c:v>
                  </c:pt>
                  <c:pt idx="2">
                    <c:v>18-Mar</c:v>
                  </c:pt>
                  <c:pt idx="3">
                    <c:v>18-Apr</c:v>
                  </c:pt>
                  <c:pt idx="4">
                    <c:v>18-May</c:v>
                  </c:pt>
                  <c:pt idx="5">
                    <c:v>18-Jun</c:v>
                  </c:pt>
                  <c:pt idx="6">
                    <c:v>18-Jul</c:v>
                  </c:pt>
                  <c:pt idx="7">
                    <c:v>18-Aug</c:v>
                  </c:pt>
                  <c:pt idx="8">
                    <c:v>18-Sep</c:v>
                  </c:pt>
                  <c:pt idx="9">
                    <c:v>18-Oct</c:v>
                  </c:pt>
                  <c:pt idx="10">
                    <c:v>18-Nov</c:v>
                  </c:pt>
                  <c:pt idx="11">
                    <c:v>18-Dec</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Sheet1!$I$5:$I$16</c:f>
              <c:numCache>
                <c:formatCode>General</c:formatCode>
                <c:ptCount val="12"/>
                <c:pt idx="0">
                  <c:v>80</c:v>
                </c:pt>
                <c:pt idx="1">
                  <c:v>82.5</c:v>
                </c:pt>
                <c:pt idx="2">
                  <c:v>88.5</c:v>
                </c:pt>
                <c:pt idx="3">
                  <c:v>95.5</c:v>
                </c:pt>
                <c:pt idx="4">
                  <c:v>99</c:v>
                </c:pt>
                <c:pt idx="5">
                  <c:v>109.5</c:v>
                </c:pt>
                <c:pt idx="6">
                  <c:v>115</c:v>
                </c:pt>
                <c:pt idx="7">
                  <c:v>118.5</c:v>
                </c:pt>
                <c:pt idx="8">
                  <c:v>124</c:v>
                </c:pt>
                <c:pt idx="9">
                  <c:v>128.5</c:v>
                </c:pt>
                <c:pt idx="10">
                  <c:v>135</c:v>
                </c:pt>
                <c:pt idx="11">
                  <c:v>138</c:v>
                </c:pt>
              </c:numCache>
            </c:numRef>
          </c:val>
        </c:ser>
        <c:ser>
          <c:idx val="5"/>
          <c:order val="5"/>
          <c:tx>
            <c:strRef>
              <c:f>Sheet1!$J$4</c:f>
              <c:strCache>
                <c:ptCount val="1"/>
                <c:pt idx="0">
                  <c:v>ATTRITION   %</c:v>
                </c:pt>
              </c:strCache>
            </c:strRef>
          </c:tx>
          <c:explosion val="25"/>
          <c:cat>
            <c:multiLvlStrRef>
              <c:f>Sheet1!$C$5:$D$16</c:f>
              <c:multiLvlStrCache>
                <c:ptCount val="12"/>
                <c:lvl>
                  <c:pt idx="0">
                    <c:v>18-Jan</c:v>
                  </c:pt>
                  <c:pt idx="1">
                    <c:v>18-Feb</c:v>
                  </c:pt>
                  <c:pt idx="2">
                    <c:v>18-Mar</c:v>
                  </c:pt>
                  <c:pt idx="3">
                    <c:v>18-Apr</c:v>
                  </c:pt>
                  <c:pt idx="4">
                    <c:v>18-May</c:v>
                  </c:pt>
                  <c:pt idx="5">
                    <c:v>18-Jun</c:v>
                  </c:pt>
                  <c:pt idx="6">
                    <c:v>18-Jul</c:v>
                  </c:pt>
                  <c:pt idx="7">
                    <c:v>18-Aug</c:v>
                  </c:pt>
                  <c:pt idx="8">
                    <c:v>18-Sep</c:v>
                  </c:pt>
                  <c:pt idx="9">
                    <c:v>18-Oct</c:v>
                  </c:pt>
                  <c:pt idx="10">
                    <c:v>18-Nov</c:v>
                  </c:pt>
                  <c:pt idx="11">
                    <c:v>18-Dec</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Sheet1!$J$5:$J$16</c:f>
              <c:numCache>
                <c:formatCode>General</c:formatCode>
                <c:ptCount val="12"/>
                <c:pt idx="0">
                  <c:v>19.867549668874172</c:v>
                </c:pt>
                <c:pt idx="1">
                  <c:v>9.4936708860759502</c:v>
                </c:pt>
                <c:pt idx="2">
                  <c:v>4.1420118343195274</c:v>
                </c:pt>
                <c:pt idx="3">
                  <c:v>10.27027027027027</c:v>
                </c:pt>
                <c:pt idx="4">
                  <c:v>9.1891891891891895</c:v>
                </c:pt>
                <c:pt idx="5">
                  <c:v>8.92018779342723</c:v>
                </c:pt>
                <c:pt idx="6">
                  <c:v>6.9767441860465116</c:v>
                </c:pt>
                <c:pt idx="7">
                  <c:v>6.8181818181818175</c:v>
                </c:pt>
                <c:pt idx="8">
                  <c:v>4.8979591836734695</c:v>
                </c:pt>
                <c:pt idx="9">
                  <c:v>6.9672131147540979</c:v>
                </c:pt>
                <c:pt idx="10">
                  <c:v>7.782101167315175</c:v>
                </c:pt>
                <c:pt idx="11">
                  <c:v>6.0150375939849621</c:v>
                </c:pt>
              </c:numCache>
            </c:numRef>
          </c:val>
        </c:ser>
      </c:pie3DChart>
    </c:plotArea>
    <c:legend>
      <c:legendPos val="r"/>
      <c:layout/>
      <c:txPr>
        <a:bodyPr/>
        <a:lstStyle/>
        <a:p>
          <a:pPr>
            <a:defRPr sz="1200" b="1"/>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6763F3-8989-47B8-B21D-1535EC06FF30}" type="datetimeFigureOut">
              <a:rPr lang="en-US" smtClean="0"/>
              <a:pPr/>
              <a:t>8/31/2024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973A61-8167-4043-BB44-D19CE5606C8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973A61-8167-4043-BB44-D19CE5606C85}"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973A61-8167-4043-BB44-D19CE5606C85}"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998977D-B37E-4171-A876-5C775D783414}" type="datetimeFigureOut">
              <a:rPr lang="en-US" smtClean="0"/>
              <a:pPr/>
              <a:t>8/31/2024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4501EBB-9106-43ED-83BF-7B7C8EDE41A0}"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98977D-B37E-4171-A876-5C775D783414}"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01EBB-9106-43ED-83BF-7B7C8EDE41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98977D-B37E-4171-A876-5C775D783414}"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01EBB-9106-43ED-83BF-7B7C8EDE41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98977D-B37E-4171-A876-5C775D783414}"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01EBB-9106-43ED-83BF-7B7C8EDE41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998977D-B37E-4171-A876-5C775D783414}"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04501EBB-9106-43ED-83BF-7B7C8EDE41A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98977D-B37E-4171-A876-5C775D783414}"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01EBB-9106-43ED-83BF-7B7C8EDE41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998977D-B37E-4171-A876-5C775D783414}"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01EBB-9106-43ED-83BF-7B7C8EDE41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998977D-B37E-4171-A876-5C775D783414}"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501EBB-9106-43ED-83BF-7B7C8EDE41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8977D-B37E-4171-A876-5C775D783414}"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501EBB-9106-43ED-83BF-7B7C8EDE41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98977D-B37E-4171-A876-5C775D783414}"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01EBB-9106-43ED-83BF-7B7C8EDE41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98977D-B37E-4171-A876-5C775D783414}"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01EBB-9106-43ED-83BF-7B7C8EDE41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998977D-B37E-4171-A876-5C775D783414}" type="datetimeFigureOut">
              <a:rPr lang="en-US" smtClean="0"/>
              <a:pPr/>
              <a:t>8/31/2024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4501EBB-9106-43ED-83BF-7B7C8EDE41A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214290"/>
            <a:ext cx="7772400" cy="1470025"/>
          </a:xfrm>
        </p:spPr>
        <p:txBody>
          <a:bodyPr>
            <a:normAutofit fontScale="90000"/>
          </a:bodyPr>
          <a:lstStyle/>
          <a:p>
            <a:r>
              <a:rPr lang="en-US" dirty="0" smtClean="0">
                <a:solidFill>
                  <a:srgbClr val="9E9ACE"/>
                </a:solidFill>
                <a:latin typeface="CentSchbkCyrill BT" pitchFamily="18" charset="-52"/>
              </a:rPr>
              <a:t>Employee data analysis using excel </a:t>
            </a:r>
            <a:endParaRPr lang="en-US" dirty="0">
              <a:solidFill>
                <a:srgbClr val="9E9ACE"/>
              </a:solidFill>
              <a:latin typeface="CentSchbkCyrill BT" pitchFamily="18" charset="-52"/>
            </a:endParaRPr>
          </a:p>
        </p:txBody>
      </p:sp>
      <p:sp>
        <p:nvSpPr>
          <p:cNvPr id="3" name="Subtitle 2"/>
          <p:cNvSpPr>
            <a:spLocks noGrp="1"/>
          </p:cNvSpPr>
          <p:nvPr>
            <p:ph type="subTitle" idx="1"/>
          </p:nvPr>
        </p:nvSpPr>
        <p:spPr>
          <a:xfrm>
            <a:off x="642910" y="2214554"/>
            <a:ext cx="8501090" cy="2643206"/>
          </a:xfrm>
        </p:spPr>
        <p:txBody>
          <a:bodyPr>
            <a:normAutofit fontScale="70000" lnSpcReduction="20000"/>
          </a:bodyPr>
          <a:lstStyle/>
          <a:p>
            <a:r>
              <a:rPr lang="en-US" dirty="0" smtClean="0">
                <a:latin typeface="Californian FB" pitchFamily="18" charset="0"/>
              </a:rPr>
              <a:t>STUDENT   </a:t>
            </a:r>
            <a:r>
              <a:rPr lang="en-US" dirty="0" smtClean="0">
                <a:latin typeface="Californian FB" pitchFamily="18" charset="0"/>
              </a:rPr>
              <a:t>NAME   :       U.ANUPRIYA                                                                     </a:t>
            </a:r>
            <a:endParaRPr lang="en-US" dirty="0" smtClean="0">
              <a:latin typeface="Californian FB" pitchFamily="18" charset="0"/>
            </a:endParaRPr>
          </a:p>
          <a:p>
            <a:r>
              <a:rPr lang="en-US" dirty="0" smtClean="0">
                <a:latin typeface="Californian FB" pitchFamily="18" charset="0"/>
              </a:rPr>
              <a:t>REGISTER  NO          :  </a:t>
            </a:r>
            <a:r>
              <a:rPr lang="en-US" dirty="0" smtClean="0">
                <a:latin typeface="Californian FB" pitchFamily="18" charset="0"/>
              </a:rPr>
              <a:t>312220606,635BEFC9C7A35FD8174437DD2A8F12DE</a:t>
            </a:r>
            <a:endParaRPr lang="en-US" dirty="0" smtClean="0">
              <a:latin typeface="Californian FB" pitchFamily="18" charset="0"/>
            </a:endParaRPr>
          </a:p>
          <a:p>
            <a:r>
              <a:rPr lang="en-US" dirty="0" smtClean="0">
                <a:latin typeface="Californian FB" pitchFamily="18" charset="0"/>
              </a:rPr>
              <a:t>DEPARTMENT          :   B.COM  (  ACCOUTING  &amp;  FINANCE )  3</a:t>
            </a:r>
            <a:r>
              <a:rPr lang="en-US" baseline="30000" dirty="0" smtClean="0">
                <a:latin typeface="Californian FB" pitchFamily="18" charset="0"/>
              </a:rPr>
              <a:t>RD</a:t>
            </a:r>
            <a:r>
              <a:rPr lang="en-US" dirty="0" smtClean="0">
                <a:latin typeface="Californian FB" pitchFamily="18" charset="0"/>
              </a:rPr>
              <a:t>  YEAR  </a:t>
            </a:r>
          </a:p>
          <a:p>
            <a:r>
              <a:rPr lang="en-US" dirty="0" smtClean="0">
                <a:latin typeface="Californian FB" pitchFamily="18" charset="0"/>
              </a:rPr>
              <a:t>COLLEGE                    :   VALLAL P. T. LEE   CHEGALVARYA  NAICKER  ARTS  </a:t>
            </a:r>
          </a:p>
          <a:p>
            <a:r>
              <a:rPr lang="en-US" dirty="0" smtClean="0">
                <a:latin typeface="Californian FB" pitchFamily="18" charset="0"/>
              </a:rPr>
              <a:t>                                              AND  SCIENCE  COLLEGE ,CHOOLAI, CHENNAI -112</a:t>
            </a:r>
          </a:p>
          <a:p>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28"/>
            <a:ext cx="7772400" cy="857256"/>
          </a:xfrm>
        </p:spPr>
        <p:txBody>
          <a:bodyPr>
            <a:normAutofit fontScale="90000"/>
          </a:bodyPr>
          <a:lstStyle/>
          <a:p>
            <a:r>
              <a:rPr lang="en-US" dirty="0" smtClean="0">
                <a:solidFill>
                  <a:srgbClr val="9E9ACE"/>
                </a:solidFill>
                <a:latin typeface="CentSchbkCyrill BT" pitchFamily="18" charset="-52"/>
              </a:rPr>
              <a:t>  THE “ WOW “IN OUR SOLUTION </a:t>
            </a:r>
            <a:r>
              <a:rPr lang="en-US" dirty="0"/>
              <a:t/>
            </a:r>
            <a:br>
              <a:rPr lang="en-US" dirty="0"/>
            </a:br>
            <a:endParaRPr lang="en-US" dirty="0"/>
          </a:p>
        </p:txBody>
      </p:sp>
      <p:sp>
        <p:nvSpPr>
          <p:cNvPr id="3" name="Content Placeholder 2"/>
          <p:cNvSpPr>
            <a:spLocks noGrp="1"/>
          </p:cNvSpPr>
          <p:nvPr>
            <p:ph idx="1"/>
          </p:nvPr>
        </p:nvSpPr>
        <p:spPr>
          <a:xfrm>
            <a:off x="714348" y="2285991"/>
            <a:ext cx="7429552" cy="2857521"/>
          </a:xfrm>
        </p:spPr>
        <p:txBody>
          <a:bodyPr>
            <a:noAutofit/>
          </a:bodyPr>
          <a:lstStyle/>
          <a:p>
            <a:pPr>
              <a:buNone/>
            </a:pPr>
            <a:r>
              <a:rPr lang="en-US" dirty="0" smtClean="0"/>
              <a:t>    </a:t>
            </a:r>
            <a:endParaRPr lang="en-US" dirty="0">
              <a:latin typeface="Californian FB" pitchFamily="18" charset="0"/>
            </a:endParaRPr>
          </a:p>
        </p:txBody>
      </p:sp>
      <p:sp>
        <p:nvSpPr>
          <p:cNvPr id="4" name="Rectangle 3"/>
          <p:cNvSpPr/>
          <p:nvPr/>
        </p:nvSpPr>
        <p:spPr>
          <a:xfrm>
            <a:off x="571472" y="1214422"/>
            <a:ext cx="8358246" cy="9426716"/>
          </a:xfrm>
          <a:prstGeom prst="rect">
            <a:avLst/>
          </a:prstGeom>
        </p:spPr>
        <p:txBody>
          <a:bodyPr wrap="square">
            <a:spAutoFit/>
          </a:bodyPr>
          <a:lstStyle/>
          <a:p>
            <a:pPr>
              <a:buFont typeface="Wingdings" pitchFamily="2" charset="2"/>
              <a:buChar char="Ø"/>
            </a:pPr>
            <a:r>
              <a:rPr lang="en-US" sz="2800" dirty="0" smtClean="0"/>
              <a:t>To truly stand out and deliver exceptional value, our employee attrition analysis solution incorporates several standout features and innovations that set it apart. Here’s what makes our solution unique and </a:t>
            </a:r>
            <a:r>
              <a:rPr lang="en-US" sz="2800" dirty="0" smtClean="0"/>
              <a:t>impactful</a:t>
            </a:r>
          </a:p>
          <a:p>
            <a:pPr>
              <a:buFont typeface="Wingdings" pitchFamily="2" charset="2"/>
              <a:buChar char="Ø"/>
            </a:pPr>
            <a:r>
              <a:rPr lang="en-US" sz="2800" dirty="0" smtClean="0"/>
              <a:t>The “WOW” factor in our attrition analysis solution lies in its combination of real-time, interactive analytics, advanced predictive models, customizable features, and robust security. These elements work together to provide a powerful, user-friendly tool that delivers actionable insights and supports strategic decision-making to effectively manage and reduce employee attrition.</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p:txBody>
      </p:sp>
      <p:sp>
        <p:nvSpPr>
          <p:cNvPr id="6" name="Rectangle 5"/>
          <p:cNvSpPr/>
          <p:nvPr/>
        </p:nvSpPr>
        <p:spPr>
          <a:xfrm>
            <a:off x="642910" y="1285860"/>
            <a:ext cx="8358246" cy="5262979"/>
          </a:xfrm>
          <a:prstGeom prst="rect">
            <a:avLst/>
          </a:prstGeom>
        </p:spPr>
        <p:txBody>
          <a:bodyPr wrap="square">
            <a:spAutoFit/>
          </a:bodyPr>
          <a:lstStyle/>
          <a:p>
            <a:pPr marL="1714500" lvl="3" indent="-342900">
              <a:buFont typeface="+mj-lt"/>
              <a:buAutoNum type="arabicPeriod"/>
            </a:pPr>
            <a:endParaRPr lang="en-US" sz="2400" dirty="0" smtClean="0">
              <a:latin typeface="Californian FB" pitchFamily="18" charset="0"/>
            </a:endParaRPr>
          </a:p>
          <a:p>
            <a:pPr marL="1714500" lvl="3" indent="-342900">
              <a:buFont typeface="+mj-lt"/>
              <a:buAutoNum type="arabicPeriod"/>
            </a:pPr>
            <a:endParaRPr lang="en-US" sz="2400" dirty="0" smtClean="0">
              <a:latin typeface="Californian FB" pitchFamily="18" charset="0"/>
            </a:endParaRPr>
          </a:p>
          <a:p>
            <a:pPr marL="1714500" lvl="3" indent="-342900">
              <a:buFont typeface="+mj-lt"/>
              <a:buAutoNum type="arabicPeriod"/>
            </a:pPr>
            <a:endParaRPr lang="en-US" sz="2400" dirty="0" smtClean="0">
              <a:latin typeface="Californian FB" pitchFamily="18" charset="0"/>
            </a:endParaRPr>
          </a:p>
          <a:p>
            <a:pPr marL="1714500" lvl="3" indent="-342900">
              <a:buFont typeface="+mj-lt"/>
              <a:buAutoNum type="arabicPeriod"/>
            </a:pPr>
            <a:endParaRPr lang="en-US" sz="2400" dirty="0" smtClean="0">
              <a:latin typeface="Californian FB" pitchFamily="18" charset="0"/>
            </a:endParaRPr>
          </a:p>
          <a:p>
            <a:pPr marL="1714500" lvl="3" indent="-342900">
              <a:buFont typeface="+mj-lt"/>
              <a:buAutoNum type="arabicPeriod"/>
            </a:pPr>
            <a:endParaRPr lang="en-US" sz="2400" dirty="0" smtClean="0">
              <a:latin typeface="Californian FB" pitchFamily="18" charset="0"/>
            </a:endParaRPr>
          </a:p>
          <a:p>
            <a:pPr marL="1714500" lvl="3" indent="-342900">
              <a:buFont typeface="+mj-lt"/>
              <a:buAutoNum type="arabicPeriod"/>
            </a:pPr>
            <a:endParaRPr lang="en-US" sz="2400" dirty="0" smtClean="0">
              <a:latin typeface="Californian FB" pitchFamily="18" charset="0"/>
            </a:endParaRPr>
          </a:p>
          <a:p>
            <a:pPr marL="1714500" lvl="3" indent="-342900">
              <a:buFont typeface="+mj-lt"/>
              <a:buAutoNum type="arabicPeriod"/>
            </a:pPr>
            <a:endParaRPr lang="en-US" sz="2400" dirty="0" smtClean="0">
              <a:latin typeface="Californian FB" pitchFamily="18" charset="0"/>
            </a:endParaRPr>
          </a:p>
          <a:p>
            <a:pPr marL="1714500" lvl="3" indent="-342900">
              <a:buFont typeface="+mj-lt"/>
              <a:buAutoNum type="arabicPeriod"/>
            </a:pPr>
            <a:endParaRPr lang="en-US" sz="2400" dirty="0" smtClean="0">
              <a:latin typeface="Californian FB" pitchFamily="18" charset="0"/>
            </a:endParaRPr>
          </a:p>
          <a:p>
            <a:pPr marL="1714500" lvl="3" indent="-342900">
              <a:buFont typeface="+mj-lt"/>
              <a:buAutoNum type="arabicPeriod"/>
            </a:pPr>
            <a:endParaRPr lang="en-US" sz="2400" dirty="0" smtClean="0">
              <a:latin typeface="Californian FB" pitchFamily="18" charset="0"/>
            </a:endParaRPr>
          </a:p>
          <a:p>
            <a:pPr marL="1714500" lvl="3" indent="-342900">
              <a:buFont typeface="+mj-lt"/>
              <a:buAutoNum type="arabicPeriod"/>
            </a:pPr>
            <a:endParaRPr lang="en-US" sz="2400" dirty="0" smtClean="0">
              <a:latin typeface="Californian FB" pitchFamily="18" charset="0"/>
            </a:endParaRPr>
          </a:p>
          <a:p>
            <a:pPr marL="1714500" lvl="3" indent="-342900">
              <a:buFont typeface="+mj-lt"/>
              <a:buAutoNum type="arabicPeriod"/>
            </a:pPr>
            <a:endParaRPr lang="en-US" sz="2400" dirty="0" smtClean="0">
              <a:latin typeface="Californian FB" pitchFamily="18" charset="0"/>
            </a:endParaRPr>
          </a:p>
          <a:p>
            <a:pPr marL="1714500" lvl="3" indent="-342900">
              <a:buFont typeface="+mj-lt"/>
              <a:buAutoNum type="arabicPeriod"/>
            </a:pPr>
            <a:endParaRPr lang="en-US" sz="2400" dirty="0" smtClean="0">
              <a:latin typeface="Californian FB" pitchFamily="18" charset="0"/>
            </a:endParaRPr>
          </a:p>
          <a:p>
            <a:pPr marL="1714500" lvl="3" indent="-342900">
              <a:buFont typeface="+mj-lt"/>
              <a:buAutoNum type="arabicPeriod"/>
            </a:pPr>
            <a:endParaRPr lang="en-US" sz="2400" dirty="0" smtClean="0">
              <a:latin typeface="Californian FB" pitchFamily="18" charset="0"/>
            </a:endParaRPr>
          </a:p>
          <a:p>
            <a:pPr marL="1714500" lvl="3" indent="-342900">
              <a:buFont typeface="+mj-lt"/>
              <a:buAutoNum type="arabicPeriod"/>
            </a:pPr>
            <a:endParaRPr lang="en-US" sz="2400" dirty="0" smtClean="0">
              <a:latin typeface="Californian FB"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MODELLING</a:t>
            </a:r>
            <a:endParaRPr lang="en-US" dirty="0"/>
          </a:p>
        </p:txBody>
      </p:sp>
      <p:graphicFrame>
        <p:nvGraphicFramePr>
          <p:cNvPr id="4" name="Table 3"/>
          <p:cNvGraphicFramePr>
            <a:graphicFrameLocks noGrp="1"/>
          </p:cNvGraphicFramePr>
          <p:nvPr/>
        </p:nvGraphicFramePr>
        <p:xfrm>
          <a:off x="-2" y="1357294"/>
          <a:ext cx="9144002" cy="5072101"/>
        </p:xfrm>
        <a:graphic>
          <a:graphicData uri="http://schemas.openxmlformats.org/drawingml/2006/table">
            <a:tbl>
              <a:tblPr/>
              <a:tblGrid>
                <a:gridCol w="546755"/>
                <a:gridCol w="777712"/>
                <a:gridCol w="1489434"/>
                <a:gridCol w="1343319"/>
                <a:gridCol w="1343319"/>
                <a:gridCol w="904973"/>
                <a:gridCol w="1513004"/>
                <a:gridCol w="1225486"/>
              </a:tblGrid>
              <a:tr h="340364">
                <a:tc gridSpan="8">
                  <a:txBody>
                    <a:bodyPr/>
                    <a:lstStyle/>
                    <a:p>
                      <a:pPr algn="ctr" fontAlgn="b"/>
                      <a:r>
                        <a:rPr lang="en-US" sz="1400" b="1" i="0" u="none" strike="noStrike" dirty="0">
                          <a:solidFill>
                            <a:srgbClr val="000000"/>
                          </a:solidFill>
                          <a:latin typeface="Calibri"/>
                        </a:rPr>
                        <a:t>EMPLOYEES  ATTRITION ANALYSIS USING DASHBOARDS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53461">
                <a:tc>
                  <a:txBody>
                    <a:bodyPr/>
                    <a:lstStyle/>
                    <a:p>
                      <a:pPr algn="ctr" fontAlgn="ctr"/>
                      <a:r>
                        <a:rPr lang="en-US" sz="1000" b="1" i="1" u="none" strike="noStrike">
                          <a:solidFill>
                            <a:srgbClr val="000000"/>
                          </a:solidFill>
                          <a:latin typeface="Bahnschrift Light Condensed"/>
                        </a:rPr>
                        <a:t>S.NO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1" i="1" u="none" strike="noStrike">
                          <a:solidFill>
                            <a:srgbClr val="000000"/>
                          </a:solidFill>
                          <a:latin typeface="Bahnschrift Light Condensed"/>
                        </a:rPr>
                        <a:t>MONTH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1" i="1" u="none" strike="noStrike">
                          <a:solidFill>
                            <a:srgbClr val="000000"/>
                          </a:solidFill>
                          <a:latin typeface="Bahnschrift Light Condensed"/>
                        </a:rPr>
                        <a:t>OPENING 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1" i="1" u="none" strike="noStrike">
                          <a:solidFill>
                            <a:srgbClr val="000000"/>
                          </a:solidFill>
                          <a:latin typeface="Bahnschrift Light Condensed"/>
                        </a:rPr>
                        <a:t>NEW JOINERS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1" i="1" u="none" strike="noStrike">
                          <a:solidFill>
                            <a:srgbClr val="000000"/>
                          </a:solidFill>
                          <a:latin typeface="Bahnschrift Light Condensed"/>
                        </a:rPr>
                        <a:t>EXIT EMPLOYEE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1" i="1" u="none" strike="noStrike">
                          <a:solidFill>
                            <a:srgbClr val="000000"/>
                          </a:solidFill>
                          <a:latin typeface="Bahnschrift Light Condensed"/>
                        </a:rPr>
                        <a:t>BALANCE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1" i="1" u="none" strike="noStrike">
                          <a:solidFill>
                            <a:srgbClr val="000000"/>
                          </a:solidFill>
                          <a:latin typeface="Bahnschrift Light Condensed"/>
                        </a:rPr>
                        <a:t>AVERAGE NO. OF </a:t>
                      </a:r>
                      <a:br>
                        <a:rPr lang="en-US" sz="1000" b="1" i="1" u="none" strike="noStrike">
                          <a:solidFill>
                            <a:srgbClr val="000000"/>
                          </a:solidFill>
                          <a:latin typeface="Bahnschrift Light Condensed"/>
                        </a:rPr>
                      </a:br>
                      <a:r>
                        <a:rPr lang="en-US" sz="1000" b="1" i="1" u="none" strike="noStrike">
                          <a:solidFill>
                            <a:srgbClr val="000000"/>
                          </a:solidFill>
                          <a:latin typeface="Bahnschrift Light Condensed"/>
                        </a:rPr>
                        <a:t>EMPLOYEES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1" i="1" u="none" strike="noStrike">
                          <a:solidFill>
                            <a:srgbClr val="000000"/>
                          </a:solidFill>
                          <a:latin typeface="Bahnschrift Light Condensed"/>
                        </a:rPr>
                        <a:t>ATTRITION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31523">
                <a:tc>
                  <a:txBody>
                    <a:bodyPr/>
                    <a:lstStyle/>
                    <a:p>
                      <a:pPr algn="ctr" fontAlgn="ctr"/>
                      <a:r>
                        <a:rPr lang="en-US" sz="1100" b="1" i="0" u="none" strike="noStrike">
                          <a:solidFill>
                            <a:srgbClr val="000000"/>
                          </a:solidFill>
                          <a:latin typeface="Calibri"/>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Narrow"/>
                        </a:rPr>
                        <a:t>18-Jan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130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151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19.8675497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31523">
                <a:tc>
                  <a:txBody>
                    <a:bodyPr/>
                    <a:lstStyle/>
                    <a:p>
                      <a:pPr algn="ctr" fontAlgn="ctr"/>
                      <a:r>
                        <a:rPr lang="en-US" sz="1100" b="1" i="0" u="none" strike="noStrike">
                          <a:solidFill>
                            <a:srgbClr val="000000"/>
                          </a:solidFill>
                          <a:latin typeface="Calibri"/>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Narrow"/>
                        </a:rPr>
                        <a:t>18-Feb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158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82.5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9.49367089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1523">
                <a:tc>
                  <a:txBody>
                    <a:bodyPr/>
                    <a:lstStyle/>
                    <a:p>
                      <a:pPr algn="ctr" fontAlgn="ctr"/>
                      <a:r>
                        <a:rPr lang="en-US" sz="1100" b="1" i="0" u="none" strike="noStrike">
                          <a:solidFill>
                            <a:srgbClr val="000000"/>
                          </a:solidFill>
                          <a:latin typeface="Calibri"/>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Narrow"/>
                        </a:rPr>
                        <a:t>18-Mar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170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169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88.5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4.14201183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31523">
                <a:tc>
                  <a:txBody>
                    <a:bodyPr/>
                    <a:lstStyle/>
                    <a:p>
                      <a:pPr algn="ctr" fontAlgn="ctr"/>
                      <a:r>
                        <a:rPr lang="en-US" sz="1100" b="1" i="0" u="none" strike="noStrike">
                          <a:solidFill>
                            <a:srgbClr val="000000"/>
                          </a:solidFill>
                          <a:latin typeface="Calibri"/>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Narrow"/>
                        </a:rPr>
                        <a:t>18-Apr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172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95.5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10.2702703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1523">
                <a:tc>
                  <a:txBody>
                    <a:bodyPr/>
                    <a:lstStyle/>
                    <a:p>
                      <a:pPr algn="ctr" fontAlgn="ctr"/>
                      <a:r>
                        <a:rPr lang="en-US" sz="1100" b="1" i="0" u="none" strike="noStrike">
                          <a:solidFill>
                            <a:srgbClr val="000000"/>
                          </a:solidFill>
                          <a:latin typeface="Calibri"/>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Narrow"/>
                        </a:rPr>
                        <a:t>18-May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181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185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9.18918919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31523">
                <a:tc>
                  <a:txBody>
                    <a:bodyPr/>
                    <a:lstStyle/>
                    <a:p>
                      <a:pPr algn="ctr" fontAlgn="ctr"/>
                      <a:r>
                        <a:rPr lang="en-US" sz="1100" b="1" i="0" u="none" strike="noStrike">
                          <a:solidFill>
                            <a:srgbClr val="000000"/>
                          </a:solidFill>
                          <a:latin typeface="Calibri"/>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Narrow"/>
                        </a:rPr>
                        <a:t>18-Jun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213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109.5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8.92018779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1523">
                <a:tc>
                  <a:txBody>
                    <a:bodyPr/>
                    <a:lstStyle/>
                    <a:p>
                      <a:pPr algn="ctr" fontAlgn="ctr"/>
                      <a:r>
                        <a:rPr lang="en-US" sz="1100" b="1" i="0" u="none" strike="noStrike">
                          <a:solidFill>
                            <a:srgbClr val="000000"/>
                          </a:solidFill>
                          <a:latin typeface="Calibri"/>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Narrow"/>
                        </a:rPr>
                        <a:t>18-Jul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215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215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115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6.97674419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31523">
                <a:tc>
                  <a:txBody>
                    <a:bodyPr/>
                    <a:lstStyle/>
                    <a:p>
                      <a:pPr algn="ctr" fontAlgn="ctr"/>
                      <a:r>
                        <a:rPr lang="en-US" sz="1100" b="1" i="0" u="none" strike="noStrike">
                          <a:solidFill>
                            <a:srgbClr val="000000"/>
                          </a:solidFill>
                          <a:latin typeface="Calibri"/>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Narrow"/>
                        </a:rPr>
                        <a:t>18-Aug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222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220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dirty="0">
                          <a:solidFill>
                            <a:srgbClr val="000000"/>
                          </a:solidFill>
                          <a:latin typeface="Arial"/>
                        </a:rPr>
                        <a:t>118.5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6.81818182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1523">
                <a:tc>
                  <a:txBody>
                    <a:bodyPr/>
                    <a:lstStyle/>
                    <a:p>
                      <a:pPr algn="ctr" fontAlgn="ctr"/>
                      <a:r>
                        <a:rPr lang="en-US" sz="1100" b="1" i="0" u="none" strike="noStrike">
                          <a:solidFill>
                            <a:srgbClr val="000000"/>
                          </a:solidFill>
                          <a:latin typeface="Calibri"/>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Narrow"/>
                        </a:rPr>
                        <a:t>18-Sep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236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245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124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4.89795918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31523">
                <a:tc>
                  <a:txBody>
                    <a:bodyPr/>
                    <a:lstStyle/>
                    <a:p>
                      <a:pPr algn="ctr" fontAlgn="ctr"/>
                      <a:r>
                        <a:rPr lang="en-US" sz="1100" b="1" i="0" u="none" strike="noStrike">
                          <a:solidFill>
                            <a:srgbClr val="000000"/>
                          </a:solidFill>
                          <a:latin typeface="Calibri"/>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Narrow"/>
                        </a:rPr>
                        <a:t>18-Oct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240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244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128.5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6.96721311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1523">
                <a:tc>
                  <a:txBody>
                    <a:bodyPr/>
                    <a:lstStyle/>
                    <a:p>
                      <a:pPr algn="ctr" fontAlgn="ctr"/>
                      <a:r>
                        <a:rPr lang="en-US" sz="1100" b="1" i="0" u="none" strike="noStrike">
                          <a:solidFill>
                            <a:srgbClr val="000000"/>
                          </a:solidFill>
                          <a:latin typeface="Calibri"/>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Narrow"/>
                        </a:rPr>
                        <a:t>18-Nov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250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257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135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Arial"/>
                        </a:rPr>
                        <a:t>7.78210117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31523">
                <a:tc>
                  <a:txBody>
                    <a:bodyPr/>
                    <a:lstStyle/>
                    <a:p>
                      <a:pPr algn="ctr" fontAlgn="ctr"/>
                      <a:r>
                        <a:rPr lang="en-US" sz="1100" b="1" i="0" u="none" strike="noStrike">
                          <a:solidFill>
                            <a:srgbClr val="000000"/>
                          </a:solidFill>
                          <a:latin typeface="Calibri"/>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Narrow"/>
                        </a:rPr>
                        <a:t>18-Dec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260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266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a:rPr>
                        <a:t>138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dirty="0">
                          <a:solidFill>
                            <a:srgbClr val="000000"/>
                          </a:solidFill>
                          <a:latin typeface="Arial"/>
                        </a:rPr>
                        <a:t>6.01503759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142844" y="214290"/>
          <a:ext cx="8786873" cy="64294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357158" y="428604"/>
          <a:ext cx="8572560" cy="600079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556" y="2508685"/>
            <a:ext cx="7147762" cy="2860851"/>
          </a:xfrm>
        </p:spPr>
        <p:txBody>
          <a:bodyPr/>
          <a:lstStyle/>
          <a:p>
            <a:r>
              <a:rPr lang="en-US" dirty="0" smtClean="0">
                <a:latin typeface="Castellar" pitchFamily="18" charset="0"/>
                <a:cs typeface="Arial" pitchFamily="34" charset="0"/>
              </a:rPr>
              <a:t>    </a:t>
            </a:r>
            <a:r>
              <a:rPr lang="en-US" sz="8000" dirty="0" smtClean="0">
                <a:solidFill>
                  <a:srgbClr val="9E9ACE"/>
                </a:solidFill>
                <a:latin typeface="Algerian" pitchFamily="82" charset="0"/>
                <a:cs typeface="Arial" pitchFamily="34" charset="0"/>
              </a:rPr>
              <a:t>THANK </a:t>
            </a:r>
            <a:r>
              <a:rPr lang="en-US" sz="8000" dirty="0" smtClean="0">
                <a:solidFill>
                  <a:srgbClr val="9E9ACE"/>
                </a:solidFill>
                <a:latin typeface="Algerian" pitchFamily="82" charset="0"/>
                <a:cs typeface="Arial" pitchFamily="34" charset="0"/>
              </a:rPr>
              <a:t>YOU</a:t>
            </a:r>
            <a:endParaRPr lang="en-US" sz="8000" dirty="0">
              <a:solidFill>
                <a:srgbClr val="9E9ACE"/>
              </a:solidFill>
              <a:latin typeface="Algerian" pitchFamily="82"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642918"/>
            <a:ext cx="7772400" cy="914400"/>
          </a:xfrm>
        </p:spPr>
        <p:txBody>
          <a:bodyPr/>
          <a:lstStyle/>
          <a:p>
            <a:pPr algn="ctr"/>
            <a:r>
              <a:rPr lang="en-US" sz="4800" dirty="0" smtClean="0">
                <a:solidFill>
                  <a:srgbClr val="9E9ACE"/>
                </a:solidFill>
                <a:latin typeface="CentSchbkCyrill BT" pitchFamily="18" charset="-52"/>
              </a:rPr>
              <a:t>TITLE</a:t>
            </a:r>
            <a:endParaRPr lang="en-US" sz="4800" dirty="0">
              <a:solidFill>
                <a:srgbClr val="9E9ACE"/>
              </a:solidFill>
              <a:latin typeface="CentSchbkCyrill BT" pitchFamily="18" charset="-52"/>
            </a:endParaRPr>
          </a:p>
        </p:txBody>
      </p:sp>
      <p:sp>
        <p:nvSpPr>
          <p:cNvPr id="3" name="Content Placeholder 2"/>
          <p:cNvSpPr>
            <a:spLocks noGrp="1"/>
          </p:cNvSpPr>
          <p:nvPr>
            <p:ph idx="1"/>
          </p:nvPr>
        </p:nvSpPr>
        <p:spPr>
          <a:xfrm>
            <a:off x="214282" y="2643182"/>
            <a:ext cx="8286808" cy="3357586"/>
          </a:xfrm>
        </p:spPr>
        <p:txBody>
          <a:bodyPr numCol="1">
            <a:noAutofit/>
          </a:bodyPr>
          <a:lstStyle/>
          <a:p>
            <a:pPr algn="ctr">
              <a:buNone/>
            </a:pPr>
            <a:r>
              <a:rPr lang="en-US" sz="4400" b="1" dirty="0" smtClean="0">
                <a:latin typeface="Colonna MT" pitchFamily="82" charset="0"/>
              </a:rPr>
              <a:t>     EMPLOYEES   ATTRITION    ANALYSIS</a:t>
            </a:r>
          </a:p>
          <a:p>
            <a:pPr algn="ctr">
              <a:buNone/>
            </a:pPr>
            <a:r>
              <a:rPr lang="en-US" sz="4400" b="1" dirty="0" smtClean="0">
                <a:latin typeface="Colonna MT" pitchFamily="82" charset="0"/>
              </a:rPr>
              <a:t>     USING   DASHBOARDS</a:t>
            </a:r>
            <a:endParaRPr lang="en-US" sz="4400" b="1" dirty="0">
              <a:latin typeface="Colonna MT"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9E9ACE"/>
                </a:solidFill>
                <a:latin typeface="CentSchbkCyrill BT" pitchFamily="18" charset="-52"/>
              </a:rPr>
              <a:t>              AGENDA</a:t>
            </a:r>
            <a:endParaRPr lang="en-US" sz="4400" dirty="0">
              <a:solidFill>
                <a:srgbClr val="9E9ACE"/>
              </a:solidFill>
              <a:latin typeface="CentSchbkCyrill BT" pitchFamily="18" charset="-52"/>
            </a:endParaRPr>
          </a:p>
        </p:txBody>
      </p:sp>
      <p:sp>
        <p:nvSpPr>
          <p:cNvPr id="3" name="Content Placeholder 2"/>
          <p:cNvSpPr>
            <a:spLocks noGrp="1"/>
          </p:cNvSpPr>
          <p:nvPr>
            <p:ph idx="1"/>
          </p:nvPr>
        </p:nvSpPr>
        <p:spPr/>
        <p:txBody>
          <a:bodyPr>
            <a:normAutofit/>
          </a:bodyPr>
          <a:lstStyle/>
          <a:p>
            <a:pPr marL="582930" indent="-514350">
              <a:buFont typeface="+mj-lt"/>
              <a:buAutoNum type="arabicPeriod"/>
            </a:pPr>
            <a:r>
              <a:rPr lang="en-US" b="1" dirty="0" smtClean="0">
                <a:latin typeface="Californian FB" pitchFamily="18" charset="0"/>
              </a:rPr>
              <a:t>Project overview</a:t>
            </a:r>
          </a:p>
          <a:p>
            <a:pPr marL="582930" indent="-514350">
              <a:buFont typeface="+mj-lt"/>
              <a:buAutoNum type="arabicPeriod"/>
            </a:pPr>
            <a:r>
              <a:rPr lang="en-US" b="1" dirty="0" smtClean="0">
                <a:latin typeface="Californian FB" pitchFamily="18" charset="0"/>
              </a:rPr>
              <a:t>problem statement </a:t>
            </a:r>
          </a:p>
          <a:p>
            <a:pPr marL="582930" indent="-514350">
              <a:buFont typeface="+mj-lt"/>
              <a:buAutoNum type="arabicPeriod"/>
            </a:pPr>
            <a:r>
              <a:rPr lang="en-US" b="1" dirty="0" smtClean="0">
                <a:latin typeface="Californian FB" pitchFamily="18" charset="0"/>
              </a:rPr>
              <a:t>End users </a:t>
            </a:r>
          </a:p>
          <a:p>
            <a:pPr marL="582930" indent="-514350">
              <a:buFont typeface="+mj-lt"/>
              <a:buAutoNum type="arabicPeriod"/>
            </a:pPr>
            <a:r>
              <a:rPr lang="en-US" b="1" dirty="0" smtClean="0">
                <a:latin typeface="Californian FB" pitchFamily="18" charset="0"/>
              </a:rPr>
              <a:t>our  solution  and proposition </a:t>
            </a:r>
          </a:p>
          <a:p>
            <a:pPr marL="582930" indent="-514350">
              <a:buFont typeface="+mj-lt"/>
              <a:buAutoNum type="arabicPeriod"/>
            </a:pPr>
            <a:r>
              <a:rPr lang="en-US" b="1" dirty="0" smtClean="0">
                <a:latin typeface="Californian FB" pitchFamily="18" charset="0"/>
              </a:rPr>
              <a:t>Dataset description </a:t>
            </a:r>
          </a:p>
          <a:p>
            <a:pPr marL="582930" indent="-514350">
              <a:buFont typeface="+mj-lt"/>
              <a:buAutoNum type="arabicPeriod"/>
            </a:pPr>
            <a:r>
              <a:rPr lang="en-US" b="1" dirty="0" smtClean="0">
                <a:latin typeface="Californian FB" pitchFamily="18" charset="0"/>
              </a:rPr>
              <a:t>Modelling  approach</a:t>
            </a:r>
          </a:p>
          <a:p>
            <a:pPr marL="582930" indent="-514350">
              <a:buFont typeface="+mj-lt"/>
              <a:buAutoNum type="arabicPeriod"/>
            </a:pPr>
            <a:r>
              <a:rPr lang="en-US" b="1" dirty="0" smtClean="0">
                <a:latin typeface="Californian FB" pitchFamily="18" charset="0"/>
              </a:rPr>
              <a:t>Results and discussion </a:t>
            </a:r>
          </a:p>
          <a:p>
            <a:pPr marL="582930" indent="-514350">
              <a:buFont typeface="+mj-lt"/>
              <a:buAutoNum type="arabicPeriod"/>
            </a:pPr>
            <a:r>
              <a:rPr lang="en-US" b="1" dirty="0" smtClean="0">
                <a:latin typeface="Californian FB" pitchFamily="18" charset="0"/>
              </a:rPr>
              <a:t>conclusion</a:t>
            </a:r>
            <a:endParaRPr lang="en-US" b="1" dirty="0">
              <a:latin typeface="Californian FB"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428604"/>
            <a:ext cx="7772400" cy="914400"/>
          </a:xfrm>
        </p:spPr>
        <p:txBody>
          <a:bodyPr>
            <a:normAutofit/>
          </a:bodyPr>
          <a:lstStyle/>
          <a:p>
            <a:r>
              <a:rPr lang="en-US" dirty="0" smtClean="0">
                <a:solidFill>
                  <a:srgbClr val="9E9ACE"/>
                </a:solidFill>
                <a:latin typeface="CentSchbkCyrill BT" pitchFamily="18" charset="-52"/>
              </a:rPr>
              <a:t>     PROBLEM STATEMENT</a:t>
            </a:r>
            <a:endParaRPr lang="en-US" dirty="0">
              <a:solidFill>
                <a:srgbClr val="9E9ACE"/>
              </a:solidFill>
              <a:latin typeface="CentSchbkCyrill BT" pitchFamily="18" charset="-52"/>
            </a:endParaRPr>
          </a:p>
        </p:txBody>
      </p:sp>
      <p:sp>
        <p:nvSpPr>
          <p:cNvPr id="3" name="Content Placeholder 2"/>
          <p:cNvSpPr>
            <a:spLocks noGrp="1"/>
          </p:cNvSpPr>
          <p:nvPr>
            <p:ph idx="1"/>
          </p:nvPr>
        </p:nvSpPr>
        <p:spPr>
          <a:xfrm>
            <a:off x="1000100" y="1571612"/>
            <a:ext cx="7772400" cy="4783948"/>
          </a:xfrm>
        </p:spPr>
        <p:txBody>
          <a:bodyPr>
            <a:normAutofit fontScale="92500" lnSpcReduction="20000"/>
          </a:bodyPr>
          <a:lstStyle/>
          <a:p>
            <a:r>
              <a:rPr lang="en-US" sz="2800" b="1" dirty="0" smtClean="0"/>
              <a:t>Employee attrition, or employee turnover, is a critical issue for organizations, affecting operational efficiency, employee morale, and overall business performance. Understanding the patterns and factors contributing to attrition is essential for developing effective retention strategies. This analysis aims to use dashboards to visualize and understand the key factors influencing employee attrition</a:t>
            </a:r>
            <a:r>
              <a:rPr lang="en-US" b="1" dirty="0" smtClean="0"/>
              <a:t>.</a:t>
            </a:r>
          </a:p>
          <a:p>
            <a:r>
              <a:rPr lang="en-US" b="1" dirty="0" smtClean="0"/>
              <a:t>By leveraging dashboards for employee attrition analysis, organizations can make more informed decisions, implement effective retention strategies, and ultimately improve overall workforce stability.</a:t>
            </a:r>
          </a:p>
          <a:p>
            <a:endParaRPr lang="en-US" dirty="0">
              <a:latin typeface="Californian FB"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E9ACE"/>
                </a:solidFill>
              </a:rPr>
              <a:t>   </a:t>
            </a:r>
            <a:r>
              <a:rPr lang="en-US" dirty="0" smtClean="0">
                <a:solidFill>
                  <a:srgbClr val="9E9ACE"/>
                </a:solidFill>
                <a:latin typeface="CentSchbkCyrill BT" pitchFamily="18" charset="-52"/>
              </a:rPr>
              <a:t>PROJECT OVERVIEW</a:t>
            </a:r>
            <a:endParaRPr lang="en-US" dirty="0">
              <a:solidFill>
                <a:srgbClr val="9E9ACE"/>
              </a:solidFill>
              <a:latin typeface="CentSchbkCyrill BT" pitchFamily="18" charset="-52"/>
            </a:endParaRPr>
          </a:p>
        </p:txBody>
      </p:sp>
      <p:sp>
        <p:nvSpPr>
          <p:cNvPr id="3" name="Content Placeholder 2"/>
          <p:cNvSpPr>
            <a:spLocks noGrp="1"/>
          </p:cNvSpPr>
          <p:nvPr>
            <p:ph idx="1"/>
          </p:nvPr>
        </p:nvSpPr>
        <p:spPr/>
        <p:txBody>
          <a:bodyPr>
            <a:normAutofit fontScale="92500" lnSpcReduction="20000"/>
          </a:bodyPr>
          <a:lstStyle/>
          <a:p>
            <a:r>
              <a:rPr lang="en-US" b="1" dirty="0" smtClean="0"/>
              <a:t>Project Objective</a:t>
            </a:r>
          </a:p>
          <a:p>
            <a:r>
              <a:rPr lang="en-US" b="1" dirty="0" smtClean="0"/>
              <a:t>To develop a comprehensive dashboard solution that enables stakeholders to visualize, analyze, and understand employee attrition trends and drivers, thereby aiding in the development of effective retention strategies.</a:t>
            </a:r>
          </a:p>
          <a:p>
            <a:pPr>
              <a:buFont typeface="Wingdings" pitchFamily="2" charset="2"/>
              <a:buChar char="Ø"/>
            </a:pPr>
            <a:r>
              <a:rPr lang="en-US" b="1" dirty="0" smtClean="0"/>
              <a:t>This project involves the creation of interactive dashboards that will help in analyzing employee attrition patterns, identifying key drivers of attrition, and assessing the impact of various HR strategies. The dashboards will offer insights into attrition trends, demographic influences, and potential areas for intervention.</a:t>
            </a:r>
            <a:endParaRPr lang="en-US" b="1" dirty="0">
              <a:latin typeface="Californian FB"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785794"/>
          </a:xfrm>
        </p:spPr>
        <p:txBody>
          <a:bodyPr>
            <a:normAutofit fontScale="90000"/>
          </a:bodyPr>
          <a:lstStyle/>
          <a:p>
            <a:r>
              <a:rPr lang="en-US" dirty="0" smtClean="0">
                <a:solidFill>
                  <a:srgbClr val="9E9ACE"/>
                </a:solidFill>
                <a:latin typeface="CentSchbkCyrill BT" pitchFamily="18" charset="-52"/>
              </a:rPr>
              <a:t>  WHO ARE THE  END USERS ?</a:t>
            </a:r>
            <a:r>
              <a:rPr lang="en-US" dirty="0">
                <a:solidFill>
                  <a:srgbClr val="9E9ACE"/>
                </a:solidFill>
                <a:latin typeface="CentSchbkCyrill BT" pitchFamily="18" charset="-52"/>
              </a:rPr>
              <a:t/>
            </a:r>
            <a:br>
              <a:rPr lang="en-US" dirty="0">
                <a:solidFill>
                  <a:srgbClr val="9E9ACE"/>
                </a:solidFill>
                <a:latin typeface="CentSchbkCyrill BT" pitchFamily="18" charset="-52"/>
              </a:rPr>
            </a:br>
            <a:endParaRPr lang="en-US" dirty="0">
              <a:solidFill>
                <a:srgbClr val="9E9ACE"/>
              </a:solidFill>
              <a:latin typeface="CentSchbkCyrill BT" pitchFamily="18" charset="-52"/>
            </a:endParaRPr>
          </a:p>
        </p:txBody>
      </p:sp>
      <p:sp>
        <p:nvSpPr>
          <p:cNvPr id="3" name="Content Placeholder 2"/>
          <p:cNvSpPr>
            <a:spLocks noGrp="1"/>
          </p:cNvSpPr>
          <p:nvPr>
            <p:ph idx="1"/>
          </p:nvPr>
        </p:nvSpPr>
        <p:spPr>
          <a:xfrm>
            <a:off x="428596" y="1357298"/>
            <a:ext cx="8258204" cy="5143536"/>
          </a:xfrm>
        </p:spPr>
        <p:txBody>
          <a:bodyPr>
            <a:normAutofit fontScale="92500" lnSpcReduction="10000"/>
          </a:bodyPr>
          <a:lstStyle/>
          <a:p>
            <a:r>
              <a:rPr lang="en-US" sz="2800" b="1" dirty="0" smtClean="0"/>
              <a:t>  In </a:t>
            </a:r>
            <a:r>
              <a:rPr lang="en-US" sz="2800" b="1" dirty="0" smtClean="0"/>
              <a:t>an Employee Attrition Analysis Using Dashboards project, the end users are the individuals or groups who will interact with and benefit from the insights provided by the dashboards. Each group has specific needs and goals related to understanding and managing employee attrition. Here’s a breakdown of the primary end users</a:t>
            </a:r>
            <a:r>
              <a:rPr lang="en-US" sz="2800" b="1" dirty="0" smtClean="0"/>
              <a:t>:</a:t>
            </a:r>
          </a:p>
          <a:p>
            <a:r>
              <a:rPr lang="en-US" sz="2800" b="1" dirty="0" smtClean="0"/>
              <a:t> </a:t>
            </a:r>
            <a:r>
              <a:rPr lang="en-US" sz="2800" b="1" dirty="0" smtClean="0"/>
              <a:t>HR team</a:t>
            </a:r>
          </a:p>
          <a:p>
            <a:r>
              <a:rPr lang="en-US" sz="2800" b="1" dirty="0" smtClean="0"/>
              <a:t>Senior </a:t>
            </a:r>
            <a:r>
              <a:rPr lang="en-US" sz="2800" b="1" dirty="0" smtClean="0"/>
              <a:t>Management</a:t>
            </a:r>
          </a:p>
          <a:p>
            <a:r>
              <a:rPr lang="en-US" sz="2800" b="1" dirty="0" smtClean="0"/>
              <a:t>Department </a:t>
            </a:r>
            <a:r>
              <a:rPr lang="en-US" sz="2800" b="1" dirty="0" smtClean="0"/>
              <a:t>Heads/Managers</a:t>
            </a:r>
          </a:p>
          <a:p>
            <a:r>
              <a:rPr lang="en-US" sz="2800" b="1" dirty="0" smtClean="0"/>
              <a:t>Data </a:t>
            </a:r>
            <a:r>
              <a:rPr lang="en-US" sz="2800" b="1" dirty="0" smtClean="0"/>
              <a:t>Analysts</a:t>
            </a:r>
          </a:p>
          <a:p>
            <a:r>
              <a:rPr lang="en-US" sz="2800" b="1" dirty="0" smtClean="0"/>
              <a:t>Finance Team</a:t>
            </a:r>
          </a:p>
          <a:p>
            <a:endParaRPr lang="en-US" sz="2800" dirty="0">
              <a:latin typeface="Californian FB"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426464"/>
          </a:xfrm>
        </p:spPr>
        <p:txBody>
          <a:bodyPr>
            <a:normAutofit fontScale="90000"/>
          </a:bodyPr>
          <a:lstStyle/>
          <a:p>
            <a:r>
              <a:rPr lang="en-US" dirty="0" smtClean="0">
                <a:solidFill>
                  <a:srgbClr val="9E9ACE"/>
                </a:solidFill>
                <a:latin typeface="CentSchbkCyrill BT" pitchFamily="18" charset="-52"/>
              </a:rPr>
              <a:t>   OUR SOLUTION AND ITS VALUE  </a:t>
            </a:r>
            <a:br>
              <a:rPr lang="en-US" dirty="0" smtClean="0">
                <a:solidFill>
                  <a:srgbClr val="9E9ACE"/>
                </a:solidFill>
                <a:latin typeface="CentSchbkCyrill BT" pitchFamily="18" charset="-52"/>
              </a:rPr>
            </a:br>
            <a:r>
              <a:rPr lang="en-US" dirty="0" smtClean="0">
                <a:solidFill>
                  <a:srgbClr val="9E9ACE"/>
                </a:solidFill>
                <a:latin typeface="CentSchbkCyrill BT" pitchFamily="18" charset="-52"/>
              </a:rPr>
              <a:t>    PROPOSATION</a:t>
            </a:r>
            <a:r>
              <a:rPr lang="en-US" dirty="0" smtClean="0">
                <a:latin typeface="CentSchbkCyrill BT" pitchFamily="18" charset="-52"/>
              </a:rPr>
              <a:t/>
            </a:r>
            <a:br>
              <a:rPr lang="en-US" dirty="0" smtClean="0">
                <a:latin typeface="CentSchbkCyrill BT" pitchFamily="18" charset="-52"/>
              </a:rPr>
            </a:br>
            <a:r>
              <a:rPr lang="en-US" dirty="0"/>
              <a:t/>
            </a:r>
            <a:br>
              <a:rPr lang="en-US" dirty="0"/>
            </a:br>
            <a:endParaRPr lang="en-US" dirty="0"/>
          </a:p>
        </p:txBody>
      </p:sp>
      <p:sp>
        <p:nvSpPr>
          <p:cNvPr id="3" name="Content Placeholder 2"/>
          <p:cNvSpPr>
            <a:spLocks noGrp="1"/>
          </p:cNvSpPr>
          <p:nvPr>
            <p:ph idx="1"/>
          </p:nvPr>
        </p:nvSpPr>
        <p:spPr>
          <a:xfrm>
            <a:off x="857224" y="1357298"/>
            <a:ext cx="7772400" cy="5143536"/>
          </a:xfrm>
        </p:spPr>
        <p:txBody>
          <a:bodyPr>
            <a:normAutofit/>
          </a:bodyPr>
          <a:lstStyle/>
          <a:p>
            <a:pPr>
              <a:buFont typeface="Wingdings" pitchFamily="2" charset="2"/>
              <a:buChar char="Ø"/>
            </a:pPr>
            <a:r>
              <a:rPr lang="en-US" sz="2800" dirty="0" smtClean="0"/>
              <a:t>Solution overview :  </a:t>
            </a:r>
            <a:endParaRPr lang="en-US" sz="2800" dirty="0"/>
          </a:p>
        </p:txBody>
      </p:sp>
      <p:sp>
        <p:nvSpPr>
          <p:cNvPr id="4" name="Rectangle 3"/>
          <p:cNvSpPr/>
          <p:nvPr/>
        </p:nvSpPr>
        <p:spPr>
          <a:xfrm flipV="1">
            <a:off x="928662" y="4286256"/>
            <a:ext cx="7929618" cy="461665"/>
          </a:xfrm>
          <a:prstGeom prst="rect">
            <a:avLst/>
          </a:prstGeom>
        </p:spPr>
        <p:txBody>
          <a:bodyPr wrap="square">
            <a:spAutoFit/>
          </a:bodyPr>
          <a:lstStyle/>
          <a:p>
            <a:r>
              <a:rPr lang="en-US" sz="2400" dirty="0" smtClean="0">
                <a:latin typeface="Californian FB" pitchFamily="18" charset="0"/>
              </a:rPr>
              <a:t>:</a:t>
            </a:r>
            <a:endParaRPr lang="en-US" sz="2400" dirty="0">
              <a:latin typeface="Californian FB" pitchFamily="18" charset="0"/>
            </a:endParaRPr>
          </a:p>
        </p:txBody>
      </p:sp>
      <p:sp>
        <p:nvSpPr>
          <p:cNvPr id="5" name="Rectangle 4"/>
          <p:cNvSpPr/>
          <p:nvPr/>
        </p:nvSpPr>
        <p:spPr>
          <a:xfrm>
            <a:off x="785786" y="1714488"/>
            <a:ext cx="7858180" cy="5693866"/>
          </a:xfrm>
          <a:prstGeom prst="rect">
            <a:avLst/>
          </a:prstGeom>
        </p:spPr>
        <p:txBody>
          <a:bodyPr wrap="square">
            <a:spAutoFit/>
          </a:bodyPr>
          <a:lstStyle/>
          <a:p>
            <a:r>
              <a:rPr lang="en-US" sz="2400" b="1" dirty="0" smtClean="0"/>
              <a:t>Our </a:t>
            </a:r>
            <a:r>
              <a:rPr lang="en-US" sz="2400" b="1" dirty="0" smtClean="0"/>
              <a:t>solution involves developing an interactive and </a:t>
            </a:r>
            <a:r>
              <a:rPr lang="en-US" sz="2400" b="1" dirty="0" smtClean="0"/>
              <a:t>     comprehensive </a:t>
            </a:r>
            <a:r>
              <a:rPr lang="en-US" sz="2400" b="1" dirty="0" smtClean="0"/>
              <a:t>set of dashboards to analyze employee attrition. These dashboards will provide valuable insights into attrition trends, drivers, and impacts, helping stakeholders make data-driven decisions to improve employee retention and organizational performance</a:t>
            </a:r>
            <a:r>
              <a:rPr lang="en-US" sz="2400" b="1" dirty="0" smtClean="0"/>
              <a:t>.</a:t>
            </a:r>
          </a:p>
          <a:p>
            <a:pPr>
              <a:buFont typeface="Wingdings" pitchFamily="2" charset="2"/>
              <a:buChar char="Ø"/>
            </a:pPr>
            <a:r>
              <a:rPr lang="en-US" sz="2400" dirty="0" smtClean="0"/>
              <a:t> </a:t>
            </a:r>
            <a:r>
              <a:rPr lang="en-US" sz="2800" dirty="0" smtClean="0"/>
              <a:t>Features of the Solution:</a:t>
            </a:r>
          </a:p>
          <a:p>
            <a:r>
              <a:rPr lang="en-US" sz="2400" b="1" dirty="0" smtClean="0"/>
              <a:t>Interactive Dashboards</a:t>
            </a:r>
          </a:p>
          <a:p>
            <a:r>
              <a:rPr lang="en-US" sz="2400" b="1" dirty="0" smtClean="0"/>
              <a:t>Attrition Overview </a:t>
            </a:r>
            <a:r>
              <a:rPr lang="en-US" sz="2400" b="1" dirty="0" smtClean="0"/>
              <a:t>Dashboard</a:t>
            </a:r>
          </a:p>
          <a:p>
            <a:r>
              <a:rPr lang="en-US" sz="2400" b="1" dirty="0" smtClean="0"/>
              <a:t>Attrition Drivers </a:t>
            </a:r>
            <a:r>
              <a:rPr lang="en-US" sz="2400" b="1" dirty="0" smtClean="0"/>
              <a:t>Dashboard</a:t>
            </a:r>
          </a:p>
          <a:p>
            <a:r>
              <a:rPr lang="en-US" sz="2400" b="1" dirty="0" smtClean="0"/>
              <a:t>Demographic Analysis </a:t>
            </a:r>
            <a:r>
              <a:rPr lang="en-US" sz="2400" b="1" dirty="0" smtClean="0"/>
              <a:t>Dashboard</a:t>
            </a:r>
          </a:p>
          <a:p>
            <a:r>
              <a:rPr lang="en-US" sz="2400" b="1" dirty="0" smtClean="0"/>
              <a:t>Forecasting </a:t>
            </a:r>
            <a:r>
              <a:rPr lang="en-US" sz="2400" b="1" dirty="0" smtClean="0"/>
              <a:t>Dashboard</a:t>
            </a:r>
          </a:p>
          <a:p>
            <a:endParaRPr lang="en-US" sz="2400" dirty="0" smtClean="0"/>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7772400" cy="357166"/>
          </a:xfrm>
        </p:spPr>
        <p:txBody>
          <a:bodyPr>
            <a:normAutofit fontScale="90000"/>
          </a:bodyPr>
          <a:lstStyle/>
          <a:p>
            <a:pPr>
              <a:buFont typeface="Wingdings" pitchFamily="2" charset="2"/>
              <a:buChar char="Ø"/>
            </a:pPr>
            <a:r>
              <a:rPr lang="en-US" sz="2800" dirty="0" smtClean="0"/>
              <a:t>Valu</a:t>
            </a:r>
            <a:r>
              <a:rPr lang="en-US" sz="2800" dirty="0" smtClean="0"/>
              <a:t>e   proposation</a:t>
            </a:r>
            <a:endParaRPr lang="en-US" sz="3200" dirty="0"/>
          </a:p>
        </p:txBody>
      </p:sp>
      <p:sp>
        <p:nvSpPr>
          <p:cNvPr id="6" name="Rectangle 5"/>
          <p:cNvSpPr/>
          <p:nvPr/>
        </p:nvSpPr>
        <p:spPr>
          <a:xfrm>
            <a:off x="857224" y="571480"/>
            <a:ext cx="7929618" cy="11295400"/>
          </a:xfrm>
          <a:prstGeom prst="rect">
            <a:avLst/>
          </a:prstGeom>
        </p:spPr>
        <p:txBody>
          <a:bodyPr wrap="square">
            <a:spAutoFit/>
          </a:bodyPr>
          <a:lstStyle/>
          <a:p>
            <a:r>
              <a:rPr lang="en-US" sz="2000" b="1" dirty="0" smtClean="0"/>
              <a:t>Enhanced Decision-Making</a:t>
            </a:r>
            <a:r>
              <a:rPr lang="en-US" dirty="0" smtClean="0"/>
              <a:t>:</a:t>
            </a:r>
          </a:p>
          <a:p>
            <a:pPr>
              <a:buFont typeface="Arial" pitchFamily="34" charset="0"/>
              <a:buChar char="•"/>
            </a:pPr>
            <a:r>
              <a:rPr lang="en-US" dirty="0" smtClean="0"/>
              <a:t> </a:t>
            </a:r>
            <a:r>
              <a:rPr lang="en-US" dirty="0" smtClean="0"/>
              <a:t>      </a:t>
            </a:r>
            <a:r>
              <a:rPr lang="en-US" b="1" dirty="0" smtClean="0"/>
              <a:t>Data-Driven Insights</a:t>
            </a:r>
            <a:r>
              <a:rPr lang="en-US" dirty="0" smtClean="0"/>
              <a:t>: Provides actionable insights into the causes and trends of employee attrition, allowing stakeholders to make informed </a:t>
            </a:r>
            <a:r>
              <a:rPr lang="en-US" dirty="0" smtClean="0"/>
              <a:t>decisions</a:t>
            </a:r>
            <a:endParaRPr lang="en-US" dirty="0" smtClean="0"/>
          </a:p>
          <a:p>
            <a:pPr>
              <a:buFont typeface="Arial" pitchFamily="34" charset="0"/>
              <a:buChar char="•"/>
            </a:pPr>
            <a:r>
              <a:rPr lang="en-US" b="1" dirty="0" smtClean="0"/>
              <a:t>      Strategic </a:t>
            </a:r>
            <a:r>
              <a:rPr lang="en-US" b="1" dirty="0" smtClean="0"/>
              <a:t>Planning</a:t>
            </a:r>
            <a:r>
              <a:rPr lang="en-US" dirty="0" smtClean="0"/>
              <a:t>: Supports long-term strategic planning by identifying potential risks and opportunities related to employee turnover</a:t>
            </a:r>
            <a:r>
              <a:rPr lang="en-US" dirty="0" smtClean="0"/>
              <a:t>.</a:t>
            </a:r>
          </a:p>
          <a:p>
            <a:r>
              <a:rPr lang="en-US" sz="2000" b="1" dirty="0" smtClean="0"/>
              <a:t>Improved Retention Strategies</a:t>
            </a:r>
            <a:r>
              <a:rPr lang="en-US" dirty="0" smtClean="0"/>
              <a:t>:</a:t>
            </a:r>
          </a:p>
          <a:p>
            <a:pPr>
              <a:buFont typeface="Arial" pitchFamily="34" charset="0"/>
              <a:buChar char="•"/>
            </a:pPr>
            <a:r>
              <a:rPr lang="en-US" dirty="0" smtClean="0"/>
              <a:t> </a:t>
            </a:r>
            <a:r>
              <a:rPr lang="en-US" dirty="0" smtClean="0"/>
              <a:t>        </a:t>
            </a:r>
            <a:r>
              <a:rPr lang="en-US" b="1" dirty="0" smtClean="0"/>
              <a:t>Targeted Interventions</a:t>
            </a:r>
            <a:r>
              <a:rPr lang="en-US" dirty="0" smtClean="0"/>
              <a:t>: Helps HR teams and managers develop targeted interventions to address specific factors driving attrition</a:t>
            </a:r>
            <a:r>
              <a:rPr lang="en-US" dirty="0" smtClean="0"/>
              <a:t>.</a:t>
            </a:r>
          </a:p>
          <a:p>
            <a:pPr>
              <a:buFont typeface="Arial" pitchFamily="34" charset="0"/>
              <a:buChar char="•"/>
            </a:pPr>
            <a:r>
              <a:rPr lang="en-US" b="1" dirty="0" smtClean="0"/>
              <a:t> </a:t>
            </a:r>
            <a:r>
              <a:rPr lang="en-US" b="1" dirty="0" smtClean="0"/>
              <a:t>        Policy </a:t>
            </a:r>
            <a:r>
              <a:rPr lang="en-US" b="1" dirty="0" smtClean="0"/>
              <a:t>Effectiveness</a:t>
            </a:r>
            <a:r>
              <a:rPr lang="en-US" dirty="0" smtClean="0"/>
              <a:t>: Evaluates the impact of existing retention policies and guides the development of new strategies</a:t>
            </a:r>
            <a:r>
              <a:rPr lang="en-US" dirty="0" smtClean="0"/>
              <a:t>.</a:t>
            </a:r>
          </a:p>
          <a:p>
            <a:r>
              <a:rPr lang="en-US" sz="2000" b="1" dirty="0" smtClean="0"/>
              <a:t>Operational Efficiency</a:t>
            </a:r>
            <a:r>
              <a:rPr lang="en-US" dirty="0" smtClean="0"/>
              <a:t>:</a:t>
            </a:r>
          </a:p>
          <a:p>
            <a:pPr>
              <a:buFont typeface="Arial" pitchFamily="34" charset="0"/>
              <a:buChar char="•"/>
            </a:pPr>
            <a:r>
              <a:rPr lang="en-US" dirty="0" smtClean="0"/>
              <a:t> </a:t>
            </a:r>
            <a:r>
              <a:rPr lang="en-US" dirty="0" smtClean="0"/>
              <a:t>         </a:t>
            </a:r>
            <a:r>
              <a:rPr lang="en-US" b="1" dirty="0" smtClean="0"/>
              <a:t>Real-Time Monitoring</a:t>
            </a:r>
            <a:r>
              <a:rPr lang="en-US" dirty="0" smtClean="0"/>
              <a:t>: Facilitates real-time monitoring of attrition trends, enabling prompt responses to emerging issues</a:t>
            </a:r>
            <a:r>
              <a:rPr lang="en-US" dirty="0" smtClean="0"/>
              <a:t>.</a:t>
            </a:r>
          </a:p>
          <a:p>
            <a:pPr>
              <a:buFont typeface="Arial" pitchFamily="34" charset="0"/>
              <a:buChar char="•"/>
            </a:pPr>
            <a:r>
              <a:rPr lang="en-US" b="1" dirty="0" smtClean="0"/>
              <a:t> </a:t>
            </a:r>
            <a:r>
              <a:rPr lang="en-US" b="1" dirty="0" smtClean="0"/>
              <a:t>         Resource </a:t>
            </a:r>
            <a:r>
              <a:rPr lang="en-US" b="1" dirty="0" smtClean="0"/>
              <a:t>Allocation</a:t>
            </a:r>
            <a:r>
              <a:rPr lang="en-US" dirty="0" smtClean="0"/>
              <a:t>: Assists in optimizing resource allocation for recruitment, training, and employee engagement initiatives</a:t>
            </a:r>
            <a:r>
              <a:rPr lang="en-US" dirty="0" smtClean="0"/>
              <a:t>.</a:t>
            </a:r>
          </a:p>
          <a:p>
            <a:r>
              <a:rPr lang="en-US" sz="2000" b="1" dirty="0" smtClean="0"/>
              <a:t>Enhanced Employee Engagement</a:t>
            </a:r>
            <a:r>
              <a:rPr lang="en-US" sz="2000" dirty="0" smtClean="0"/>
              <a:t>:</a:t>
            </a:r>
          </a:p>
          <a:p>
            <a:pPr>
              <a:buFont typeface="Arial" pitchFamily="34" charset="0"/>
              <a:buChar char="•"/>
            </a:pPr>
            <a:r>
              <a:rPr lang="en-US" dirty="0" smtClean="0"/>
              <a:t> </a:t>
            </a:r>
            <a:r>
              <a:rPr lang="en-US" dirty="0" smtClean="0"/>
              <a:t>           </a:t>
            </a:r>
            <a:r>
              <a:rPr lang="en-US" b="1" dirty="0" smtClean="0"/>
              <a:t>Engagement Programs</a:t>
            </a:r>
            <a:r>
              <a:rPr lang="en-US" dirty="0" smtClean="0"/>
              <a:t>: Provides insights into factors affecting employee satisfaction and engagement, supporting the creation of more effective engagement programs.</a:t>
            </a:r>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9E9ACE"/>
                </a:solidFill>
                <a:latin typeface="CentSchbkCyrill BT" pitchFamily="18" charset="-52"/>
              </a:rPr>
              <a:t>      Dataset description</a:t>
            </a:r>
            <a:endParaRPr lang="en-US" sz="4400" dirty="0">
              <a:solidFill>
                <a:srgbClr val="9E9ACE"/>
              </a:solidFill>
              <a:latin typeface="CentSchbkCyrill BT" pitchFamily="18" charset="-52"/>
            </a:endParaRP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sz="2800" dirty="0" smtClean="0"/>
              <a:t>The dataset for employee attrition analysis typically contains information on employees, their attributes, and their employment history, including reasons for leaving. Here's a detailed description of the key </a:t>
            </a:r>
            <a:r>
              <a:rPr lang="en-US" sz="2800" dirty="0" smtClean="0"/>
              <a:t>components </a:t>
            </a:r>
            <a:r>
              <a:rPr lang="en-US" sz="2800" dirty="0" smtClean="0"/>
              <a:t>and fields in the </a:t>
            </a:r>
            <a:r>
              <a:rPr lang="en-US" sz="2800" dirty="0" smtClean="0"/>
              <a:t>dataset</a:t>
            </a:r>
          </a:p>
          <a:p>
            <a:pPr>
              <a:buFont typeface="Wingdings" pitchFamily="2" charset="2"/>
              <a:buChar char="Ø"/>
            </a:pPr>
            <a:r>
              <a:rPr lang="en-US" sz="2800" dirty="0" smtClean="0"/>
              <a:t>Employee </a:t>
            </a:r>
            <a:r>
              <a:rPr lang="en-US" sz="2800" dirty="0" smtClean="0"/>
              <a:t>Demographics</a:t>
            </a:r>
          </a:p>
          <a:p>
            <a:pPr>
              <a:buFont typeface="Wingdings" pitchFamily="2" charset="2"/>
              <a:buChar char="Ø"/>
            </a:pPr>
            <a:r>
              <a:rPr lang="en-US" sz="2800" dirty="0" smtClean="0"/>
              <a:t>Employment </a:t>
            </a:r>
            <a:r>
              <a:rPr lang="en-US" sz="2800" dirty="0" smtClean="0"/>
              <a:t>Details</a:t>
            </a:r>
          </a:p>
          <a:p>
            <a:pPr>
              <a:buFont typeface="Wingdings" pitchFamily="2" charset="2"/>
              <a:buChar char="Ø"/>
            </a:pPr>
            <a:r>
              <a:rPr lang="en-US" sz="2800" dirty="0" smtClean="0"/>
              <a:t>Performance </a:t>
            </a:r>
            <a:r>
              <a:rPr lang="en-US" sz="2800" dirty="0" smtClean="0"/>
              <a:t>Metrics</a:t>
            </a:r>
          </a:p>
          <a:p>
            <a:pPr>
              <a:buFont typeface="Wingdings" pitchFamily="2" charset="2"/>
              <a:buChar char="Ø"/>
            </a:pPr>
            <a:r>
              <a:rPr lang="en-US" sz="2800" dirty="0" smtClean="0"/>
              <a:t>Compensation and </a:t>
            </a:r>
            <a:r>
              <a:rPr lang="en-US" sz="2800" dirty="0" smtClean="0"/>
              <a:t>Benefits</a:t>
            </a:r>
          </a:p>
          <a:p>
            <a:pPr>
              <a:buFont typeface="Wingdings" pitchFamily="2" charset="2"/>
              <a:buChar char="Ø"/>
            </a:pPr>
            <a:r>
              <a:rPr lang="en-US" sz="2800" b="1" dirty="0" smtClean="0"/>
              <a:t>Attrition Details</a:t>
            </a:r>
            <a:endParaRPr lang="en-US" sz="2800" dirty="0">
              <a:latin typeface="Californian FB"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529</TotalTime>
  <Words>828</Words>
  <Application>Microsoft Office PowerPoint</Application>
  <PresentationFormat>On-screen Show (4:3)</PresentationFormat>
  <Paragraphs>212</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Employee data analysis using excel </vt:lpstr>
      <vt:lpstr>TITLE</vt:lpstr>
      <vt:lpstr>              AGENDA</vt:lpstr>
      <vt:lpstr>     PROBLEM STATEMENT</vt:lpstr>
      <vt:lpstr>   PROJECT OVERVIEW</vt:lpstr>
      <vt:lpstr>  WHO ARE THE  END USERS ? </vt:lpstr>
      <vt:lpstr>   OUR SOLUTION AND ITS VALUE       PROPOSATION  </vt:lpstr>
      <vt:lpstr>Value   proposation</vt:lpstr>
      <vt:lpstr>      Dataset description</vt:lpstr>
      <vt:lpstr>  THE “ WOW “IN OUR SOLUTION  </vt:lpstr>
      <vt:lpstr>       MODELLING</vt:lpstr>
      <vt:lpstr>Slide 12</vt:lpstr>
      <vt:lpstr>Slide 13</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ATTRITION  ANALYSIS USING DASHBOARDS</dc:title>
  <dc:creator>P.T.LEE CNASC</dc:creator>
  <cp:lastModifiedBy>P.T.LEE CNASC</cp:lastModifiedBy>
  <cp:revision>62</cp:revision>
  <dcterms:created xsi:type="dcterms:W3CDTF">2024-08-23T09:55:43Z</dcterms:created>
  <dcterms:modified xsi:type="dcterms:W3CDTF">2024-08-31T10:59:18Z</dcterms:modified>
</cp:coreProperties>
</file>