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
  </p:notes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7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FC195-26FA-42A9-9BB7-E3BFADA07FC1}" type="datetimeFigureOut">
              <a:rPr lang="en-NZ" smtClean="0"/>
              <a:t>6/11/2023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35C16-8756-4972-8A5D-B581E7435227}" type="slidenum">
              <a:rPr lang="en-NZ" smtClean="0"/>
              <a:t>‹#›</a:t>
            </a:fld>
            <a:endParaRPr lang="en-NZ"/>
          </a:p>
        </p:txBody>
      </p:sp>
    </p:spTree>
    <p:extLst>
      <p:ext uri="{BB962C8B-B14F-4D97-AF65-F5344CB8AC3E}">
        <p14:creationId xmlns:p14="http://schemas.microsoft.com/office/powerpoint/2010/main" val="7897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3" y="1181111"/>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3" y="5075227"/>
            <a:ext cx="6864724" cy="868374"/>
          </a:xfrm>
        </p:spPr>
        <p:txBody>
          <a:bodyPr>
            <a:normAutofit/>
          </a:bodyPr>
          <a:lstStyle>
            <a:lvl1pPr marL="0" indent="0" algn="l">
              <a:lnSpc>
                <a:spcPct val="110000"/>
              </a:lnSpc>
              <a:buNone/>
              <a:defRPr sz="1801"/>
            </a:lvl1pPr>
            <a:lvl2pPr marL="457166" indent="0" algn="ctr">
              <a:buNone/>
              <a:defRPr sz="2000"/>
            </a:lvl2pPr>
            <a:lvl3pPr marL="914332" indent="0" algn="ctr">
              <a:buNone/>
              <a:defRPr sz="1801"/>
            </a:lvl3pPr>
            <a:lvl4pPr marL="1371496"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6"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1D0681B-4DB5-4F5B-9427-99D84BD1909D}" type="datetime1">
              <a:rPr lang="en-US" smtClean="0"/>
              <a:t>11/6/2023</a:t>
            </a:fld>
            <a:endParaRPr lang="en-US" dirty="0"/>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r>
              <a:rPr lang="en-US" dirty="0"/>
              <a:t>HHW Presentation</a:t>
            </a:r>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7109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C0DFC7AA-CA5F-4F58-8F1A-D4E007B4ACE5}" type="datetime1">
              <a:rPr lang="en-US" smtClean="0"/>
              <a:t>11/6/2023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r>
              <a:rPr lang="en-US" dirty="0"/>
              <a:t>HHW Presentation</a:t>
            </a:r>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3302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711"/>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2" y="647711"/>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148AB869-8521-4A39-ADAA-0E8134C201B0}" type="datetime1">
              <a:rPr lang="en-US" smtClean="0"/>
              <a:t>11/6/2023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r>
              <a:rPr lang="en-US" dirty="0"/>
              <a:t>HHW Presentation</a:t>
            </a:r>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0656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49F7D47C-83C5-4387-89DE-94E961AA99EA}" type="datetime1">
              <a:rPr lang="en-US" smtClean="0"/>
              <a:t>11/6/2023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r>
              <a:rPr lang="en-US" dirty="0"/>
              <a:t>HHW Presentation</a:t>
            </a:r>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1675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1"/>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166" indent="0">
              <a:buNone/>
              <a:defRPr sz="2000">
                <a:solidFill>
                  <a:schemeClr val="tx1">
                    <a:tint val="75000"/>
                  </a:schemeClr>
                </a:solidFill>
              </a:defRPr>
            </a:lvl2pPr>
            <a:lvl3pPr marL="914332" indent="0">
              <a:buNone/>
              <a:defRPr sz="1801">
                <a:solidFill>
                  <a:schemeClr val="tx1">
                    <a:tint val="75000"/>
                  </a:schemeClr>
                </a:solidFill>
              </a:defRPr>
            </a:lvl3pPr>
            <a:lvl4pPr marL="1371496" indent="0">
              <a:buNone/>
              <a:defRPr sz="1600">
                <a:solidFill>
                  <a:schemeClr val="tx1">
                    <a:tint val="75000"/>
                  </a:schemeClr>
                </a:solidFill>
              </a:defRPr>
            </a:lvl4pPr>
            <a:lvl5pPr marL="1828664" indent="0">
              <a:buNone/>
              <a:defRPr sz="1600">
                <a:solidFill>
                  <a:schemeClr val="tx1">
                    <a:tint val="75000"/>
                  </a:schemeClr>
                </a:solidFill>
              </a:defRPr>
            </a:lvl5pPr>
            <a:lvl6pPr marL="2285830" indent="0">
              <a:buNone/>
              <a:defRPr sz="1600">
                <a:solidFill>
                  <a:schemeClr val="tx1">
                    <a:tint val="75000"/>
                  </a:schemeClr>
                </a:solidFill>
              </a:defRPr>
            </a:lvl6pPr>
            <a:lvl7pPr marL="2742994" indent="0">
              <a:buNone/>
              <a:defRPr sz="1600">
                <a:solidFill>
                  <a:schemeClr val="tx1">
                    <a:tint val="75000"/>
                  </a:schemeClr>
                </a:solidFill>
              </a:defRPr>
            </a:lvl7pPr>
            <a:lvl8pPr marL="3200160" indent="0">
              <a:buNone/>
              <a:defRPr sz="1600">
                <a:solidFill>
                  <a:schemeClr val="tx1">
                    <a:tint val="75000"/>
                  </a:schemeClr>
                </a:solidFill>
              </a:defRPr>
            </a:lvl8pPr>
            <a:lvl9pPr marL="365732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4BD3C262-D1E6-4691-ADB6-C50A256A26CE}" type="datetime1">
              <a:rPr lang="en-US" smtClean="0"/>
              <a:t>11/6/2023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r>
              <a:rPr lang="en-US" dirty="0"/>
              <a:t>HHW Presentation</a:t>
            </a:r>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0290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3"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7D3E6EB9-9C86-404F-8A79-785AD5A1EF48}" type="datetime1">
              <a:rPr lang="en-US" smtClean="0"/>
              <a:t>11/6/2023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r>
              <a:rPr lang="en-US" dirty="0"/>
              <a:t>HHW Presentation</a:t>
            </a:r>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6493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2" y="647711"/>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5" y="1879611"/>
            <a:ext cx="5157787" cy="675641"/>
          </a:xfrm>
        </p:spPr>
        <p:txBody>
          <a:bodyPr anchor="b">
            <a:noAutofit/>
          </a:bodyPr>
          <a:lstStyle>
            <a:lvl1pPr marL="0" indent="0">
              <a:buNone/>
              <a:defRPr sz="1801" b="1" cap="all" spc="300" baseline="0"/>
            </a:lvl1pPr>
            <a:lvl2pPr marL="457166" indent="0">
              <a:buNone/>
              <a:defRPr sz="2000" b="1"/>
            </a:lvl2pPr>
            <a:lvl3pPr marL="914332" indent="0">
              <a:buNone/>
              <a:defRPr sz="1801" b="1"/>
            </a:lvl3pPr>
            <a:lvl4pPr marL="1371496"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5"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5" y="1879611"/>
            <a:ext cx="5183188" cy="675641"/>
          </a:xfrm>
        </p:spPr>
        <p:txBody>
          <a:bodyPr anchor="b">
            <a:noAutofit/>
          </a:bodyPr>
          <a:lstStyle>
            <a:lvl1pPr marL="0" indent="0">
              <a:buNone/>
              <a:defRPr sz="1801" b="1" cap="all" spc="300" baseline="0"/>
            </a:lvl1pPr>
            <a:lvl2pPr marL="457166" indent="0">
              <a:buNone/>
              <a:defRPr sz="2000" b="1"/>
            </a:lvl2pPr>
            <a:lvl3pPr marL="914332" indent="0">
              <a:buNone/>
              <a:defRPr sz="1801" b="1"/>
            </a:lvl3pPr>
            <a:lvl4pPr marL="1371496"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5"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092E0CD6-A628-4C75-9625-E2E8665F7308}" type="datetime1">
              <a:rPr lang="en-US" smtClean="0"/>
              <a:t>11/6/2023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r>
              <a:rPr lang="en-US" dirty="0"/>
              <a:t>HHW Presentation</a:t>
            </a:r>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59323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6559A292-2243-470D-8CDF-1F4656AA7E36}" type="datetime1">
              <a:rPr lang="en-US" smtClean="0"/>
              <a:t>11/6/2023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r>
              <a:rPr lang="en-US" dirty="0"/>
              <a:t>HHW Presentation</a:t>
            </a:r>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8789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4F1E110-BB4A-40C0-9A18-380969AC0B9F}" type="datetime1">
              <a:rPr lang="en-US" smtClean="0"/>
              <a:t>11/6/2023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r>
              <a:rPr lang="en-US" dirty="0"/>
              <a:t>HHW Presentation</a:t>
            </a:r>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221365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9" y="647700"/>
            <a:ext cx="4119655"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91" y="914404"/>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9" y="2697491"/>
            <a:ext cx="4119655" cy="3246119"/>
          </a:xfrm>
        </p:spPr>
        <p:txBody>
          <a:bodyPr/>
          <a:lstStyle>
            <a:lvl1pPr marL="0" indent="0">
              <a:buNone/>
              <a:defRPr sz="1600"/>
            </a:lvl1pPr>
            <a:lvl2pPr marL="457166" indent="0">
              <a:buNone/>
              <a:defRPr sz="1401"/>
            </a:lvl2pPr>
            <a:lvl3pPr marL="914332" indent="0">
              <a:buNone/>
              <a:defRPr sz="1200"/>
            </a:lvl3pPr>
            <a:lvl4pPr marL="1371496" indent="0">
              <a:buNone/>
              <a:defRPr sz="1001"/>
            </a:lvl4pPr>
            <a:lvl5pPr marL="1828664" indent="0">
              <a:buNone/>
              <a:defRPr sz="1001"/>
            </a:lvl5pPr>
            <a:lvl6pPr marL="2285830" indent="0">
              <a:buNone/>
              <a:defRPr sz="1001"/>
            </a:lvl6pPr>
            <a:lvl7pPr marL="2742994" indent="0">
              <a:buNone/>
              <a:defRPr sz="1001"/>
            </a:lvl7pPr>
            <a:lvl8pPr marL="3200160" indent="0">
              <a:buNone/>
              <a:defRPr sz="1001"/>
            </a:lvl8pPr>
            <a:lvl9pPr marL="365732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EB1C8864-A573-4BAB-BCDB-8365432CEBCF}" type="datetime1">
              <a:rPr lang="en-US" smtClean="0"/>
              <a:t>11/6/2023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r>
              <a:rPr lang="en-US" dirty="0"/>
              <a:t>HHW Presentation</a:t>
            </a:r>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09427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9" y="647700"/>
            <a:ext cx="4119655"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4"/>
            <a:ext cx="5791200" cy="5029199"/>
          </a:xfrm>
        </p:spPr>
        <p:txBody>
          <a:bodyPr/>
          <a:lstStyle>
            <a:lvl1pPr marL="0" indent="0">
              <a:buNone/>
              <a:defRPr sz="3200"/>
            </a:lvl1pPr>
            <a:lvl2pPr marL="457166" indent="0">
              <a:buNone/>
              <a:defRPr sz="2800"/>
            </a:lvl2pPr>
            <a:lvl3pPr marL="914332" indent="0">
              <a:buNone/>
              <a:defRPr sz="2400"/>
            </a:lvl3pPr>
            <a:lvl4pPr marL="1371496"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6"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9" y="2697480"/>
            <a:ext cx="4119655" cy="3171508"/>
          </a:xfrm>
        </p:spPr>
        <p:txBody>
          <a:bodyPr/>
          <a:lstStyle>
            <a:lvl1pPr marL="0" indent="0">
              <a:buNone/>
              <a:defRPr sz="1600"/>
            </a:lvl1pPr>
            <a:lvl2pPr marL="457166" indent="0">
              <a:buNone/>
              <a:defRPr sz="1401"/>
            </a:lvl2pPr>
            <a:lvl3pPr marL="914332" indent="0">
              <a:buNone/>
              <a:defRPr sz="1200"/>
            </a:lvl3pPr>
            <a:lvl4pPr marL="1371496" indent="0">
              <a:buNone/>
              <a:defRPr sz="1001"/>
            </a:lvl4pPr>
            <a:lvl5pPr marL="1828664" indent="0">
              <a:buNone/>
              <a:defRPr sz="1001"/>
            </a:lvl5pPr>
            <a:lvl6pPr marL="2285830" indent="0">
              <a:buNone/>
              <a:defRPr sz="1001"/>
            </a:lvl6pPr>
            <a:lvl7pPr marL="2742994" indent="0">
              <a:buNone/>
              <a:defRPr sz="1001"/>
            </a:lvl7pPr>
            <a:lvl8pPr marL="3200160" indent="0">
              <a:buNone/>
              <a:defRPr sz="1001"/>
            </a:lvl8pPr>
            <a:lvl9pPr marL="365732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0979203D-328E-494C-B633-6450B69938B9}" type="datetime1">
              <a:rPr lang="en-US" smtClean="0"/>
              <a:t>11/6/2023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r>
              <a:rPr lang="en-US" dirty="0"/>
              <a:t>HHW Presentation</a:t>
            </a:r>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538959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2" y="647712"/>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9"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50"/>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1ECDF88D-9311-4DA2-8BB9-9373E9A45A71}" type="datetime1">
              <a:rPr lang="en-US" smtClean="0"/>
              <a:t>11/6/2023</a:t>
            </a:fld>
            <a:endParaRPr lang="en-US" dirty="0"/>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50"/>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r>
              <a:rPr lang="en-US" dirty="0"/>
              <a:t>HHW Presentation</a:t>
            </a:r>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50"/>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4318661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p:txStyles>
    <p:titleStyle>
      <a:lvl1pPr algn="l" defTabSz="914332"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584" indent="-228584" algn="l" defTabSz="914332" rtl="0" eaLnBrk="1" latinLnBrk="0" hangingPunct="1">
        <a:lnSpc>
          <a:spcPct val="120000"/>
        </a:lnSpc>
        <a:spcBef>
          <a:spcPts val="1001"/>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750" indent="-228584" algn="l" defTabSz="914332" rtl="0" eaLnBrk="1" latinLnBrk="0" hangingPunct="1">
        <a:lnSpc>
          <a:spcPct val="120000"/>
        </a:lnSpc>
        <a:spcBef>
          <a:spcPts val="500"/>
        </a:spcBef>
        <a:buClr>
          <a:schemeClr val="tx1"/>
        </a:buClr>
        <a:buSzPct val="75000"/>
        <a:buFont typeface="Arial" panose="020B0604020202020204" pitchFamily="34" charset="0"/>
        <a:buChar char="•"/>
        <a:defRPr sz="1801" kern="1200">
          <a:solidFill>
            <a:schemeClr val="tx1"/>
          </a:solidFill>
          <a:latin typeface="+mn-lt"/>
          <a:ea typeface="+mn-ea"/>
          <a:cs typeface="+mn-cs"/>
        </a:defRPr>
      </a:lvl2pPr>
      <a:lvl3pPr marL="1142914" indent="-228584" algn="l" defTabSz="914332"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081" indent="-228584" algn="l" defTabSz="914332" rtl="0" eaLnBrk="1" latinLnBrk="0" hangingPunct="1">
        <a:lnSpc>
          <a:spcPct val="120000"/>
        </a:lnSpc>
        <a:spcBef>
          <a:spcPts val="500"/>
        </a:spcBef>
        <a:buClr>
          <a:schemeClr val="tx1"/>
        </a:buClr>
        <a:buSzPct val="75000"/>
        <a:buFont typeface="Arial" panose="020B0604020202020204" pitchFamily="34" charset="0"/>
        <a:buChar char="•"/>
        <a:defRPr sz="1401" kern="1200">
          <a:solidFill>
            <a:schemeClr val="tx1"/>
          </a:solidFill>
          <a:latin typeface="+mn-lt"/>
          <a:ea typeface="+mn-ea"/>
          <a:cs typeface="+mn-cs"/>
        </a:defRPr>
      </a:lvl4pPr>
      <a:lvl5pPr marL="2057247" indent="-228584" algn="l" defTabSz="914332" rtl="0" eaLnBrk="1" latinLnBrk="0" hangingPunct="1">
        <a:lnSpc>
          <a:spcPct val="120000"/>
        </a:lnSpc>
        <a:spcBef>
          <a:spcPts val="500"/>
        </a:spcBef>
        <a:buClr>
          <a:schemeClr val="tx1"/>
        </a:buClr>
        <a:buSzPct val="75000"/>
        <a:buFont typeface="Arial" panose="020B0604020202020204" pitchFamily="34" charset="0"/>
        <a:buChar char="•"/>
        <a:defRPr sz="1401" kern="1200">
          <a:solidFill>
            <a:schemeClr val="tx1"/>
          </a:solidFill>
          <a:latin typeface="+mn-lt"/>
          <a:ea typeface="+mn-ea"/>
          <a:cs typeface="+mn-cs"/>
        </a:defRPr>
      </a:lvl5pPr>
      <a:lvl6pPr marL="2514413"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32" rtl="0" eaLnBrk="1" latinLnBrk="0" hangingPunct="1">
        <a:defRPr sz="1801" kern="1200">
          <a:solidFill>
            <a:schemeClr val="tx1"/>
          </a:solidFill>
          <a:latin typeface="+mn-lt"/>
          <a:ea typeface="+mn-ea"/>
          <a:cs typeface="+mn-cs"/>
        </a:defRPr>
      </a:lvl1pPr>
      <a:lvl2pPr marL="457166" algn="l" defTabSz="914332" rtl="0" eaLnBrk="1" latinLnBrk="0" hangingPunct="1">
        <a:defRPr sz="1801" kern="1200">
          <a:solidFill>
            <a:schemeClr val="tx1"/>
          </a:solidFill>
          <a:latin typeface="+mn-lt"/>
          <a:ea typeface="+mn-ea"/>
          <a:cs typeface="+mn-cs"/>
        </a:defRPr>
      </a:lvl2pPr>
      <a:lvl3pPr marL="914332" algn="l" defTabSz="914332" rtl="0" eaLnBrk="1" latinLnBrk="0" hangingPunct="1">
        <a:defRPr sz="1801" kern="1200">
          <a:solidFill>
            <a:schemeClr val="tx1"/>
          </a:solidFill>
          <a:latin typeface="+mn-lt"/>
          <a:ea typeface="+mn-ea"/>
          <a:cs typeface="+mn-cs"/>
        </a:defRPr>
      </a:lvl3pPr>
      <a:lvl4pPr marL="1371496" algn="l" defTabSz="914332" rtl="0" eaLnBrk="1" latinLnBrk="0" hangingPunct="1">
        <a:defRPr sz="1801" kern="1200">
          <a:solidFill>
            <a:schemeClr val="tx1"/>
          </a:solidFill>
          <a:latin typeface="+mn-lt"/>
          <a:ea typeface="+mn-ea"/>
          <a:cs typeface="+mn-cs"/>
        </a:defRPr>
      </a:lvl4pPr>
      <a:lvl5pPr marL="1828664" algn="l" defTabSz="914332" rtl="0" eaLnBrk="1" latinLnBrk="0" hangingPunct="1">
        <a:defRPr sz="1801" kern="1200">
          <a:solidFill>
            <a:schemeClr val="tx1"/>
          </a:solidFill>
          <a:latin typeface="+mn-lt"/>
          <a:ea typeface="+mn-ea"/>
          <a:cs typeface="+mn-cs"/>
        </a:defRPr>
      </a:lvl5pPr>
      <a:lvl6pPr marL="2285830" algn="l" defTabSz="914332" rtl="0" eaLnBrk="1" latinLnBrk="0" hangingPunct="1">
        <a:defRPr sz="1801" kern="1200">
          <a:solidFill>
            <a:schemeClr val="tx1"/>
          </a:solidFill>
          <a:latin typeface="+mn-lt"/>
          <a:ea typeface="+mn-ea"/>
          <a:cs typeface="+mn-cs"/>
        </a:defRPr>
      </a:lvl6pPr>
      <a:lvl7pPr marL="2742994" algn="l" defTabSz="914332" rtl="0" eaLnBrk="1" latinLnBrk="0" hangingPunct="1">
        <a:defRPr sz="1801" kern="1200">
          <a:solidFill>
            <a:schemeClr val="tx1"/>
          </a:solidFill>
          <a:latin typeface="+mn-lt"/>
          <a:ea typeface="+mn-ea"/>
          <a:cs typeface="+mn-cs"/>
        </a:defRPr>
      </a:lvl7pPr>
      <a:lvl8pPr marL="3200160" algn="l" defTabSz="914332" rtl="0" eaLnBrk="1" latinLnBrk="0" hangingPunct="1">
        <a:defRPr sz="1801" kern="1200">
          <a:solidFill>
            <a:schemeClr val="tx1"/>
          </a:solidFill>
          <a:latin typeface="+mn-lt"/>
          <a:ea typeface="+mn-ea"/>
          <a:cs typeface="+mn-cs"/>
        </a:defRPr>
      </a:lvl8pPr>
      <a:lvl9pPr marL="3657326" algn="l" defTabSz="914332"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664E0D-2620-3640-E553-123185E852BE}"/>
              </a:ext>
            </a:extLst>
          </p:cNvPr>
          <p:cNvPicPr>
            <a:picLocks noChangeAspect="1"/>
          </p:cNvPicPr>
          <p:nvPr/>
        </p:nvPicPr>
        <p:blipFill rotWithShape="1">
          <a:blip r:embed="rId2"/>
          <a:srcRect t="25000"/>
          <a:stretch/>
        </p:blipFill>
        <p:spPr>
          <a:xfrm>
            <a:off x="20" y="-2"/>
            <a:ext cx="12191979" cy="6858001"/>
          </a:xfrm>
          <a:prstGeom prst="rect">
            <a:avLst/>
          </a:prstGeom>
          <a:noFill/>
        </p:spPr>
      </p:pic>
      <p:sp>
        <p:nvSpPr>
          <p:cNvPr id="2" name="Title 1">
            <a:extLst>
              <a:ext uri="{FF2B5EF4-FFF2-40B4-BE49-F238E27FC236}">
                <a16:creationId xmlns:a16="http://schemas.microsoft.com/office/drawing/2014/main" id="{D1A067DB-F4EA-A317-4DE0-8D1219D78BB7}"/>
              </a:ext>
            </a:extLst>
          </p:cNvPr>
          <p:cNvSpPr>
            <a:spLocks noGrp="1"/>
          </p:cNvSpPr>
          <p:nvPr>
            <p:ph type="ctrTitle"/>
          </p:nvPr>
        </p:nvSpPr>
        <p:spPr>
          <a:xfrm>
            <a:off x="647701" y="647701"/>
            <a:ext cx="3467099" cy="3470167"/>
          </a:xfrm>
        </p:spPr>
        <p:txBody>
          <a:bodyPr anchor="t">
            <a:normAutofit/>
          </a:bodyPr>
          <a:lstStyle/>
          <a:p>
            <a:r>
              <a:rPr lang="en-US" dirty="0" err="1"/>
              <a:t>Haukainga</a:t>
            </a:r>
            <a:r>
              <a:rPr lang="en-US" dirty="0"/>
              <a:t> Home Winds</a:t>
            </a:r>
            <a:endParaRPr lang="en-NZ" dirty="0"/>
          </a:p>
        </p:txBody>
      </p:sp>
      <p:sp>
        <p:nvSpPr>
          <p:cNvPr id="16" name="Subtitle 2">
            <a:extLst>
              <a:ext uri="{FF2B5EF4-FFF2-40B4-BE49-F238E27FC236}">
                <a16:creationId xmlns:a16="http://schemas.microsoft.com/office/drawing/2014/main" id="{6008F35F-D16F-4570-858B-EF57288370AE}"/>
              </a:ext>
            </a:extLst>
          </p:cNvPr>
          <p:cNvSpPr>
            <a:spLocks noGrp="1"/>
          </p:cNvSpPr>
          <p:nvPr>
            <p:ph type="subTitle" idx="1"/>
          </p:nvPr>
        </p:nvSpPr>
        <p:spPr>
          <a:xfrm>
            <a:off x="647701" y="5836208"/>
            <a:ext cx="9524999" cy="564596"/>
          </a:xfrm>
        </p:spPr>
        <p:txBody>
          <a:bodyPr anchor="ctr">
            <a:normAutofit/>
          </a:bodyPr>
          <a:lstStyle/>
          <a:p>
            <a:r>
              <a:rPr lang="en-US" dirty="0">
                <a:effectLst>
                  <a:outerShdw blurRad="38100" dist="38100" dir="2700000" algn="tl">
                    <a:srgbClr val="000000">
                      <a:alpha val="43137"/>
                    </a:srgbClr>
                  </a:outerShdw>
                </a:effectLst>
              </a:rPr>
              <a:t>Presented by: Talgat Narbaev, Lukas </a:t>
            </a:r>
            <a:r>
              <a:rPr lang="en-US" dirty="0" err="1">
                <a:effectLst>
                  <a:outerShdw blurRad="38100" dist="38100" dir="2700000" algn="tl">
                    <a:srgbClr val="000000">
                      <a:alpha val="43137"/>
                    </a:srgbClr>
                  </a:outerShdw>
                </a:effectLst>
              </a:rPr>
              <a:t>Weitzer</a:t>
            </a:r>
            <a:r>
              <a:rPr lang="en-US" dirty="0">
                <a:effectLst>
                  <a:outerShdw blurRad="38100" dist="38100" dir="2700000" algn="tl">
                    <a:srgbClr val="000000">
                      <a:alpha val="43137"/>
                    </a:srgbClr>
                  </a:outerShdw>
                </a:effectLst>
              </a:rPr>
              <a:t>, Michael Amann</a:t>
            </a:r>
          </a:p>
        </p:txBody>
      </p:sp>
      <p:sp>
        <p:nvSpPr>
          <p:cNvPr id="18" name="Date Placeholder 5">
            <a:extLst>
              <a:ext uri="{FF2B5EF4-FFF2-40B4-BE49-F238E27FC236}">
                <a16:creationId xmlns:a16="http://schemas.microsoft.com/office/drawing/2014/main" id="{3D1D4B3D-57E1-48DC-8893-7A0F4B7B45A8}"/>
              </a:ext>
            </a:extLst>
          </p:cNvPr>
          <p:cNvSpPr>
            <a:spLocks noGrp="1"/>
          </p:cNvSpPr>
          <p:nvPr>
            <p:ph type="dt" sz="half" idx="10"/>
          </p:nvPr>
        </p:nvSpPr>
        <p:spPr>
          <a:xfrm>
            <a:off x="652382" y="6332540"/>
            <a:ext cx="3006492" cy="365125"/>
          </a:xfrm>
        </p:spPr>
        <p:txBody>
          <a:bodyPr>
            <a:normAutofit/>
          </a:bodyPr>
          <a:lstStyle/>
          <a:p>
            <a:pPr>
              <a:spcAft>
                <a:spcPts val="601"/>
              </a:spcAft>
            </a:pPr>
            <a:fld id="{88F1B466-2E62-4637-BB90-A72949DB6B0A}" type="datetime1">
              <a:rPr lang="en-US" smtClean="0">
                <a:effectLst>
                  <a:outerShdw blurRad="38100" dist="38100" dir="2700000" algn="tl">
                    <a:srgbClr val="000000">
                      <a:alpha val="43137"/>
                    </a:srgbClr>
                  </a:outerShdw>
                </a:effectLst>
              </a:rPr>
              <a:pPr>
                <a:spcAft>
                  <a:spcPts val="601"/>
                </a:spcAft>
              </a:pPr>
              <a:t>11/6/2023</a:t>
            </a:fld>
            <a:endParaRPr lang="en-US" dirty="0">
              <a:effectLst>
                <a:outerShdw blurRad="38100" dist="38100" dir="2700000" algn="tl">
                  <a:srgbClr val="000000">
                    <a:alpha val="43137"/>
                  </a:srgbClr>
                </a:outerShdw>
              </a:effectLst>
            </a:endParaRPr>
          </a:p>
        </p:txBody>
      </p:sp>
      <p:sp>
        <p:nvSpPr>
          <p:cNvPr id="20" name="Footer Placeholder 6">
            <a:extLst>
              <a:ext uri="{FF2B5EF4-FFF2-40B4-BE49-F238E27FC236}">
                <a16:creationId xmlns:a16="http://schemas.microsoft.com/office/drawing/2014/main" id="{8DDD8900-A83D-4240-8B92-6791F8BFF28F}"/>
              </a:ext>
            </a:extLst>
          </p:cNvPr>
          <p:cNvSpPr>
            <a:spLocks noGrp="1"/>
          </p:cNvSpPr>
          <p:nvPr>
            <p:ph type="ftr" sz="quarter" idx="11"/>
          </p:nvPr>
        </p:nvSpPr>
        <p:spPr>
          <a:xfrm>
            <a:off x="8034175" y="6332540"/>
            <a:ext cx="3505460" cy="365125"/>
          </a:xfrm>
        </p:spPr>
        <p:txBody>
          <a:bodyPr>
            <a:normAutofit/>
          </a:bodyPr>
          <a:lstStyle/>
          <a:p>
            <a:pPr>
              <a:spcAft>
                <a:spcPts val="601"/>
              </a:spcAft>
            </a:pPr>
            <a:r>
              <a:rPr lang="en-US">
                <a:effectLst>
                  <a:outerShdw blurRad="38100" dist="38100" dir="2700000" algn="tl">
                    <a:srgbClr val="000000">
                      <a:alpha val="43137"/>
                    </a:srgbClr>
                  </a:outerShdw>
                </a:effectLst>
              </a:rPr>
              <a:t>HHW Presentation</a:t>
            </a:r>
            <a:endParaRPr lang="en-US" dirty="0">
              <a:effectLst>
                <a:outerShdw blurRad="38100" dist="38100" dir="2700000" algn="tl">
                  <a:srgbClr val="000000">
                    <a:alpha val="43137"/>
                  </a:srgbClr>
                </a:outerShdw>
              </a:effectLst>
            </a:endParaRPr>
          </a:p>
        </p:txBody>
      </p:sp>
      <p:sp>
        <p:nvSpPr>
          <p:cNvPr id="22" name="Slide Number Placeholder 9">
            <a:extLst>
              <a:ext uri="{FF2B5EF4-FFF2-40B4-BE49-F238E27FC236}">
                <a16:creationId xmlns:a16="http://schemas.microsoft.com/office/drawing/2014/main" id="{189828D3-A563-4315-9B1D-6D0BE69B2F92}"/>
              </a:ext>
            </a:extLst>
          </p:cNvPr>
          <p:cNvSpPr>
            <a:spLocks noGrp="1"/>
          </p:cNvSpPr>
          <p:nvPr>
            <p:ph type="sldNum" sz="quarter" idx="12"/>
          </p:nvPr>
        </p:nvSpPr>
        <p:spPr>
          <a:xfrm>
            <a:off x="11444747" y="6332540"/>
            <a:ext cx="539808" cy="365125"/>
          </a:xfrm>
        </p:spPr>
        <p:txBody>
          <a:bodyPr>
            <a:normAutofit/>
          </a:bodyPr>
          <a:lstStyle/>
          <a:p>
            <a:pPr>
              <a:spcAft>
                <a:spcPts val="601"/>
              </a:spcAft>
            </a:pPr>
            <a:fld id="{45C5C030-0550-4584-9C82-E35DF7DBC581}" type="slidenum">
              <a:rPr lang="en-US" smtClean="0">
                <a:effectLst>
                  <a:outerShdw blurRad="38100" dist="38100" dir="2700000" algn="tl">
                    <a:srgbClr val="000000">
                      <a:alpha val="43137"/>
                    </a:srgbClr>
                  </a:outerShdw>
                </a:effectLst>
              </a:rPr>
              <a:pPr>
                <a:spcAft>
                  <a:spcPts val="601"/>
                </a:spcAft>
              </a:pPr>
              <a:t>1</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8203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488365-0C53-6DB7-382F-274C1A0DBCDA}"/>
              </a:ext>
              <a:ext uri="{C183D7F6-B498-43B3-948B-1728B52AA6E4}">
                <adec:decorative xmlns:adec="http://schemas.microsoft.com/office/drawing/2017/decorative" val="1"/>
              </a:ext>
            </a:extLst>
          </p:cNvPr>
          <p:cNvPicPr>
            <a:picLocks/>
          </p:cNvPicPr>
          <p:nvPr/>
        </p:nvPicPr>
        <p:blipFill rotWithShape="1">
          <a:blip r:embed="rId2">
            <a:extLst>
              <a:ext uri="{28A0092B-C50C-407E-A947-70E740481C1C}">
                <a14:useLocalDpi xmlns:a14="http://schemas.microsoft.com/office/drawing/2010/main" val="0"/>
              </a:ext>
            </a:extLst>
          </a:blip>
          <a:srcRect l="32953" r="12097" b="1"/>
          <a:stretch/>
        </p:blipFill>
        <p:spPr>
          <a:xfrm>
            <a:off x="20" y="10"/>
            <a:ext cx="7353280" cy="6857990"/>
          </a:xfrm>
          <a:prstGeom prst="rect">
            <a:avLst/>
          </a:prstGeom>
          <a:noFill/>
        </p:spPr>
      </p:pic>
      <p:sp>
        <p:nvSpPr>
          <p:cNvPr id="2" name="Title 1">
            <a:extLst>
              <a:ext uri="{FF2B5EF4-FFF2-40B4-BE49-F238E27FC236}">
                <a16:creationId xmlns:a16="http://schemas.microsoft.com/office/drawing/2014/main" id="{37B61ADD-534A-3A9D-7580-63E93CF34205}"/>
              </a:ext>
            </a:extLst>
          </p:cNvPr>
          <p:cNvSpPr>
            <a:spLocks noGrp="1"/>
          </p:cNvSpPr>
          <p:nvPr>
            <p:ph type="title"/>
          </p:nvPr>
        </p:nvSpPr>
        <p:spPr>
          <a:xfrm>
            <a:off x="647701" y="2362201"/>
            <a:ext cx="4413532" cy="3848100"/>
          </a:xfrm>
        </p:spPr>
        <p:txBody>
          <a:bodyPr anchor="b">
            <a:normAutofit/>
          </a:bodyPr>
          <a:lstStyle/>
          <a:p>
            <a:r>
              <a:rPr lang="en-US" dirty="0"/>
              <a:t>Overview of Business</a:t>
            </a:r>
            <a:endParaRPr lang="en-NZ" dirty="0"/>
          </a:p>
        </p:txBody>
      </p:sp>
      <p:sp>
        <p:nvSpPr>
          <p:cNvPr id="3" name="Content Placeholder 2">
            <a:extLst>
              <a:ext uri="{FF2B5EF4-FFF2-40B4-BE49-F238E27FC236}">
                <a16:creationId xmlns:a16="http://schemas.microsoft.com/office/drawing/2014/main" id="{8179AD02-7D4E-7600-0FD8-B4CE81DAC3B0}"/>
              </a:ext>
            </a:extLst>
          </p:cNvPr>
          <p:cNvSpPr>
            <a:spLocks noGrp="1"/>
          </p:cNvSpPr>
          <p:nvPr>
            <p:ph idx="1"/>
          </p:nvPr>
        </p:nvSpPr>
        <p:spPr>
          <a:xfrm>
            <a:off x="8115301" y="914400"/>
            <a:ext cx="3162300" cy="5029200"/>
          </a:xfrm>
        </p:spPr>
        <p:txBody>
          <a:bodyPr>
            <a:normAutofit/>
          </a:bodyPr>
          <a:lstStyle/>
          <a:p>
            <a:r>
              <a:rPr lang="en-US" sz="1800"/>
              <a:t>Haukainga Home Winds is property booking web-based system for New Zealand market in Maori culture themed design to provide user-friendly and comfortable space for our local property owners across urban and rural part of country to advertise their properties on targeted client base.</a:t>
            </a:r>
          </a:p>
        </p:txBody>
      </p:sp>
      <p:sp>
        <p:nvSpPr>
          <p:cNvPr id="9" name="Date Placeholder 5">
            <a:extLst>
              <a:ext uri="{FF2B5EF4-FFF2-40B4-BE49-F238E27FC236}">
                <a16:creationId xmlns:a16="http://schemas.microsoft.com/office/drawing/2014/main" id="{15DE728A-5E91-4DAE-AC8D-B0CC4C86B288}"/>
              </a:ext>
            </a:extLst>
          </p:cNvPr>
          <p:cNvSpPr>
            <a:spLocks noGrp="1"/>
          </p:cNvSpPr>
          <p:nvPr>
            <p:ph type="dt" sz="half" idx="10"/>
          </p:nvPr>
        </p:nvSpPr>
        <p:spPr>
          <a:xfrm>
            <a:off x="652382" y="6332540"/>
            <a:ext cx="3006492" cy="365125"/>
          </a:xfrm>
        </p:spPr>
        <p:txBody>
          <a:bodyPr>
            <a:normAutofit/>
          </a:bodyPr>
          <a:lstStyle/>
          <a:p>
            <a:pPr>
              <a:spcAft>
                <a:spcPts val="601"/>
              </a:spcAft>
            </a:pPr>
            <a:fld id="{872629A2-7639-4976-A492-47F71B8BBC13}" type="datetime1">
              <a:rPr lang="en-US" smtClean="0">
                <a:solidFill>
                  <a:srgbClr val="FFFFFF"/>
                </a:solidFill>
                <a:effectLst>
                  <a:outerShdw blurRad="38100" dist="38100" dir="2700000" algn="tl">
                    <a:srgbClr val="000000">
                      <a:alpha val="43137"/>
                    </a:srgbClr>
                  </a:outerShdw>
                </a:effectLst>
              </a:rPr>
              <a:pPr>
                <a:spcAft>
                  <a:spcPts val="601"/>
                </a:spcAft>
              </a:pPr>
              <a:t>11/6/2023</a:t>
            </a:fld>
            <a:endParaRPr lang="en-US">
              <a:solidFill>
                <a:srgbClr val="FFFFFF"/>
              </a:solidFill>
              <a:effectLst>
                <a:outerShdw blurRad="38100" dist="38100" dir="2700000" algn="tl">
                  <a:srgbClr val="000000">
                    <a:alpha val="43137"/>
                  </a:srgbClr>
                </a:outerShdw>
              </a:effectLst>
            </a:endParaRPr>
          </a:p>
        </p:txBody>
      </p:sp>
      <p:sp>
        <p:nvSpPr>
          <p:cNvPr id="11" name="Footer Placeholder 6">
            <a:extLst>
              <a:ext uri="{FF2B5EF4-FFF2-40B4-BE49-F238E27FC236}">
                <a16:creationId xmlns:a16="http://schemas.microsoft.com/office/drawing/2014/main" id="{D98BDDCD-F2A2-4455-8C33-A462EC026B51}"/>
              </a:ext>
            </a:extLst>
          </p:cNvPr>
          <p:cNvSpPr>
            <a:spLocks noGrp="1"/>
          </p:cNvSpPr>
          <p:nvPr>
            <p:ph type="ftr" sz="quarter" idx="11"/>
          </p:nvPr>
        </p:nvSpPr>
        <p:spPr>
          <a:xfrm>
            <a:off x="8034175" y="6332540"/>
            <a:ext cx="3505460" cy="365125"/>
          </a:xfrm>
        </p:spPr>
        <p:txBody>
          <a:bodyPr>
            <a:normAutofit/>
          </a:bodyPr>
          <a:lstStyle/>
          <a:p>
            <a:pPr>
              <a:spcAft>
                <a:spcPts val="601"/>
              </a:spcAft>
            </a:pPr>
            <a:r>
              <a:rPr lang="en-US" dirty="0">
                <a:effectLst>
                  <a:outerShdw blurRad="38100" dist="38100" dir="2700000" algn="tl">
                    <a:srgbClr val="000000">
                      <a:alpha val="43137"/>
                    </a:srgbClr>
                  </a:outerShdw>
                </a:effectLst>
              </a:rPr>
              <a:t>HHW Presentation</a:t>
            </a:r>
          </a:p>
        </p:txBody>
      </p:sp>
      <p:sp>
        <p:nvSpPr>
          <p:cNvPr id="13" name="Slide Number Placeholder 8">
            <a:extLst>
              <a:ext uri="{FF2B5EF4-FFF2-40B4-BE49-F238E27FC236}">
                <a16:creationId xmlns:a16="http://schemas.microsoft.com/office/drawing/2014/main" id="{376BC8A2-B757-46F4-A413-3CFAF765CA2E}"/>
              </a:ext>
            </a:extLst>
          </p:cNvPr>
          <p:cNvSpPr>
            <a:spLocks noGrp="1"/>
          </p:cNvSpPr>
          <p:nvPr>
            <p:ph type="sldNum" sz="quarter" idx="12"/>
          </p:nvPr>
        </p:nvSpPr>
        <p:spPr>
          <a:xfrm>
            <a:off x="11444747" y="6332540"/>
            <a:ext cx="539808" cy="365125"/>
          </a:xfrm>
        </p:spPr>
        <p:txBody>
          <a:bodyPr>
            <a:normAutofit/>
          </a:bodyPr>
          <a:lstStyle/>
          <a:p>
            <a:pPr>
              <a:spcAft>
                <a:spcPts val="601"/>
              </a:spcAft>
            </a:pPr>
            <a:fld id="{45C5C030-0550-4584-9C82-E35DF7DBC581}" type="slidenum">
              <a:rPr lang="en-US" smtClean="0"/>
              <a:pPr>
                <a:spcAft>
                  <a:spcPts val="601"/>
                </a:spcAft>
              </a:pPr>
              <a:t>2</a:t>
            </a:fld>
            <a:endParaRPr lang="en-US"/>
          </a:p>
        </p:txBody>
      </p:sp>
    </p:spTree>
    <p:extLst>
      <p:ext uri="{BB962C8B-B14F-4D97-AF65-F5344CB8AC3E}">
        <p14:creationId xmlns:p14="http://schemas.microsoft.com/office/powerpoint/2010/main" val="3380540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yout of website design sketches on white paper">
            <a:extLst>
              <a:ext uri="{FF2B5EF4-FFF2-40B4-BE49-F238E27FC236}">
                <a16:creationId xmlns:a16="http://schemas.microsoft.com/office/drawing/2014/main" id="{9BC24254-0DED-B2A8-D9A3-FBB183644BAA}"/>
              </a:ext>
            </a:extLst>
          </p:cNvPr>
          <p:cNvPicPr>
            <a:picLocks noChangeAspect="1"/>
          </p:cNvPicPr>
          <p:nvPr/>
        </p:nvPicPr>
        <p:blipFill rotWithShape="1">
          <a:blip r:embed="rId2">
            <a:extLst>
              <a:ext uri="{28A0092B-C50C-407E-A947-70E740481C1C}">
                <a14:useLocalDpi xmlns:a14="http://schemas.microsoft.com/office/drawing/2010/main" val="0"/>
              </a:ext>
            </a:extLst>
          </a:blip>
          <a:srcRect l="1728" r="21512" b="2"/>
          <a:stretch/>
        </p:blipFill>
        <p:spPr>
          <a:xfrm>
            <a:off x="20" y="914400"/>
            <a:ext cx="7353280" cy="5029200"/>
          </a:xfrm>
          <a:prstGeom prst="rect">
            <a:avLst/>
          </a:prstGeom>
          <a:noFill/>
        </p:spPr>
      </p:pic>
      <p:sp>
        <p:nvSpPr>
          <p:cNvPr id="2" name="Title 1">
            <a:extLst>
              <a:ext uri="{FF2B5EF4-FFF2-40B4-BE49-F238E27FC236}">
                <a16:creationId xmlns:a16="http://schemas.microsoft.com/office/drawing/2014/main" id="{FE220CE0-1D59-23E3-A0EA-C85EA999658F}"/>
              </a:ext>
            </a:extLst>
          </p:cNvPr>
          <p:cNvSpPr>
            <a:spLocks noGrp="1"/>
          </p:cNvSpPr>
          <p:nvPr>
            <p:ph type="title"/>
          </p:nvPr>
        </p:nvSpPr>
        <p:spPr>
          <a:xfrm>
            <a:off x="652372" y="1485133"/>
            <a:ext cx="4986428" cy="2626599"/>
          </a:xfrm>
        </p:spPr>
        <p:txBody>
          <a:bodyPr anchor="t">
            <a:normAutofit/>
          </a:bodyPr>
          <a:lstStyle/>
          <a:p>
            <a:r>
              <a:rPr lang="en-US" dirty="0"/>
              <a:t>Our Proposed Product</a:t>
            </a:r>
            <a:endParaRPr lang="en-NZ" dirty="0"/>
          </a:p>
        </p:txBody>
      </p:sp>
      <p:sp>
        <p:nvSpPr>
          <p:cNvPr id="3" name="Content Placeholder 2">
            <a:extLst>
              <a:ext uri="{FF2B5EF4-FFF2-40B4-BE49-F238E27FC236}">
                <a16:creationId xmlns:a16="http://schemas.microsoft.com/office/drawing/2014/main" id="{4417EE43-CF8B-B19C-8BDD-31F486205344}"/>
              </a:ext>
            </a:extLst>
          </p:cNvPr>
          <p:cNvSpPr>
            <a:spLocks noGrp="1"/>
          </p:cNvSpPr>
          <p:nvPr>
            <p:ph idx="1"/>
          </p:nvPr>
        </p:nvSpPr>
        <p:spPr>
          <a:xfrm>
            <a:off x="8115300" y="834620"/>
            <a:ext cx="3424328" cy="5375680"/>
          </a:xfrm>
        </p:spPr>
        <p:txBody>
          <a:bodyPr>
            <a:normAutofit/>
          </a:bodyPr>
          <a:lstStyle/>
          <a:p>
            <a:pPr marL="0" indent="0">
              <a:lnSpc>
                <a:spcPct val="110000"/>
              </a:lnSpc>
              <a:buNone/>
            </a:pPr>
            <a:r>
              <a:rPr lang="en-US" sz="1700"/>
              <a:t>Our product is fully functioning web-based system which meets all client’s requirements, expect some function such as photo ID identification where you need </a:t>
            </a:r>
            <a:r>
              <a:rPr lang="en-MY" sz="1700"/>
              <a:t>paid plugins.</a:t>
            </a:r>
          </a:p>
          <a:p>
            <a:pPr marL="0" indent="0">
              <a:lnSpc>
                <a:spcPct val="110000"/>
              </a:lnSpc>
              <a:buNone/>
            </a:pPr>
            <a:r>
              <a:rPr lang="en-MY" sz="1700"/>
              <a:t>However, property owners can publish their own properties, users can create an account, view the properties, make a booking and leave comment. </a:t>
            </a:r>
          </a:p>
          <a:p>
            <a:pPr marL="0" indent="0">
              <a:lnSpc>
                <a:spcPct val="110000"/>
              </a:lnSpc>
              <a:buNone/>
            </a:pPr>
            <a:r>
              <a:rPr lang="en-MY" sz="1700"/>
              <a:t>Whereas the admin has access over entire project and can regulate and manage the system.</a:t>
            </a:r>
            <a:endParaRPr lang="en-NZ" sz="1700"/>
          </a:p>
        </p:txBody>
      </p:sp>
      <p:sp>
        <p:nvSpPr>
          <p:cNvPr id="16" name="Date Placeholder 5">
            <a:extLst>
              <a:ext uri="{FF2B5EF4-FFF2-40B4-BE49-F238E27FC236}">
                <a16:creationId xmlns:a16="http://schemas.microsoft.com/office/drawing/2014/main" id="{14BA508E-6BD0-47E0-90EA-A626B673A514}"/>
              </a:ext>
            </a:extLst>
          </p:cNvPr>
          <p:cNvSpPr>
            <a:spLocks noGrp="1"/>
          </p:cNvSpPr>
          <p:nvPr>
            <p:ph type="dt" sz="half" idx="10"/>
          </p:nvPr>
        </p:nvSpPr>
        <p:spPr>
          <a:xfrm>
            <a:off x="652382" y="6332540"/>
            <a:ext cx="3006492" cy="365125"/>
          </a:xfrm>
        </p:spPr>
        <p:txBody>
          <a:bodyPr>
            <a:normAutofit/>
          </a:bodyPr>
          <a:lstStyle/>
          <a:p>
            <a:pPr>
              <a:spcAft>
                <a:spcPts val="601"/>
              </a:spcAft>
            </a:pPr>
            <a:fld id="{9665D95F-51EF-4F8B-9D0A-1A5A663E8ED7}" type="datetime1">
              <a:rPr lang="en-US" smtClean="0"/>
              <a:pPr>
                <a:spcAft>
                  <a:spcPts val="601"/>
                </a:spcAft>
              </a:pPr>
              <a:t>11/6/2023</a:t>
            </a:fld>
            <a:endParaRPr lang="en-US"/>
          </a:p>
        </p:txBody>
      </p:sp>
      <p:sp>
        <p:nvSpPr>
          <p:cNvPr id="17" name="Footer Placeholder 6">
            <a:extLst>
              <a:ext uri="{FF2B5EF4-FFF2-40B4-BE49-F238E27FC236}">
                <a16:creationId xmlns:a16="http://schemas.microsoft.com/office/drawing/2014/main" id="{D070C8F8-8A51-4FFD-9321-48130F3B850B}"/>
              </a:ext>
            </a:extLst>
          </p:cNvPr>
          <p:cNvSpPr>
            <a:spLocks noGrp="1"/>
          </p:cNvSpPr>
          <p:nvPr>
            <p:ph type="ftr" sz="quarter" idx="11"/>
          </p:nvPr>
        </p:nvSpPr>
        <p:spPr>
          <a:xfrm>
            <a:off x="8034175" y="6332540"/>
            <a:ext cx="3505460" cy="365125"/>
          </a:xfrm>
        </p:spPr>
        <p:txBody>
          <a:bodyPr>
            <a:normAutofit/>
          </a:bodyPr>
          <a:lstStyle/>
          <a:p>
            <a:pPr>
              <a:spcAft>
                <a:spcPts val="601"/>
              </a:spcAft>
            </a:pPr>
            <a:r>
              <a:rPr lang="en-US" dirty="0">
                <a:effectLst>
                  <a:outerShdw blurRad="38100" dist="38100" dir="2700000" algn="tl">
                    <a:srgbClr val="000000">
                      <a:alpha val="43137"/>
                    </a:srgbClr>
                  </a:outerShdw>
                </a:effectLst>
              </a:rPr>
              <a:t>HHW Presentation</a:t>
            </a:r>
          </a:p>
        </p:txBody>
      </p:sp>
      <p:sp>
        <p:nvSpPr>
          <p:cNvPr id="18" name="Slide Number Placeholder 8">
            <a:extLst>
              <a:ext uri="{FF2B5EF4-FFF2-40B4-BE49-F238E27FC236}">
                <a16:creationId xmlns:a16="http://schemas.microsoft.com/office/drawing/2014/main" id="{F8766146-3F5E-4648-A5C2-4B92438D6E25}"/>
              </a:ext>
            </a:extLst>
          </p:cNvPr>
          <p:cNvSpPr>
            <a:spLocks noGrp="1"/>
          </p:cNvSpPr>
          <p:nvPr>
            <p:ph type="sldNum" sz="quarter" idx="12"/>
          </p:nvPr>
        </p:nvSpPr>
        <p:spPr>
          <a:xfrm>
            <a:off x="11444747" y="6332540"/>
            <a:ext cx="539808" cy="365125"/>
          </a:xfrm>
        </p:spPr>
        <p:txBody>
          <a:bodyPr>
            <a:normAutofit/>
          </a:bodyPr>
          <a:lstStyle/>
          <a:p>
            <a:pPr>
              <a:spcAft>
                <a:spcPts val="601"/>
              </a:spcAft>
            </a:pPr>
            <a:fld id="{45C5C030-0550-4584-9C82-E35DF7DBC581}" type="slidenum">
              <a:rPr lang="en-US" smtClean="0"/>
              <a:pPr>
                <a:spcAft>
                  <a:spcPts val="601"/>
                </a:spcAft>
              </a:pPr>
              <a:t>3</a:t>
            </a:fld>
            <a:endParaRPr lang="en-US"/>
          </a:p>
        </p:txBody>
      </p:sp>
    </p:spTree>
    <p:extLst>
      <p:ext uri="{BB962C8B-B14F-4D97-AF65-F5344CB8AC3E}">
        <p14:creationId xmlns:p14="http://schemas.microsoft.com/office/powerpoint/2010/main" val="79624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Computer script on a screen">
            <a:extLst>
              <a:ext uri="{FF2B5EF4-FFF2-40B4-BE49-F238E27FC236}">
                <a16:creationId xmlns:a16="http://schemas.microsoft.com/office/drawing/2014/main" id="{99E6F709-2AAC-B8A9-8924-3F312D9F9095}"/>
              </a:ext>
            </a:extLst>
          </p:cNvPr>
          <p:cNvPicPr>
            <a:picLocks noChangeAspect="1"/>
          </p:cNvPicPr>
          <p:nvPr/>
        </p:nvPicPr>
        <p:blipFill rotWithShape="1">
          <a:blip r:embed="rId2"/>
          <a:srcRect r="28428" b="-1"/>
          <a:stretch/>
        </p:blipFill>
        <p:spPr>
          <a:xfrm>
            <a:off x="20" y="10"/>
            <a:ext cx="7353280" cy="6857990"/>
          </a:xfrm>
          <a:prstGeom prst="rect">
            <a:avLst/>
          </a:prstGeom>
          <a:noFill/>
        </p:spPr>
      </p:pic>
      <p:sp>
        <p:nvSpPr>
          <p:cNvPr id="2" name="Title 1">
            <a:extLst>
              <a:ext uri="{FF2B5EF4-FFF2-40B4-BE49-F238E27FC236}">
                <a16:creationId xmlns:a16="http://schemas.microsoft.com/office/drawing/2014/main" id="{1D745A9C-269A-9BD7-009F-FB00BB8FF0B0}"/>
              </a:ext>
            </a:extLst>
          </p:cNvPr>
          <p:cNvSpPr>
            <a:spLocks noGrp="1"/>
          </p:cNvSpPr>
          <p:nvPr>
            <p:ph type="title"/>
          </p:nvPr>
        </p:nvSpPr>
        <p:spPr>
          <a:xfrm>
            <a:off x="647701" y="2362201"/>
            <a:ext cx="4413532" cy="3848100"/>
          </a:xfrm>
        </p:spPr>
        <p:txBody>
          <a:bodyPr anchor="b">
            <a:normAutofit/>
          </a:bodyPr>
          <a:lstStyle/>
          <a:p>
            <a:r>
              <a:rPr lang="en-US" dirty="0"/>
              <a:t>Type - Web Application</a:t>
            </a:r>
            <a:endParaRPr lang="en-NZ" dirty="0"/>
          </a:p>
        </p:txBody>
      </p:sp>
      <p:sp>
        <p:nvSpPr>
          <p:cNvPr id="16" name="Content Placeholder 15">
            <a:extLst>
              <a:ext uri="{FF2B5EF4-FFF2-40B4-BE49-F238E27FC236}">
                <a16:creationId xmlns:a16="http://schemas.microsoft.com/office/drawing/2014/main" id="{45EABF7F-1394-F45E-515F-181DFCD3088A}"/>
              </a:ext>
            </a:extLst>
          </p:cNvPr>
          <p:cNvSpPr>
            <a:spLocks noGrp="1"/>
          </p:cNvSpPr>
          <p:nvPr>
            <p:ph idx="1"/>
          </p:nvPr>
        </p:nvSpPr>
        <p:spPr>
          <a:xfrm>
            <a:off x="8115301" y="914400"/>
            <a:ext cx="3162300" cy="5029200"/>
          </a:xfrm>
        </p:spPr>
        <p:txBody>
          <a:bodyPr>
            <a:normAutofit/>
          </a:bodyPr>
          <a:lstStyle/>
          <a:p>
            <a:pPr marL="0" indent="0">
              <a:lnSpc>
                <a:spcPct val="110000"/>
              </a:lnSpc>
              <a:buNone/>
            </a:pPr>
            <a:r>
              <a:rPr lang="en-NZ" sz="1500"/>
              <a:t>To build the Web Application, we have chosen WordPress as our main platform to develop our product alongside with Hotel Booking Lite plugin by motopress group as main plugin for the project.</a:t>
            </a:r>
          </a:p>
          <a:p>
            <a:pPr marL="0" indent="0">
              <a:lnSpc>
                <a:spcPct val="110000"/>
              </a:lnSpc>
              <a:buNone/>
            </a:pPr>
            <a:r>
              <a:rPr lang="en-NZ" sz="1500"/>
              <a:t>Addition to that, we have used additional plugins such as Elemontor(for editing), Members(for roles), Ultimate Member(account management), WP mail SMTP(for mail), WP Map Block(for map) and WP Forms Lite(for contact form).</a:t>
            </a:r>
          </a:p>
          <a:p>
            <a:pPr marL="0" indent="0">
              <a:lnSpc>
                <a:spcPct val="110000"/>
              </a:lnSpc>
              <a:buNone/>
            </a:pPr>
            <a:r>
              <a:rPr lang="en-NZ" sz="1500"/>
              <a:t>Also, we have used GitHub for our project progress, contribution and up to date version of project.</a:t>
            </a:r>
          </a:p>
          <a:p>
            <a:pPr>
              <a:lnSpc>
                <a:spcPct val="110000"/>
              </a:lnSpc>
            </a:pPr>
            <a:endParaRPr lang="en-NZ" sz="1500"/>
          </a:p>
        </p:txBody>
      </p:sp>
      <p:sp>
        <p:nvSpPr>
          <p:cNvPr id="17" name="Date Placeholder 16">
            <a:extLst>
              <a:ext uri="{FF2B5EF4-FFF2-40B4-BE49-F238E27FC236}">
                <a16:creationId xmlns:a16="http://schemas.microsoft.com/office/drawing/2014/main" id="{53FD8BD9-7E3A-6DA0-F48C-D4821F22D801}"/>
              </a:ext>
            </a:extLst>
          </p:cNvPr>
          <p:cNvSpPr>
            <a:spLocks noGrp="1"/>
          </p:cNvSpPr>
          <p:nvPr>
            <p:ph type="dt" sz="half" idx="10"/>
          </p:nvPr>
        </p:nvSpPr>
        <p:spPr>
          <a:xfrm>
            <a:off x="652371" y="6332538"/>
            <a:ext cx="3006492" cy="365125"/>
          </a:xfrm>
        </p:spPr>
        <p:txBody>
          <a:bodyPr>
            <a:normAutofit/>
          </a:bodyPr>
          <a:lstStyle/>
          <a:p>
            <a:pPr>
              <a:spcAft>
                <a:spcPts val="600"/>
              </a:spcAft>
            </a:pPr>
            <a:fld id="{FDA9A942-901E-44B7-8A39-A0191C047B7A}" type="datetime1">
              <a:rPr lang="en-US">
                <a:solidFill>
                  <a:srgbClr val="FFFFFF"/>
                </a:solidFill>
              </a:rPr>
              <a:pPr>
                <a:spcAft>
                  <a:spcPts val="600"/>
                </a:spcAft>
              </a:pPr>
              <a:t>11/6/2023</a:t>
            </a:fld>
            <a:endParaRPr lang="en-US">
              <a:solidFill>
                <a:srgbClr val="FFFFFF"/>
              </a:solidFill>
            </a:endParaRPr>
          </a:p>
        </p:txBody>
      </p:sp>
      <p:sp>
        <p:nvSpPr>
          <p:cNvPr id="19" name="Footer Placeholder 18">
            <a:extLst>
              <a:ext uri="{FF2B5EF4-FFF2-40B4-BE49-F238E27FC236}">
                <a16:creationId xmlns:a16="http://schemas.microsoft.com/office/drawing/2014/main" id="{EB5CC5A5-9950-A40D-1B53-3C7070121349}"/>
              </a:ext>
            </a:extLst>
          </p:cNvPr>
          <p:cNvSpPr>
            <a:spLocks noGrp="1"/>
          </p:cNvSpPr>
          <p:nvPr>
            <p:ph type="ftr" sz="quarter" idx="11"/>
          </p:nvPr>
        </p:nvSpPr>
        <p:spPr>
          <a:xfrm>
            <a:off x="8034169" y="6332538"/>
            <a:ext cx="3505459" cy="365125"/>
          </a:xfrm>
        </p:spPr>
        <p:txBody>
          <a:bodyPr>
            <a:normAutofit/>
          </a:bodyPr>
          <a:lstStyle/>
          <a:p>
            <a:pPr>
              <a:spcAft>
                <a:spcPts val="601"/>
              </a:spcAft>
            </a:pPr>
            <a:r>
              <a:rPr lang="en-US" dirty="0">
                <a:effectLst>
                  <a:outerShdw blurRad="38100" dist="38100" dir="2700000" algn="tl">
                    <a:srgbClr val="000000">
                      <a:alpha val="43137"/>
                    </a:srgbClr>
                  </a:outerShdw>
                </a:effectLst>
              </a:rPr>
              <a:t>HHW Presentation</a:t>
            </a:r>
          </a:p>
        </p:txBody>
      </p:sp>
      <p:sp>
        <p:nvSpPr>
          <p:cNvPr id="21" name="Slide Number Placeholder 20">
            <a:extLst>
              <a:ext uri="{FF2B5EF4-FFF2-40B4-BE49-F238E27FC236}">
                <a16:creationId xmlns:a16="http://schemas.microsoft.com/office/drawing/2014/main" id="{739B7A0E-6AE9-97E7-EA07-B0554D0215A6}"/>
              </a:ext>
            </a:extLst>
          </p:cNvPr>
          <p:cNvSpPr>
            <a:spLocks noGrp="1"/>
          </p:cNvSpPr>
          <p:nvPr>
            <p:ph type="sldNum" sz="quarter" idx="12"/>
          </p:nvPr>
        </p:nvSpPr>
        <p:spPr>
          <a:xfrm>
            <a:off x="11444747" y="6332538"/>
            <a:ext cx="539808" cy="365125"/>
          </a:xfrm>
        </p:spPr>
        <p:txBody>
          <a:bodyPr>
            <a:normAutofit/>
          </a:bodyPr>
          <a:lstStyle/>
          <a:p>
            <a:pPr>
              <a:spcAft>
                <a:spcPts val="600"/>
              </a:spcAft>
            </a:pPr>
            <a:fld id="{4BA915EE-10CB-4CF1-8569-6154455DA573}" type="slidenum">
              <a:rPr lang="en-US" smtClean="0"/>
              <a:pPr>
                <a:spcAft>
                  <a:spcPts val="600"/>
                </a:spcAft>
              </a:pPr>
              <a:t>4</a:t>
            </a:fld>
            <a:endParaRPr lang="en-US"/>
          </a:p>
        </p:txBody>
      </p:sp>
    </p:spTree>
    <p:extLst>
      <p:ext uri="{BB962C8B-B14F-4D97-AF65-F5344CB8AC3E}">
        <p14:creationId xmlns:p14="http://schemas.microsoft.com/office/powerpoint/2010/main" val="1689736881"/>
      </p:ext>
    </p:extLst>
  </p:cSld>
  <p:clrMapOvr>
    <a:masterClrMapping/>
  </p:clrMapOvr>
</p:sld>
</file>

<file path=ppt/theme/theme1.xml><?xml version="1.0" encoding="utf-8"?>
<a:theme xmlns:a="http://schemas.openxmlformats.org/drawingml/2006/main" name="Citation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1998</TotalTime>
  <Words>258</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Grandview</vt:lpstr>
      <vt:lpstr>Grandview Display</vt:lpstr>
      <vt:lpstr>CitationVTI</vt:lpstr>
      <vt:lpstr>Haukainga Home Winds</vt:lpstr>
      <vt:lpstr>Overview of Business</vt:lpstr>
      <vt:lpstr>Our Proposed Product</vt:lpstr>
      <vt:lpstr>Type - Web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Vanilla – Presentation for Haukainga Home Winds</dc:title>
  <dc:creator/>
  <cp:lastModifiedBy>Talgat Narbaev</cp:lastModifiedBy>
  <cp:revision>88</cp:revision>
  <dcterms:created xsi:type="dcterms:W3CDTF">2023-06-18T02:29:59Z</dcterms:created>
  <dcterms:modified xsi:type="dcterms:W3CDTF">2023-11-05T23:39:32Z</dcterms:modified>
</cp:coreProperties>
</file>