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2" r:id="rId6"/>
    <p:sldId id="301" r:id="rId7"/>
    <p:sldId id="329" r:id="rId8"/>
    <p:sldId id="330" r:id="rId9"/>
    <p:sldId id="332" r:id="rId10"/>
    <p:sldId id="331" r:id="rId11"/>
    <p:sldId id="334" r:id="rId12"/>
    <p:sldId id="335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67E997-BF57-4420-88EB-3E7D9949AF4C}">
          <p14:sldIdLst>
            <p14:sldId id="256"/>
            <p14:sldId id="302"/>
            <p14:sldId id="301"/>
            <p14:sldId id="329"/>
            <p14:sldId id="330"/>
            <p14:sldId id="332"/>
            <p14:sldId id="331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7D95"/>
    <a:srgbClr val="404040"/>
    <a:srgbClr val="9FD2C8"/>
    <a:srgbClr val="595959"/>
    <a:srgbClr val="C1CAD4"/>
    <a:srgbClr val="A6A6A6"/>
    <a:srgbClr val="595460"/>
    <a:srgbClr val="F9F5E3"/>
    <a:srgbClr val="06566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0" autoAdjust="0"/>
    <p:restoredTop sz="94920" autoAdjust="0"/>
  </p:normalViewPr>
  <p:slideViewPr>
    <p:cSldViewPr snapToGrid="0">
      <p:cViewPr varScale="1">
        <p:scale>
          <a:sx n="110" d="100"/>
          <a:sy n="110" d="100"/>
        </p:scale>
        <p:origin x="570" y="138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5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007CCF-F59E-449F-A411-960E61651F72}" type="datetime1">
              <a:rPr lang="ko-KR" altLang="ko-KR" smtClean="0"/>
              <a:t>2024-06-11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7AF1EE-1FAF-4EBB-BDCF-9FF48F120896}" type="datetime1">
              <a:rPr lang="ko-KR" altLang="ko-KR" smtClean="0"/>
              <a:t>2024-06-11</a:t>
            </a:fld>
            <a:endParaRPr lang="ko-KR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27AF1EE-1FAF-4EBB-BDCF-9FF48F120896}" type="datetime1">
              <a:rPr lang="ko-KR" altLang="ko-KR" smtClean="0"/>
              <a:t>2024-06-11</a:t>
            </a:fld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4EEB602-95FC-483A-B12D-216A7AD7EA24}" type="slidenum">
              <a:rPr lang="en-US" altLang="ko-KR" smtClean="0"/>
              <a:t>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109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직사각형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sz="4400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부제목을 추가하려면 클릭하세요.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8" name="바닥글 개체 틀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ko-KR"/>
              <a:t>프레젠테이션 제목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1" name="날짜 개체 틀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ko-K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20XX/2/1</a:t>
            </a:r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슬라이드 번호 개체 틀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ko-K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그림 개체 틀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바닥글 개체 틀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0" name="날짜 개체 틀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2" name="슬라이드 번호 개체 틀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ko-KR"/>
              <a:t>부제목을 추가하려면 클릭하세요.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바닥글 개체 틀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22" name="날짜 개체 틀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1" name="슬라이드 번호 개체 틀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3" name="그림 개체 틀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4" name="그림 개체 틀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25" name="그림 개체 틀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그림을 추가하려면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ko-KR"/>
              <a:t> 텍스트를 추가하려면 클릭하세요.</a:t>
            </a:r>
          </a:p>
        </p:txBody>
      </p:sp>
      <p:sp>
        <p:nvSpPr>
          <p:cNvPr id="17" name="바닥글 개체 틀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6" name="날짜 개체 틀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</a:t>
            </a:r>
          </a:p>
        </p:txBody>
      </p:sp>
      <p:sp>
        <p:nvSpPr>
          <p:cNvPr id="25" name="그림 개체 틀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4" name="그림 개체 틀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17" name="바닥글 개체 틀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날짜 개체 틀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0" name="슬라이드 번호 개체 틀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35" name="그림 개체 틀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34" name="그림 개체 틀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ko-KR"/>
              <a:t>텍스트를 추가하려면 클릭하세요.</a:t>
            </a:r>
          </a:p>
        </p:txBody>
      </p:sp>
      <p:sp>
        <p:nvSpPr>
          <p:cNvPr id="31" name="바닥글 개체 틀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30" name="날짜 개체 틀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ko-KR">
                <a:solidFill>
                  <a:schemeClr val="tx2"/>
                </a:solidFill>
              </a:rPr>
              <a:t>20XX/2/1</a:t>
            </a:r>
            <a:endParaRPr lang="ko-KR" dirty="0"/>
          </a:p>
        </p:txBody>
      </p:sp>
      <p:sp>
        <p:nvSpPr>
          <p:cNvPr id="32" name="슬라이드 번호 개체 틀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직사각형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sz="3600" b="1" cap="none">
                <a:solidFill>
                  <a:schemeClr val="tx2"/>
                </a:solidFill>
              </a:rPr>
              <a:t>제목을 추가하려면 클릭하세요.</a:t>
            </a: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ko-KR" sz="2000">
                <a:solidFill>
                  <a:schemeClr val="tx2"/>
                </a:solidFill>
              </a:rPr>
              <a:t>부제목을 추가하려면 클릭하세요.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0" name="그림 개체 틀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ko-KR"/>
              <a:t>사진을 추가하려면 클릭하세요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/>
              <a:t>클릭하여 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4" name="바닥글 개체 틀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26" name="날짜 개체 틀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27" name="슬라이드 번호 개체 틀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직사각형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3" name="바닥글 개체 틀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35" name="슬라이드 번호 개체 틀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ko-KR">
                <a:solidFill>
                  <a:schemeClr val="bg1"/>
                </a:solidFill>
              </a:rPr>
              <a:t>제목을 추가하려면 클릭하세요.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ko-KR"/>
              <a:t>프레젠테이션 제목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ko-KR" smtClean="0"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20XX/2/1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1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1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1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343" y="792036"/>
            <a:ext cx="5122545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n-US" altLang="ko-KR" sz="4000" dirty="0"/>
              <a:t>For own town</a:t>
            </a:r>
            <a:endParaRPr lang="ko-KR" sz="2500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062" y="5306786"/>
            <a:ext cx="4339623" cy="145977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rtl="0"/>
            <a:r>
              <a:rPr lang="en-US" altLang="ko-KR" sz="2000" b="1" dirty="0"/>
              <a:t>202104298 </a:t>
            </a:r>
            <a:r>
              <a:rPr lang="ko-KR" altLang="en-US" sz="2000" b="1" dirty="0"/>
              <a:t>이재형</a:t>
            </a:r>
            <a:endParaRPr lang="en-US" altLang="ko-KR" sz="2000" b="1" dirty="0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85675772-6D67-A987-8A6B-D31935B1F7A2}"/>
              </a:ext>
            </a:extLst>
          </p:cNvPr>
          <p:cNvSpPr txBox="1">
            <a:spLocks/>
          </p:cNvSpPr>
          <p:nvPr/>
        </p:nvSpPr>
        <p:spPr>
          <a:xfrm>
            <a:off x="1151343" y="2342248"/>
            <a:ext cx="5456498" cy="93283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/>
              <a:t>디펜스 전략 개척 시뮬레이션</a:t>
            </a:r>
            <a:endParaRPr lang="ko-KR" sz="2500" dirty="0"/>
          </a:p>
        </p:txBody>
      </p:sp>
      <p:sp>
        <p:nvSpPr>
          <p:cNvPr id="3" name="슬라이드 번호 개체 틀 6">
            <a:extLst>
              <a:ext uri="{FF2B5EF4-FFF2-40B4-BE49-F238E27FC236}">
                <a16:creationId xmlns:a16="http://schemas.microsoft.com/office/drawing/2014/main" id="{83E6A309-0A96-B0E3-2641-58BE6DD1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pPr rtl="0"/>
            <a:fld id="{FAEF9944-A4F6-4C59-AEBD-678D6480B8EA}" type="slidenum">
              <a:rPr lang="en-US" altLang="ko-KR" smtClean="0">
                <a:solidFill>
                  <a:schemeClr val="tx1"/>
                </a:solidFill>
              </a:rPr>
              <a:pPr rtl="0"/>
              <a:t>1</a:t>
            </a:fld>
            <a:endParaRPr 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0D09-3C69-F86D-43EC-D165D59CA10D}"/>
              </a:ext>
            </a:extLst>
          </p:cNvPr>
          <p:cNvSpPr/>
          <p:nvPr/>
        </p:nvSpPr>
        <p:spPr>
          <a:xfrm>
            <a:off x="4518212" y="0"/>
            <a:ext cx="161364" cy="685800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3D1635-95D5-21C3-47A3-EF6269CA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31" y="5213667"/>
            <a:ext cx="7724301" cy="1316850"/>
          </a:xfrm>
          <a:prstGeom prst="rect">
            <a:avLst/>
          </a:prstGeom>
        </p:spPr>
      </p:pic>
      <p:sp>
        <p:nvSpPr>
          <p:cNvPr id="23" name="내용 개체 틀 4">
            <a:extLst>
              <a:ext uri="{FF2B5EF4-FFF2-40B4-BE49-F238E27FC236}">
                <a16:creationId xmlns:a16="http://schemas.microsoft.com/office/drawing/2014/main" id="{19D20198-0144-FC4E-F3E4-7677D77F6397}"/>
              </a:ext>
            </a:extLst>
          </p:cNvPr>
          <p:cNvSpPr txBox="1">
            <a:spLocks/>
          </p:cNvSpPr>
          <p:nvPr/>
        </p:nvSpPr>
        <p:spPr>
          <a:xfrm>
            <a:off x="2453512" y="5530816"/>
            <a:ext cx="1563427" cy="70087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dirty="0">
                <a:solidFill>
                  <a:srgbClr val="404040"/>
                </a:solidFill>
              </a:rPr>
              <a:t>Part 3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74B9660-0BC0-D30D-B180-E0A60743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70" y="5445335"/>
            <a:ext cx="493819" cy="8535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21E6AE-1E1C-9146-2D6F-50FEFEFA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01" y="3294840"/>
            <a:ext cx="7724301" cy="131685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387054F-EDFD-09BD-CE3A-AA0091E57FB2}"/>
              </a:ext>
            </a:extLst>
          </p:cNvPr>
          <p:cNvSpPr/>
          <p:nvPr/>
        </p:nvSpPr>
        <p:spPr>
          <a:xfrm>
            <a:off x="2005263" y="1370361"/>
            <a:ext cx="7722140" cy="1318786"/>
          </a:xfrm>
          <a:prstGeom prst="roundRect">
            <a:avLst/>
          </a:prstGeom>
          <a:solidFill>
            <a:srgbClr val="C1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8722-E4A8-AF1D-9121-6AEB86990BAC}"/>
              </a:ext>
            </a:extLst>
          </p:cNvPr>
          <p:cNvSpPr/>
          <p:nvPr/>
        </p:nvSpPr>
        <p:spPr>
          <a:xfrm>
            <a:off x="642919" y="-12381"/>
            <a:ext cx="11549081" cy="667100"/>
          </a:xfrm>
          <a:prstGeom prst="rect">
            <a:avLst/>
          </a:prstGeom>
          <a:solidFill>
            <a:srgbClr val="EBEDEB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EFB66-5B41-0969-BCB3-B89F105BEF24}"/>
              </a:ext>
            </a:extLst>
          </p:cNvPr>
          <p:cNvSpPr/>
          <p:nvPr/>
        </p:nvSpPr>
        <p:spPr>
          <a:xfrm>
            <a:off x="-1" y="693256"/>
            <a:ext cx="616415" cy="6164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DA24-5828-4EF8-171F-D1C89AC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>
                <a:solidFill>
                  <a:schemeClr val="tx1"/>
                </a:solidFill>
              </a:rPr>
              <a:pPr rtl="0"/>
              <a:t>2</a:t>
            </a:fld>
            <a:endParaRPr lang="ko-KR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635E6-382F-439B-0F74-3B1A789DAC3D}"/>
              </a:ext>
            </a:extLst>
          </p:cNvPr>
          <p:cNvCxnSpPr>
            <a:cxnSpLocks/>
          </p:cNvCxnSpPr>
          <p:nvPr/>
        </p:nvCxnSpPr>
        <p:spPr>
          <a:xfrm flipH="1">
            <a:off x="616414" y="-14748"/>
            <a:ext cx="26505" cy="685800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181EE-85B7-1198-BCBC-7BD65A7E6C8E}"/>
              </a:ext>
            </a:extLst>
          </p:cNvPr>
          <p:cNvSpPr/>
          <p:nvPr/>
        </p:nvSpPr>
        <p:spPr>
          <a:xfrm>
            <a:off x="654676" y="-4743"/>
            <a:ext cx="11549081" cy="667100"/>
          </a:xfrm>
          <a:prstGeom prst="rect">
            <a:avLst/>
          </a:prstGeom>
          <a:solidFill>
            <a:srgbClr val="595460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387C44-44F5-4FF9-8E4C-3BE294ADC866}"/>
              </a:ext>
            </a:extLst>
          </p:cNvPr>
          <p:cNvCxnSpPr>
            <a:cxnSpLocks/>
          </p:cNvCxnSpPr>
          <p:nvPr/>
        </p:nvCxnSpPr>
        <p:spPr>
          <a:xfrm flipH="1">
            <a:off x="-1" y="677806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B6978D0-065C-6B5D-5BDF-AD68EFF40825}"/>
              </a:ext>
            </a:extLst>
          </p:cNvPr>
          <p:cNvSpPr txBox="1">
            <a:spLocks/>
          </p:cNvSpPr>
          <p:nvPr/>
        </p:nvSpPr>
        <p:spPr>
          <a:xfrm>
            <a:off x="698920" y="-4743"/>
            <a:ext cx="2436972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500" dirty="0">
                <a:solidFill>
                  <a:schemeClr val="bg1"/>
                </a:solidFill>
              </a:rPr>
              <a:t>목차</a:t>
            </a:r>
            <a:endParaRPr lang="en-US" altLang="ko-KR" sz="3500" dirty="0">
              <a:solidFill>
                <a:schemeClr val="bg1"/>
              </a:solidFill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0A91549D-9D31-DEA3-8E01-299C762F30AE}"/>
              </a:ext>
            </a:extLst>
          </p:cNvPr>
          <p:cNvSpPr txBox="1">
            <a:spLocks/>
          </p:cNvSpPr>
          <p:nvPr/>
        </p:nvSpPr>
        <p:spPr>
          <a:xfrm>
            <a:off x="4786772" y="1753994"/>
            <a:ext cx="6221186" cy="535658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B7AE7EA5-CC56-E651-8C5E-3248E283C58A}"/>
              </a:ext>
            </a:extLst>
          </p:cNvPr>
          <p:cNvSpPr/>
          <p:nvPr/>
        </p:nvSpPr>
        <p:spPr>
          <a:xfrm>
            <a:off x="4104612" y="1601529"/>
            <a:ext cx="486129" cy="8405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909E4BA8-34DF-26C2-748C-2106515B735B}"/>
              </a:ext>
            </a:extLst>
          </p:cNvPr>
          <p:cNvSpPr txBox="1">
            <a:spLocks/>
          </p:cNvSpPr>
          <p:nvPr/>
        </p:nvSpPr>
        <p:spPr>
          <a:xfrm>
            <a:off x="2471871" y="1687732"/>
            <a:ext cx="1563427" cy="64678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dirty="0">
                <a:solidFill>
                  <a:srgbClr val="404040"/>
                </a:solidFill>
              </a:rPr>
              <a:t>Part 1</a:t>
            </a:r>
          </a:p>
        </p:txBody>
      </p:sp>
      <p:sp>
        <p:nvSpPr>
          <p:cNvPr id="22" name="내용 개체 틀 4">
            <a:extLst>
              <a:ext uri="{FF2B5EF4-FFF2-40B4-BE49-F238E27FC236}">
                <a16:creationId xmlns:a16="http://schemas.microsoft.com/office/drawing/2014/main" id="{AAECE18F-82D7-0789-F70B-0B8786B92A0B}"/>
              </a:ext>
            </a:extLst>
          </p:cNvPr>
          <p:cNvSpPr txBox="1">
            <a:spLocks/>
          </p:cNvSpPr>
          <p:nvPr/>
        </p:nvSpPr>
        <p:spPr>
          <a:xfrm>
            <a:off x="2454282" y="3611989"/>
            <a:ext cx="1563427" cy="70087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3000" dirty="0">
                <a:solidFill>
                  <a:srgbClr val="404040"/>
                </a:solidFill>
              </a:rPr>
              <a:t>Part 2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34B483A7-3FFB-535F-0B2F-CD48008DE145}"/>
              </a:ext>
            </a:extLst>
          </p:cNvPr>
          <p:cNvSpPr txBox="1">
            <a:spLocks/>
          </p:cNvSpPr>
          <p:nvPr/>
        </p:nvSpPr>
        <p:spPr>
          <a:xfrm>
            <a:off x="4769354" y="3698574"/>
            <a:ext cx="6221186" cy="53565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주요 기능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985F2-4EE1-D64C-EDC1-0C10ABC4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40" y="3526508"/>
            <a:ext cx="493819" cy="853514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D1BE036B-2C89-89AE-950B-1AC5AEA9608C}"/>
              </a:ext>
            </a:extLst>
          </p:cNvPr>
          <p:cNvSpPr txBox="1">
            <a:spLocks/>
          </p:cNvSpPr>
          <p:nvPr/>
        </p:nvSpPr>
        <p:spPr>
          <a:xfrm>
            <a:off x="4786772" y="5487639"/>
            <a:ext cx="6221186" cy="53565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581C24B-A35B-D6B2-43CD-BD65AB02689C}"/>
              </a:ext>
            </a:extLst>
          </p:cNvPr>
          <p:cNvSpPr txBox="1">
            <a:spLocks/>
          </p:cNvSpPr>
          <p:nvPr/>
        </p:nvSpPr>
        <p:spPr>
          <a:xfrm>
            <a:off x="4781639" y="5630670"/>
            <a:ext cx="6221186" cy="53565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/>
              <a:t>목표 및 한계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6118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0D09-3C69-F86D-43EC-D165D59CA10D}"/>
              </a:ext>
            </a:extLst>
          </p:cNvPr>
          <p:cNvSpPr/>
          <p:nvPr/>
        </p:nvSpPr>
        <p:spPr>
          <a:xfrm>
            <a:off x="4518212" y="0"/>
            <a:ext cx="161364" cy="685800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E307DA9-971E-2BD2-07B1-0AEB24532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83" y="5019860"/>
            <a:ext cx="9035055" cy="62794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7557F6-E8E5-32BE-AFDF-CD7AA511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21" y="4214910"/>
            <a:ext cx="9035055" cy="62794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0CA40-BBCC-3AF0-9163-DDCEC7EBB86E}"/>
              </a:ext>
            </a:extLst>
          </p:cNvPr>
          <p:cNvSpPr/>
          <p:nvPr/>
        </p:nvSpPr>
        <p:spPr>
          <a:xfrm>
            <a:off x="1672293" y="2578409"/>
            <a:ext cx="5030247" cy="610146"/>
          </a:xfrm>
          <a:prstGeom prst="roundRect">
            <a:avLst/>
          </a:prstGeom>
          <a:solidFill>
            <a:srgbClr val="C1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68175-FE1D-E3EB-E06E-87276962386B}"/>
              </a:ext>
            </a:extLst>
          </p:cNvPr>
          <p:cNvSpPr/>
          <p:nvPr/>
        </p:nvSpPr>
        <p:spPr>
          <a:xfrm>
            <a:off x="-6390" y="0"/>
            <a:ext cx="829284" cy="654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8722-E4A8-AF1D-9121-6AEB86990BAC}"/>
              </a:ext>
            </a:extLst>
          </p:cNvPr>
          <p:cNvSpPr/>
          <p:nvPr/>
        </p:nvSpPr>
        <p:spPr>
          <a:xfrm>
            <a:off x="849399" y="-12381"/>
            <a:ext cx="11342601" cy="667100"/>
          </a:xfrm>
          <a:prstGeom prst="rect">
            <a:avLst/>
          </a:prstGeom>
          <a:solidFill>
            <a:srgbClr val="EBEDEB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EFB66-5B41-0969-BCB3-B89F105BEF24}"/>
              </a:ext>
            </a:extLst>
          </p:cNvPr>
          <p:cNvSpPr/>
          <p:nvPr/>
        </p:nvSpPr>
        <p:spPr>
          <a:xfrm>
            <a:off x="-1" y="1334200"/>
            <a:ext cx="849400" cy="5523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DA24-5828-4EF8-171F-D1C89AC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9944-A4F6-4C59-AEBD-678D6480B8EA}" type="slidenum">
              <a:rPr kumimoji="0" lang="en-US" altLang="ko-KR" sz="1600" b="1" i="0" u="none" strike="noStrike" kern="1200" cap="none" spc="15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600" b="1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635E6-382F-439B-0F74-3B1A789DAC3D}"/>
              </a:ext>
            </a:extLst>
          </p:cNvPr>
          <p:cNvCxnSpPr>
            <a:cxnSpLocks/>
          </p:cNvCxnSpPr>
          <p:nvPr/>
        </p:nvCxnSpPr>
        <p:spPr>
          <a:xfrm flipH="1">
            <a:off x="822894" y="-14748"/>
            <a:ext cx="26505" cy="685800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BFC1D9-90D2-B5BF-A559-2A8DC3C36545}"/>
              </a:ext>
            </a:extLst>
          </p:cNvPr>
          <p:cNvCxnSpPr>
            <a:cxnSpLocks/>
          </p:cNvCxnSpPr>
          <p:nvPr/>
        </p:nvCxnSpPr>
        <p:spPr>
          <a:xfrm flipH="1">
            <a:off x="-1" y="667100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181EE-85B7-1198-BCBC-7BD65A7E6C8E}"/>
              </a:ext>
            </a:extLst>
          </p:cNvPr>
          <p:cNvSpPr/>
          <p:nvPr/>
        </p:nvSpPr>
        <p:spPr>
          <a:xfrm>
            <a:off x="829066" y="642938"/>
            <a:ext cx="11389438" cy="667100"/>
          </a:xfrm>
          <a:prstGeom prst="rect">
            <a:avLst/>
          </a:prstGeom>
          <a:solidFill>
            <a:srgbClr val="595460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143AAB7-8081-B151-F3AC-2B026DF28F53}"/>
              </a:ext>
            </a:extLst>
          </p:cNvPr>
          <p:cNvSpPr txBox="1">
            <a:spLocks/>
          </p:cNvSpPr>
          <p:nvPr/>
        </p:nvSpPr>
        <p:spPr>
          <a:xfrm>
            <a:off x="909983" y="-58242"/>
            <a:ext cx="1626535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개요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srgbClr val="5954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387C44-44F5-4FF9-8E4C-3BE294ADC866}"/>
              </a:ext>
            </a:extLst>
          </p:cNvPr>
          <p:cNvCxnSpPr>
            <a:cxnSpLocks/>
          </p:cNvCxnSpPr>
          <p:nvPr/>
        </p:nvCxnSpPr>
        <p:spPr>
          <a:xfrm flipH="1">
            <a:off x="-1" y="1320945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B6978D0-065C-6B5D-5BDF-AD68EFF40825}"/>
              </a:ext>
            </a:extLst>
          </p:cNvPr>
          <p:cNvSpPr txBox="1">
            <a:spLocks/>
          </p:cNvSpPr>
          <p:nvPr/>
        </p:nvSpPr>
        <p:spPr>
          <a:xfrm>
            <a:off x="880490" y="628331"/>
            <a:ext cx="4659757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altLang="ko-KR" sz="36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For</a:t>
            </a:r>
            <a:r>
              <a:rPr lang="en-US" altLang="ko-KR" sz="3500" dirty="0">
                <a:solidFill>
                  <a:prstClr val="white"/>
                </a:solidFill>
                <a:latin typeface="맑은 고딕"/>
              </a:rPr>
              <a:t> Own Town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40D7D58A-64EE-D6E8-4B57-D31031221B78}"/>
              </a:ext>
            </a:extLst>
          </p:cNvPr>
          <p:cNvSpPr txBox="1">
            <a:spLocks/>
          </p:cNvSpPr>
          <p:nvPr/>
        </p:nvSpPr>
        <p:spPr>
          <a:xfrm>
            <a:off x="-167474" y="58993"/>
            <a:ext cx="1184346" cy="41370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altLang="ko-KR" sz="1500" b="1" i="0" u="none" strike="noStrike" kern="1200" cap="none" spc="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Part 1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B4E288D-F8B5-0EF0-FCFE-3EA7D3F0158E}"/>
              </a:ext>
            </a:extLst>
          </p:cNvPr>
          <p:cNvSpPr/>
          <p:nvPr/>
        </p:nvSpPr>
        <p:spPr>
          <a:xfrm>
            <a:off x="1672294" y="3413284"/>
            <a:ext cx="9032282" cy="624618"/>
          </a:xfrm>
          <a:prstGeom prst="roundRect">
            <a:avLst/>
          </a:prstGeom>
          <a:solidFill>
            <a:srgbClr val="C1C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B7F03532-6062-32D1-88A1-45CBB41ADE24}"/>
              </a:ext>
            </a:extLst>
          </p:cNvPr>
          <p:cNvSpPr txBox="1">
            <a:spLocks/>
          </p:cNvSpPr>
          <p:nvPr/>
        </p:nvSpPr>
        <p:spPr>
          <a:xfrm>
            <a:off x="1806893" y="2652876"/>
            <a:ext cx="9251489" cy="35673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디펜스 전략 개척 시뮬레이션</a:t>
            </a:r>
            <a:r>
              <a:rPr kumimoji="0" lang="ko-KR" altLang="en-US" sz="19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게임</a:t>
            </a:r>
            <a:endParaRPr kumimoji="0" lang="en-US" altLang="ko-KR" sz="19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9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제한된 행동 횟수와 효율적인 자원 관리</a:t>
            </a:r>
            <a:endParaRPr kumimoji="0" lang="en-US" altLang="ko-KR" sz="19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9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9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날짜에 비례하여 강해지는 적과 인구수에 비례하여 강해지는 건물</a:t>
            </a:r>
            <a:endParaRPr kumimoji="0" lang="en-US" altLang="ko-KR" sz="19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900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rPr>
              <a:t>직관적이고 간단한 시스템</a:t>
            </a:r>
            <a:endParaRPr kumimoji="0" lang="en-US" altLang="ko-KR" sz="19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900" dirty="0">
              <a:solidFill>
                <a:prstClr val="black">
                  <a:lumMod val="75000"/>
                  <a:lumOff val="25000"/>
                </a:prstClr>
              </a:solidFill>
              <a:latin typeface="맑은 고딕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9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2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8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altLang="ko-KR" sz="28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8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2800" b="1" i="0" u="none" strike="noStrike" kern="1200" cap="none" spc="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40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0D09-3C69-F86D-43EC-D165D59CA10D}"/>
              </a:ext>
            </a:extLst>
          </p:cNvPr>
          <p:cNvSpPr/>
          <p:nvPr/>
        </p:nvSpPr>
        <p:spPr>
          <a:xfrm>
            <a:off x="4518212" y="0"/>
            <a:ext cx="161364" cy="685800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68175-FE1D-E3EB-E06E-87276962386B}"/>
              </a:ext>
            </a:extLst>
          </p:cNvPr>
          <p:cNvSpPr/>
          <p:nvPr/>
        </p:nvSpPr>
        <p:spPr>
          <a:xfrm>
            <a:off x="-6390" y="0"/>
            <a:ext cx="829284" cy="654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8722-E4A8-AF1D-9121-6AEB86990BAC}"/>
              </a:ext>
            </a:extLst>
          </p:cNvPr>
          <p:cNvSpPr/>
          <p:nvPr/>
        </p:nvSpPr>
        <p:spPr>
          <a:xfrm>
            <a:off x="849399" y="-12381"/>
            <a:ext cx="11342601" cy="667100"/>
          </a:xfrm>
          <a:prstGeom prst="rect">
            <a:avLst/>
          </a:prstGeom>
          <a:solidFill>
            <a:srgbClr val="EBEDEB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EFB66-5B41-0969-BCB3-B89F105BEF24}"/>
              </a:ext>
            </a:extLst>
          </p:cNvPr>
          <p:cNvSpPr/>
          <p:nvPr/>
        </p:nvSpPr>
        <p:spPr>
          <a:xfrm>
            <a:off x="-1" y="1334200"/>
            <a:ext cx="849400" cy="5523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DA24-5828-4EF8-171F-D1C89AC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9944-A4F6-4C59-AEBD-678D6480B8EA}" type="slidenum">
              <a:rPr kumimoji="0" lang="en-US" altLang="ko-KR" sz="1600" b="1" i="0" u="none" strike="noStrike" kern="1200" cap="none" spc="15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600" b="1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635E6-382F-439B-0F74-3B1A789DAC3D}"/>
              </a:ext>
            </a:extLst>
          </p:cNvPr>
          <p:cNvCxnSpPr>
            <a:cxnSpLocks/>
          </p:cNvCxnSpPr>
          <p:nvPr/>
        </p:nvCxnSpPr>
        <p:spPr>
          <a:xfrm flipH="1">
            <a:off x="822894" y="-14748"/>
            <a:ext cx="26505" cy="685800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BFC1D9-90D2-B5BF-A559-2A8DC3C36545}"/>
              </a:ext>
            </a:extLst>
          </p:cNvPr>
          <p:cNvCxnSpPr>
            <a:cxnSpLocks/>
          </p:cNvCxnSpPr>
          <p:nvPr/>
        </p:nvCxnSpPr>
        <p:spPr>
          <a:xfrm flipH="1">
            <a:off x="-1" y="667100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181EE-85B7-1198-BCBC-7BD65A7E6C8E}"/>
              </a:ext>
            </a:extLst>
          </p:cNvPr>
          <p:cNvSpPr/>
          <p:nvPr/>
        </p:nvSpPr>
        <p:spPr>
          <a:xfrm>
            <a:off x="858896" y="641275"/>
            <a:ext cx="11333104" cy="667100"/>
          </a:xfrm>
          <a:prstGeom prst="rect">
            <a:avLst/>
          </a:prstGeom>
          <a:solidFill>
            <a:srgbClr val="595460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143AAB7-8081-B151-F3AC-2B026DF28F53}"/>
              </a:ext>
            </a:extLst>
          </p:cNvPr>
          <p:cNvSpPr txBox="1">
            <a:spLocks/>
          </p:cNvSpPr>
          <p:nvPr/>
        </p:nvSpPr>
        <p:spPr>
          <a:xfrm>
            <a:off x="909983" y="-58242"/>
            <a:ext cx="5672859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주요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srgbClr val="5954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387C44-44F5-4FF9-8E4C-3BE294ADC866}"/>
              </a:ext>
            </a:extLst>
          </p:cNvPr>
          <p:cNvCxnSpPr>
            <a:cxnSpLocks/>
          </p:cNvCxnSpPr>
          <p:nvPr/>
        </p:nvCxnSpPr>
        <p:spPr>
          <a:xfrm flipH="1">
            <a:off x="-1" y="1320945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B6978D0-065C-6B5D-5BDF-AD68EFF40825}"/>
              </a:ext>
            </a:extLst>
          </p:cNvPr>
          <p:cNvSpPr txBox="1">
            <a:spLocks/>
          </p:cNvSpPr>
          <p:nvPr/>
        </p:nvSpPr>
        <p:spPr>
          <a:xfrm>
            <a:off x="939483" y="616756"/>
            <a:ext cx="6183212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건물 및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40D7D58A-64EE-D6E8-4B57-D31031221B78}"/>
              </a:ext>
            </a:extLst>
          </p:cNvPr>
          <p:cNvSpPr txBox="1">
            <a:spLocks/>
          </p:cNvSpPr>
          <p:nvPr/>
        </p:nvSpPr>
        <p:spPr>
          <a:xfrm>
            <a:off x="-167474" y="58993"/>
            <a:ext cx="1184346" cy="41370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altLang="ko-KR" sz="1500" b="1" i="0" u="none" strike="noStrike" kern="1200" cap="none" spc="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Part 2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6EA610-F8C6-DA67-56B9-F9EFFCBAE402}"/>
              </a:ext>
            </a:extLst>
          </p:cNvPr>
          <p:cNvGrpSpPr/>
          <p:nvPr/>
        </p:nvGrpSpPr>
        <p:grpSpPr>
          <a:xfrm>
            <a:off x="1709517" y="1647198"/>
            <a:ext cx="9349624" cy="2188027"/>
            <a:chOff x="1592084" y="4701821"/>
            <a:chExt cx="9349624" cy="218802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390E0CC-0F9E-388E-B4D3-801F4E42BC6D}"/>
                </a:ext>
              </a:extLst>
            </p:cNvPr>
            <p:cNvSpPr/>
            <p:nvPr/>
          </p:nvSpPr>
          <p:spPr>
            <a:xfrm>
              <a:off x="1592084" y="4701821"/>
              <a:ext cx="9349624" cy="2188027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내용 개체 틀 4">
              <a:extLst>
                <a:ext uri="{FF2B5EF4-FFF2-40B4-BE49-F238E27FC236}">
                  <a16:creationId xmlns:a16="http://schemas.microsoft.com/office/drawing/2014/main" id="{6B2C723B-DDB3-7F05-F532-D679BE6C43A4}"/>
                </a:ext>
              </a:extLst>
            </p:cNvPr>
            <p:cNvSpPr txBox="1">
              <a:spLocks/>
            </p:cNvSpPr>
            <p:nvPr/>
          </p:nvSpPr>
          <p:spPr>
            <a:xfrm>
              <a:off x="1763636" y="4737112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kumimoji="0" lang="en-US" altLang="ko-KR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1. </a:t>
              </a:r>
              <a:r>
                <a:rPr kumimoji="0" lang="ko-KR" altLang="en-US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자원 생산 건물 </a:t>
              </a:r>
              <a:endParaRPr kumimoji="0" lang="en-US" altLang="ko-KR" sz="23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4" name="내용 개체 틀 4">
              <a:extLst>
                <a:ext uri="{FF2B5EF4-FFF2-40B4-BE49-F238E27FC236}">
                  <a16:creationId xmlns:a16="http://schemas.microsoft.com/office/drawing/2014/main" id="{B2EBE4B1-0E07-E23A-B98B-1D0BA81C35CD}"/>
                </a:ext>
              </a:extLst>
            </p:cNvPr>
            <p:cNvSpPr txBox="1">
              <a:spLocks/>
            </p:cNvSpPr>
            <p:nvPr/>
          </p:nvSpPr>
          <p:spPr>
            <a:xfrm>
              <a:off x="2171807" y="5197189"/>
              <a:ext cx="8485727" cy="1569396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음식을 생산하는 농지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석재를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 생산하는 채석장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목재를</a:t>
              </a: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 생산하는 제재소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업그레이드시 생산량 증가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644585-EB68-5882-27F5-3370D4B4A7C7}"/>
              </a:ext>
            </a:extLst>
          </p:cNvPr>
          <p:cNvGrpSpPr/>
          <p:nvPr/>
        </p:nvGrpSpPr>
        <p:grpSpPr>
          <a:xfrm>
            <a:off x="1709517" y="4032599"/>
            <a:ext cx="9349624" cy="2940423"/>
            <a:chOff x="1592084" y="4701821"/>
            <a:chExt cx="9349624" cy="29404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F4FD64D-2C4F-B815-12C9-A5E793C56513}"/>
                </a:ext>
              </a:extLst>
            </p:cNvPr>
            <p:cNvSpPr/>
            <p:nvPr/>
          </p:nvSpPr>
          <p:spPr>
            <a:xfrm>
              <a:off x="1592084" y="4701821"/>
              <a:ext cx="9349624" cy="2495201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내용 개체 틀 4">
              <a:extLst>
                <a:ext uri="{FF2B5EF4-FFF2-40B4-BE49-F238E27FC236}">
                  <a16:creationId xmlns:a16="http://schemas.microsoft.com/office/drawing/2014/main" id="{D25DA1CD-1FB0-84DA-103C-AAA8128905C9}"/>
                </a:ext>
              </a:extLst>
            </p:cNvPr>
            <p:cNvSpPr txBox="1">
              <a:spLocks/>
            </p:cNvSpPr>
            <p:nvPr/>
          </p:nvSpPr>
          <p:spPr>
            <a:xfrm>
              <a:off x="1763636" y="4737112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kumimoji="0" lang="en-US" altLang="ko-KR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2. </a:t>
              </a:r>
              <a:r>
                <a:rPr lang="ko-KR" altLang="en-US" sz="2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마을 회관</a:t>
              </a:r>
              <a:r>
                <a:rPr kumimoji="0" lang="ko-KR" altLang="en-US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 </a:t>
              </a:r>
              <a:endParaRPr kumimoji="0" lang="en-US" altLang="ko-KR" sz="23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내용 개체 틀 4">
              <a:extLst>
                <a:ext uri="{FF2B5EF4-FFF2-40B4-BE49-F238E27FC236}">
                  <a16:creationId xmlns:a16="http://schemas.microsoft.com/office/drawing/2014/main" id="{9B03D97E-4375-4E94-578A-0E092FE6DCC5}"/>
                </a:ext>
              </a:extLst>
            </p:cNvPr>
            <p:cNvSpPr txBox="1">
              <a:spLocks/>
            </p:cNvSpPr>
            <p:nvPr/>
          </p:nvSpPr>
          <p:spPr>
            <a:xfrm>
              <a:off x="2222545" y="5642387"/>
              <a:ext cx="8485727" cy="1999857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식량을 사용하여 인구수를 증가시킬 수 있는 건물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2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레벨 업그레이드시마다 인구수 증가 </a:t>
              </a: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+1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9205FBB-19AE-E798-647B-49452FE2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27" y="2027544"/>
            <a:ext cx="4291956" cy="14265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4421979-949E-3B3E-1F7A-D210DC5B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603" y="4586936"/>
            <a:ext cx="1214680" cy="13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1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0D09-3C69-F86D-43EC-D165D59CA10D}"/>
              </a:ext>
            </a:extLst>
          </p:cNvPr>
          <p:cNvSpPr/>
          <p:nvPr/>
        </p:nvSpPr>
        <p:spPr>
          <a:xfrm>
            <a:off x="4518212" y="0"/>
            <a:ext cx="161364" cy="685800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68175-FE1D-E3EB-E06E-87276962386B}"/>
              </a:ext>
            </a:extLst>
          </p:cNvPr>
          <p:cNvSpPr/>
          <p:nvPr/>
        </p:nvSpPr>
        <p:spPr>
          <a:xfrm>
            <a:off x="-6390" y="0"/>
            <a:ext cx="829284" cy="654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8722-E4A8-AF1D-9121-6AEB86990BAC}"/>
              </a:ext>
            </a:extLst>
          </p:cNvPr>
          <p:cNvSpPr/>
          <p:nvPr/>
        </p:nvSpPr>
        <p:spPr>
          <a:xfrm>
            <a:off x="849399" y="-12381"/>
            <a:ext cx="11342601" cy="667100"/>
          </a:xfrm>
          <a:prstGeom prst="rect">
            <a:avLst/>
          </a:prstGeom>
          <a:solidFill>
            <a:srgbClr val="EBEDEB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EFB66-5B41-0969-BCB3-B89F105BEF24}"/>
              </a:ext>
            </a:extLst>
          </p:cNvPr>
          <p:cNvSpPr/>
          <p:nvPr/>
        </p:nvSpPr>
        <p:spPr>
          <a:xfrm>
            <a:off x="-1" y="1334200"/>
            <a:ext cx="849400" cy="5523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DA24-5828-4EF8-171F-D1C89AC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9944-A4F6-4C59-AEBD-678D6480B8EA}" type="slidenum">
              <a:rPr kumimoji="0" lang="en-US" altLang="ko-KR" sz="1600" b="1" i="0" u="none" strike="noStrike" kern="1200" cap="none" spc="15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600" b="1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635E6-382F-439B-0F74-3B1A789DAC3D}"/>
              </a:ext>
            </a:extLst>
          </p:cNvPr>
          <p:cNvCxnSpPr>
            <a:cxnSpLocks/>
          </p:cNvCxnSpPr>
          <p:nvPr/>
        </p:nvCxnSpPr>
        <p:spPr>
          <a:xfrm flipH="1">
            <a:off x="822894" y="-14748"/>
            <a:ext cx="26505" cy="685800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BFC1D9-90D2-B5BF-A559-2A8DC3C36545}"/>
              </a:ext>
            </a:extLst>
          </p:cNvPr>
          <p:cNvCxnSpPr>
            <a:cxnSpLocks/>
          </p:cNvCxnSpPr>
          <p:nvPr/>
        </p:nvCxnSpPr>
        <p:spPr>
          <a:xfrm flipH="1">
            <a:off x="-1" y="667100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181EE-85B7-1198-BCBC-7BD65A7E6C8E}"/>
              </a:ext>
            </a:extLst>
          </p:cNvPr>
          <p:cNvSpPr/>
          <p:nvPr/>
        </p:nvSpPr>
        <p:spPr>
          <a:xfrm>
            <a:off x="858896" y="641275"/>
            <a:ext cx="11333104" cy="667100"/>
          </a:xfrm>
          <a:prstGeom prst="rect">
            <a:avLst/>
          </a:prstGeom>
          <a:solidFill>
            <a:srgbClr val="595460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143AAB7-8081-B151-F3AC-2B026DF28F53}"/>
              </a:ext>
            </a:extLst>
          </p:cNvPr>
          <p:cNvSpPr txBox="1">
            <a:spLocks/>
          </p:cNvSpPr>
          <p:nvPr/>
        </p:nvSpPr>
        <p:spPr>
          <a:xfrm>
            <a:off x="909983" y="-58242"/>
            <a:ext cx="5672859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주요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srgbClr val="5954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387C44-44F5-4FF9-8E4C-3BE294ADC866}"/>
              </a:ext>
            </a:extLst>
          </p:cNvPr>
          <p:cNvCxnSpPr>
            <a:cxnSpLocks/>
          </p:cNvCxnSpPr>
          <p:nvPr/>
        </p:nvCxnSpPr>
        <p:spPr>
          <a:xfrm flipH="1">
            <a:off x="-1" y="1320945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B6978D0-065C-6B5D-5BDF-AD68EFF40825}"/>
              </a:ext>
            </a:extLst>
          </p:cNvPr>
          <p:cNvSpPr txBox="1">
            <a:spLocks/>
          </p:cNvSpPr>
          <p:nvPr/>
        </p:nvSpPr>
        <p:spPr>
          <a:xfrm>
            <a:off x="939483" y="616756"/>
            <a:ext cx="6183212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건물 및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40D7D58A-64EE-D6E8-4B57-D31031221B78}"/>
              </a:ext>
            </a:extLst>
          </p:cNvPr>
          <p:cNvSpPr txBox="1">
            <a:spLocks/>
          </p:cNvSpPr>
          <p:nvPr/>
        </p:nvSpPr>
        <p:spPr>
          <a:xfrm>
            <a:off x="-167474" y="58993"/>
            <a:ext cx="1184346" cy="41370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altLang="ko-KR" sz="1500" b="1" i="0" u="none" strike="noStrike" kern="1200" cap="none" spc="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Part 2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6EA610-F8C6-DA67-56B9-F9EFFCBAE402}"/>
              </a:ext>
            </a:extLst>
          </p:cNvPr>
          <p:cNvGrpSpPr/>
          <p:nvPr/>
        </p:nvGrpSpPr>
        <p:grpSpPr>
          <a:xfrm>
            <a:off x="1709517" y="1647198"/>
            <a:ext cx="9349624" cy="2383050"/>
            <a:chOff x="1592084" y="4701821"/>
            <a:chExt cx="9349624" cy="238305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390E0CC-0F9E-388E-B4D3-801F4E42BC6D}"/>
                </a:ext>
              </a:extLst>
            </p:cNvPr>
            <p:cNvSpPr/>
            <p:nvPr/>
          </p:nvSpPr>
          <p:spPr>
            <a:xfrm>
              <a:off x="1592084" y="4701821"/>
              <a:ext cx="9349624" cy="2188027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내용 개체 틀 4">
              <a:extLst>
                <a:ext uri="{FF2B5EF4-FFF2-40B4-BE49-F238E27FC236}">
                  <a16:creationId xmlns:a16="http://schemas.microsoft.com/office/drawing/2014/main" id="{6B2C723B-DDB3-7F05-F532-D679BE6C43A4}"/>
                </a:ext>
              </a:extLst>
            </p:cNvPr>
            <p:cNvSpPr txBox="1">
              <a:spLocks/>
            </p:cNvSpPr>
            <p:nvPr/>
          </p:nvSpPr>
          <p:spPr>
            <a:xfrm>
              <a:off x="1763636" y="4737112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kumimoji="0" lang="en-US" altLang="ko-KR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3. </a:t>
              </a:r>
              <a:r>
                <a:rPr kumimoji="0" lang="ko-KR" altLang="en-US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방어탑 </a:t>
              </a:r>
              <a:endParaRPr kumimoji="0" lang="en-US" altLang="ko-KR" sz="23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4" name="내용 개체 틀 4">
              <a:extLst>
                <a:ext uri="{FF2B5EF4-FFF2-40B4-BE49-F238E27FC236}">
                  <a16:creationId xmlns:a16="http://schemas.microsoft.com/office/drawing/2014/main" id="{B2EBE4B1-0E07-E23A-B98B-1D0BA81C35CD}"/>
                </a:ext>
              </a:extLst>
            </p:cNvPr>
            <p:cNvSpPr txBox="1">
              <a:spLocks/>
            </p:cNvSpPr>
            <p:nvPr/>
          </p:nvSpPr>
          <p:spPr>
            <a:xfrm>
              <a:off x="2171807" y="5515475"/>
              <a:ext cx="8485727" cy="1569396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방어탑의 레벨과 마을의 인구수에 비례하여 데미지 증가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자동으로 몬스터에게 데미지를 입힘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644585-EB68-5882-27F5-3370D4B4A7C7}"/>
              </a:ext>
            </a:extLst>
          </p:cNvPr>
          <p:cNvGrpSpPr/>
          <p:nvPr/>
        </p:nvGrpSpPr>
        <p:grpSpPr>
          <a:xfrm>
            <a:off x="1709517" y="4032599"/>
            <a:ext cx="9349624" cy="2495201"/>
            <a:chOff x="1592084" y="4701821"/>
            <a:chExt cx="9349624" cy="249520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F4FD64D-2C4F-B815-12C9-A5E793C56513}"/>
                </a:ext>
              </a:extLst>
            </p:cNvPr>
            <p:cNvSpPr/>
            <p:nvPr/>
          </p:nvSpPr>
          <p:spPr>
            <a:xfrm>
              <a:off x="1592084" y="4701821"/>
              <a:ext cx="9349624" cy="2495201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내용 개체 틀 4">
              <a:extLst>
                <a:ext uri="{FF2B5EF4-FFF2-40B4-BE49-F238E27FC236}">
                  <a16:creationId xmlns:a16="http://schemas.microsoft.com/office/drawing/2014/main" id="{D25DA1CD-1FB0-84DA-103C-AAA8128905C9}"/>
                </a:ext>
              </a:extLst>
            </p:cNvPr>
            <p:cNvSpPr txBox="1">
              <a:spLocks/>
            </p:cNvSpPr>
            <p:nvPr/>
          </p:nvSpPr>
          <p:spPr>
            <a:xfrm>
              <a:off x="1763636" y="4737112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kumimoji="0" lang="en-US" altLang="ko-KR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4. </a:t>
              </a:r>
              <a:r>
                <a:rPr lang="ko-KR" altLang="en-US" sz="2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성벽 및 마을</a:t>
              </a:r>
              <a:r>
                <a:rPr kumimoji="0" lang="ko-KR" altLang="en-US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 </a:t>
              </a:r>
              <a:endParaRPr kumimoji="0" lang="en-US" altLang="ko-KR" sz="23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내용 개체 틀 4">
              <a:extLst>
                <a:ext uri="{FF2B5EF4-FFF2-40B4-BE49-F238E27FC236}">
                  <a16:creationId xmlns:a16="http://schemas.microsoft.com/office/drawing/2014/main" id="{9B03D97E-4375-4E94-578A-0E092FE6DCC5}"/>
                </a:ext>
              </a:extLst>
            </p:cNvPr>
            <p:cNvSpPr txBox="1">
              <a:spLocks/>
            </p:cNvSpPr>
            <p:nvPr/>
          </p:nvSpPr>
          <p:spPr>
            <a:xfrm>
              <a:off x="2171807" y="5184831"/>
              <a:ext cx="8485727" cy="1999857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레벨에 비례하여 최대 체력이 증가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10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레벨까지 목재로 </a:t>
              </a: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11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레벨부터는 </a:t>
              </a:r>
              <a:r>
                <a:rPr lang="ko-KR" altLang="en-US" sz="1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석재로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 수리 가능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성벽이 파괴되면 마을이 공격받음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마을의 체력이 </a:t>
              </a:r>
              <a:r>
                <a:rPr kumimoji="0" lang="en-US" altLang="ko-KR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0</a:t>
              </a: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이 되면 게임이 종료됨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C41717F-C8C3-BFF8-0ECE-9ADFF471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827" y="1961535"/>
            <a:ext cx="1208936" cy="15593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CC48756-47A8-AE33-852B-A676094D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792" y="4610962"/>
            <a:ext cx="2284861" cy="12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0D09-3C69-F86D-43EC-D165D59CA10D}"/>
              </a:ext>
            </a:extLst>
          </p:cNvPr>
          <p:cNvSpPr/>
          <p:nvPr/>
        </p:nvSpPr>
        <p:spPr>
          <a:xfrm>
            <a:off x="4518212" y="0"/>
            <a:ext cx="161364" cy="685800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68175-FE1D-E3EB-E06E-87276962386B}"/>
              </a:ext>
            </a:extLst>
          </p:cNvPr>
          <p:cNvSpPr/>
          <p:nvPr/>
        </p:nvSpPr>
        <p:spPr>
          <a:xfrm>
            <a:off x="-6390" y="0"/>
            <a:ext cx="829284" cy="654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8722-E4A8-AF1D-9121-6AEB86990BAC}"/>
              </a:ext>
            </a:extLst>
          </p:cNvPr>
          <p:cNvSpPr/>
          <p:nvPr/>
        </p:nvSpPr>
        <p:spPr>
          <a:xfrm>
            <a:off x="849399" y="-12381"/>
            <a:ext cx="11342601" cy="667100"/>
          </a:xfrm>
          <a:prstGeom prst="rect">
            <a:avLst/>
          </a:prstGeom>
          <a:solidFill>
            <a:srgbClr val="EBEDEB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EFB66-5B41-0969-BCB3-B89F105BEF24}"/>
              </a:ext>
            </a:extLst>
          </p:cNvPr>
          <p:cNvSpPr/>
          <p:nvPr/>
        </p:nvSpPr>
        <p:spPr>
          <a:xfrm>
            <a:off x="-1" y="1334200"/>
            <a:ext cx="849400" cy="5523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DA24-5828-4EF8-171F-D1C89AC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9944-A4F6-4C59-AEBD-678D6480B8EA}" type="slidenum">
              <a:rPr kumimoji="0" lang="en-US" altLang="ko-KR" sz="1600" b="1" i="0" u="none" strike="noStrike" kern="1200" cap="none" spc="15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600" b="1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635E6-382F-439B-0F74-3B1A789DAC3D}"/>
              </a:ext>
            </a:extLst>
          </p:cNvPr>
          <p:cNvCxnSpPr>
            <a:cxnSpLocks/>
          </p:cNvCxnSpPr>
          <p:nvPr/>
        </p:nvCxnSpPr>
        <p:spPr>
          <a:xfrm flipH="1">
            <a:off x="822894" y="-14748"/>
            <a:ext cx="26505" cy="685800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BFC1D9-90D2-B5BF-A559-2A8DC3C36545}"/>
              </a:ext>
            </a:extLst>
          </p:cNvPr>
          <p:cNvCxnSpPr>
            <a:cxnSpLocks/>
          </p:cNvCxnSpPr>
          <p:nvPr/>
        </p:nvCxnSpPr>
        <p:spPr>
          <a:xfrm flipH="1">
            <a:off x="-1" y="667100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181EE-85B7-1198-BCBC-7BD65A7E6C8E}"/>
              </a:ext>
            </a:extLst>
          </p:cNvPr>
          <p:cNvSpPr/>
          <p:nvPr/>
        </p:nvSpPr>
        <p:spPr>
          <a:xfrm>
            <a:off x="858896" y="641275"/>
            <a:ext cx="11333104" cy="667100"/>
          </a:xfrm>
          <a:prstGeom prst="rect">
            <a:avLst/>
          </a:prstGeom>
          <a:solidFill>
            <a:srgbClr val="595460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143AAB7-8081-B151-F3AC-2B026DF28F53}"/>
              </a:ext>
            </a:extLst>
          </p:cNvPr>
          <p:cNvSpPr txBox="1">
            <a:spLocks/>
          </p:cNvSpPr>
          <p:nvPr/>
        </p:nvSpPr>
        <p:spPr>
          <a:xfrm>
            <a:off x="909983" y="-58242"/>
            <a:ext cx="5672859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주요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srgbClr val="5954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387C44-44F5-4FF9-8E4C-3BE294ADC866}"/>
              </a:ext>
            </a:extLst>
          </p:cNvPr>
          <p:cNvCxnSpPr>
            <a:cxnSpLocks/>
          </p:cNvCxnSpPr>
          <p:nvPr/>
        </p:nvCxnSpPr>
        <p:spPr>
          <a:xfrm flipH="1">
            <a:off x="-1" y="1320945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B6978D0-065C-6B5D-5BDF-AD68EFF40825}"/>
              </a:ext>
            </a:extLst>
          </p:cNvPr>
          <p:cNvSpPr txBox="1">
            <a:spLocks/>
          </p:cNvSpPr>
          <p:nvPr/>
        </p:nvSpPr>
        <p:spPr>
          <a:xfrm>
            <a:off x="939483" y="616756"/>
            <a:ext cx="6183212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건물 및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40D7D58A-64EE-D6E8-4B57-D31031221B78}"/>
              </a:ext>
            </a:extLst>
          </p:cNvPr>
          <p:cNvSpPr txBox="1">
            <a:spLocks/>
          </p:cNvSpPr>
          <p:nvPr/>
        </p:nvSpPr>
        <p:spPr>
          <a:xfrm>
            <a:off x="-167474" y="58993"/>
            <a:ext cx="1184346" cy="41370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altLang="ko-KR" sz="1500" b="1" i="0" u="none" strike="noStrike" kern="1200" cap="none" spc="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Part 2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6EA610-F8C6-DA67-56B9-F9EFFCBAE402}"/>
              </a:ext>
            </a:extLst>
          </p:cNvPr>
          <p:cNvGrpSpPr/>
          <p:nvPr/>
        </p:nvGrpSpPr>
        <p:grpSpPr>
          <a:xfrm>
            <a:off x="1709517" y="1647198"/>
            <a:ext cx="9349624" cy="2383050"/>
            <a:chOff x="1592084" y="4701821"/>
            <a:chExt cx="9349624" cy="238305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390E0CC-0F9E-388E-B4D3-801F4E42BC6D}"/>
                </a:ext>
              </a:extLst>
            </p:cNvPr>
            <p:cNvSpPr/>
            <p:nvPr/>
          </p:nvSpPr>
          <p:spPr>
            <a:xfrm>
              <a:off x="1592084" y="4701821"/>
              <a:ext cx="9349624" cy="2188027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내용 개체 틀 4">
              <a:extLst>
                <a:ext uri="{FF2B5EF4-FFF2-40B4-BE49-F238E27FC236}">
                  <a16:creationId xmlns:a16="http://schemas.microsoft.com/office/drawing/2014/main" id="{6B2C723B-DDB3-7F05-F532-D679BE6C43A4}"/>
                </a:ext>
              </a:extLst>
            </p:cNvPr>
            <p:cNvSpPr txBox="1">
              <a:spLocks/>
            </p:cNvSpPr>
            <p:nvPr/>
          </p:nvSpPr>
          <p:spPr>
            <a:xfrm>
              <a:off x="1763636" y="4737112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lang="en-US" altLang="ko-KR" sz="2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5</a:t>
              </a:r>
              <a:r>
                <a:rPr kumimoji="0" lang="en-US" altLang="ko-KR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. </a:t>
              </a:r>
              <a:r>
                <a:rPr kumimoji="0" lang="ko-KR" altLang="en-US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낮 밤 시스템 </a:t>
              </a:r>
              <a:endParaRPr kumimoji="0" lang="en-US" altLang="ko-KR" sz="23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4" name="내용 개체 틀 4">
              <a:extLst>
                <a:ext uri="{FF2B5EF4-FFF2-40B4-BE49-F238E27FC236}">
                  <a16:creationId xmlns:a16="http://schemas.microsoft.com/office/drawing/2014/main" id="{B2EBE4B1-0E07-E23A-B98B-1D0BA81C35CD}"/>
                </a:ext>
              </a:extLst>
            </p:cNvPr>
            <p:cNvSpPr txBox="1">
              <a:spLocks/>
            </p:cNvSpPr>
            <p:nvPr/>
          </p:nvSpPr>
          <p:spPr>
            <a:xfrm>
              <a:off x="2171807" y="5515475"/>
              <a:ext cx="8485727" cy="1569396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낮에 액션 포인트를 전부 소진하면 자동으로 밤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밤이 되면 몬스터가 </a:t>
              </a:r>
              <a:r>
                <a:rPr lang="ko-KR" altLang="en-US" sz="1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스폰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몬스터가 사망하거나 </a:t>
              </a: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60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초가 지나면 다음날 낮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644585-EB68-5882-27F5-3370D4B4A7C7}"/>
              </a:ext>
            </a:extLst>
          </p:cNvPr>
          <p:cNvGrpSpPr/>
          <p:nvPr/>
        </p:nvGrpSpPr>
        <p:grpSpPr>
          <a:xfrm>
            <a:off x="1709517" y="4032599"/>
            <a:ext cx="9349624" cy="2810653"/>
            <a:chOff x="1592084" y="4701821"/>
            <a:chExt cx="9349624" cy="281065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F4FD64D-2C4F-B815-12C9-A5E793C56513}"/>
                </a:ext>
              </a:extLst>
            </p:cNvPr>
            <p:cNvSpPr/>
            <p:nvPr/>
          </p:nvSpPr>
          <p:spPr>
            <a:xfrm>
              <a:off x="1592084" y="4701821"/>
              <a:ext cx="9349624" cy="2495201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8" name="내용 개체 틀 4">
              <a:extLst>
                <a:ext uri="{FF2B5EF4-FFF2-40B4-BE49-F238E27FC236}">
                  <a16:creationId xmlns:a16="http://schemas.microsoft.com/office/drawing/2014/main" id="{D25DA1CD-1FB0-84DA-103C-AAA8128905C9}"/>
                </a:ext>
              </a:extLst>
            </p:cNvPr>
            <p:cNvSpPr txBox="1">
              <a:spLocks/>
            </p:cNvSpPr>
            <p:nvPr/>
          </p:nvSpPr>
          <p:spPr>
            <a:xfrm>
              <a:off x="1763636" y="4737112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lang="en-US" altLang="ko-KR" sz="2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6</a:t>
              </a:r>
              <a:r>
                <a:rPr kumimoji="0" lang="en-US" altLang="ko-KR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. </a:t>
              </a:r>
              <a:r>
                <a:rPr kumimoji="0" lang="ko-KR" altLang="en-US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몬스터</a:t>
              </a:r>
              <a:endParaRPr kumimoji="0" lang="en-US" altLang="ko-KR" sz="23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9" name="내용 개체 틀 4">
              <a:extLst>
                <a:ext uri="{FF2B5EF4-FFF2-40B4-BE49-F238E27FC236}">
                  <a16:creationId xmlns:a16="http://schemas.microsoft.com/office/drawing/2014/main" id="{9B03D97E-4375-4E94-578A-0E092FE6DCC5}"/>
                </a:ext>
              </a:extLst>
            </p:cNvPr>
            <p:cNvSpPr txBox="1">
              <a:spLocks/>
            </p:cNvSpPr>
            <p:nvPr/>
          </p:nvSpPr>
          <p:spPr>
            <a:xfrm>
              <a:off x="2171807" y="5512617"/>
              <a:ext cx="8485727" cy="1999857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날짜에 비례하여 체력과 공격력이 늘어남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10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일차까지는 </a:t>
              </a:r>
              <a:r>
                <a:rPr lang="ko-KR" altLang="en-US" sz="1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고블린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 이후는 오크가 등장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몬스터는 자동으로 성벽과 마을을 공격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5B4A4B0E-4F6E-FB4C-9E3B-26D395FD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66" y="4430923"/>
            <a:ext cx="2225783" cy="16985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E7DBA7-74FF-1BF7-D1DD-9B1A7E40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339" y="1974790"/>
            <a:ext cx="240063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0D09-3C69-F86D-43EC-D165D59CA10D}"/>
              </a:ext>
            </a:extLst>
          </p:cNvPr>
          <p:cNvSpPr/>
          <p:nvPr/>
        </p:nvSpPr>
        <p:spPr>
          <a:xfrm>
            <a:off x="4518212" y="0"/>
            <a:ext cx="161364" cy="685800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68175-FE1D-E3EB-E06E-87276962386B}"/>
              </a:ext>
            </a:extLst>
          </p:cNvPr>
          <p:cNvSpPr/>
          <p:nvPr/>
        </p:nvSpPr>
        <p:spPr>
          <a:xfrm>
            <a:off x="-6390" y="0"/>
            <a:ext cx="829284" cy="654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8722-E4A8-AF1D-9121-6AEB86990BAC}"/>
              </a:ext>
            </a:extLst>
          </p:cNvPr>
          <p:cNvSpPr/>
          <p:nvPr/>
        </p:nvSpPr>
        <p:spPr>
          <a:xfrm>
            <a:off x="849399" y="-12381"/>
            <a:ext cx="11342601" cy="667100"/>
          </a:xfrm>
          <a:prstGeom prst="rect">
            <a:avLst/>
          </a:prstGeom>
          <a:solidFill>
            <a:srgbClr val="EBEDEB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EFB66-5B41-0969-BCB3-B89F105BEF24}"/>
              </a:ext>
            </a:extLst>
          </p:cNvPr>
          <p:cNvSpPr/>
          <p:nvPr/>
        </p:nvSpPr>
        <p:spPr>
          <a:xfrm>
            <a:off x="-1" y="1334200"/>
            <a:ext cx="849400" cy="5523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DA24-5828-4EF8-171F-D1C89AC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9944-A4F6-4C59-AEBD-678D6480B8EA}" type="slidenum">
              <a:rPr kumimoji="0" lang="en-US" altLang="ko-KR" sz="1600" b="1" i="0" u="none" strike="noStrike" kern="1200" cap="none" spc="15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600" b="1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635E6-382F-439B-0F74-3B1A789DAC3D}"/>
              </a:ext>
            </a:extLst>
          </p:cNvPr>
          <p:cNvCxnSpPr>
            <a:cxnSpLocks/>
          </p:cNvCxnSpPr>
          <p:nvPr/>
        </p:nvCxnSpPr>
        <p:spPr>
          <a:xfrm flipH="1">
            <a:off x="822894" y="-14748"/>
            <a:ext cx="26505" cy="685800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BFC1D9-90D2-B5BF-A559-2A8DC3C36545}"/>
              </a:ext>
            </a:extLst>
          </p:cNvPr>
          <p:cNvCxnSpPr>
            <a:cxnSpLocks/>
          </p:cNvCxnSpPr>
          <p:nvPr/>
        </p:nvCxnSpPr>
        <p:spPr>
          <a:xfrm flipH="1">
            <a:off x="-1" y="667100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181EE-85B7-1198-BCBC-7BD65A7E6C8E}"/>
              </a:ext>
            </a:extLst>
          </p:cNvPr>
          <p:cNvSpPr/>
          <p:nvPr/>
        </p:nvSpPr>
        <p:spPr>
          <a:xfrm>
            <a:off x="858896" y="641275"/>
            <a:ext cx="11333104" cy="667100"/>
          </a:xfrm>
          <a:prstGeom prst="rect">
            <a:avLst/>
          </a:prstGeom>
          <a:solidFill>
            <a:srgbClr val="595460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143AAB7-8081-B151-F3AC-2B026DF28F53}"/>
              </a:ext>
            </a:extLst>
          </p:cNvPr>
          <p:cNvSpPr txBox="1">
            <a:spLocks/>
          </p:cNvSpPr>
          <p:nvPr/>
        </p:nvSpPr>
        <p:spPr>
          <a:xfrm>
            <a:off x="909983" y="-58242"/>
            <a:ext cx="5672859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주요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srgbClr val="5954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387C44-44F5-4FF9-8E4C-3BE294ADC866}"/>
              </a:ext>
            </a:extLst>
          </p:cNvPr>
          <p:cNvCxnSpPr>
            <a:cxnSpLocks/>
          </p:cNvCxnSpPr>
          <p:nvPr/>
        </p:nvCxnSpPr>
        <p:spPr>
          <a:xfrm flipH="1">
            <a:off x="-1" y="1320945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B6978D0-065C-6B5D-5BDF-AD68EFF40825}"/>
              </a:ext>
            </a:extLst>
          </p:cNvPr>
          <p:cNvSpPr txBox="1">
            <a:spLocks/>
          </p:cNvSpPr>
          <p:nvPr/>
        </p:nvSpPr>
        <p:spPr>
          <a:xfrm>
            <a:off x="939483" y="616756"/>
            <a:ext cx="6183212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건물 및 기능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40D7D58A-64EE-D6E8-4B57-D31031221B78}"/>
              </a:ext>
            </a:extLst>
          </p:cNvPr>
          <p:cNvSpPr txBox="1">
            <a:spLocks/>
          </p:cNvSpPr>
          <p:nvPr/>
        </p:nvSpPr>
        <p:spPr>
          <a:xfrm>
            <a:off x="-167474" y="58993"/>
            <a:ext cx="1184346" cy="41370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altLang="ko-KR" sz="1500" b="1" i="0" u="none" strike="noStrike" kern="1200" cap="none" spc="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Part 2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6EA610-F8C6-DA67-56B9-F9EFFCBAE402}"/>
              </a:ext>
            </a:extLst>
          </p:cNvPr>
          <p:cNvGrpSpPr/>
          <p:nvPr/>
        </p:nvGrpSpPr>
        <p:grpSpPr>
          <a:xfrm>
            <a:off x="1709517" y="1647197"/>
            <a:ext cx="9349624" cy="5042143"/>
            <a:chOff x="1592084" y="4701821"/>
            <a:chExt cx="9349624" cy="229511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390E0CC-0F9E-388E-B4D3-801F4E42BC6D}"/>
                </a:ext>
              </a:extLst>
            </p:cNvPr>
            <p:cNvSpPr/>
            <p:nvPr/>
          </p:nvSpPr>
          <p:spPr>
            <a:xfrm>
              <a:off x="1592084" y="4701821"/>
              <a:ext cx="9349624" cy="2188027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내용 개체 틀 4">
              <a:extLst>
                <a:ext uri="{FF2B5EF4-FFF2-40B4-BE49-F238E27FC236}">
                  <a16:creationId xmlns:a16="http://schemas.microsoft.com/office/drawing/2014/main" id="{6B2C723B-DDB3-7F05-F532-D679BE6C43A4}"/>
                </a:ext>
              </a:extLst>
            </p:cNvPr>
            <p:cNvSpPr txBox="1">
              <a:spLocks/>
            </p:cNvSpPr>
            <p:nvPr/>
          </p:nvSpPr>
          <p:spPr>
            <a:xfrm>
              <a:off x="1761177" y="5036348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lang="en-US" altLang="ko-KR" sz="2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7</a:t>
              </a:r>
              <a:r>
                <a:rPr kumimoji="0" lang="en-US" altLang="ko-KR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. </a:t>
              </a:r>
              <a:r>
                <a:rPr lang="en-US" altLang="ko-KR" sz="2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UI</a:t>
              </a:r>
              <a:r>
                <a:rPr kumimoji="0" lang="ko-KR" altLang="en-US" sz="23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 </a:t>
              </a:r>
              <a:endParaRPr kumimoji="0" lang="en-US" altLang="ko-KR" sz="23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4" name="내용 개체 틀 4">
              <a:extLst>
                <a:ext uri="{FF2B5EF4-FFF2-40B4-BE49-F238E27FC236}">
                  <a16:creationId xmlns:a16="http://schemas.microsoft.com/office/drawing/2014/main" id="{B2EBE4B1-0E07-E23A-B98B-1D0BA81C35CD}"/>
                </a:ext>
              </a:extLst>
            </p:cNvPr>
            <p:cNvSpPr txBox="1">
              <a:spLocks/>
            </p:cNvSpPr>
            <p:nvPr/>
          </p:nvSpPr>
          <p:spPr>
            <a:xfrm>
              <a:off x="1985685" y="5427543"/>
              <a:ext cx="3621271" cy="1569396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자원 목록 및 수량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낮</a:t>
              </a: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,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 밤 및 밤 시간 타이머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마을 및 성벽 체력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건물 정보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9DAECD6-7D24-3D55-4B27-2835D612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94" y="2376029"/>
            <a:ext cx="5181499" cy="35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C60D09-3C69-F86D-43EC-D165D59CA10D}"/>
              </a:ext>
            </a:extLst>
          </p:cNvPr>
          <p:cNvSpPr/>
          <p:nvPr/>
        </p:nvSpPr>
        <p:spPr>
          <a:xfrm>
            <a:off x="4518212" y="0"/>
            <a:ext cx="161364" cy="685800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68175-FE1D-E3EB-E06E-87276962386B}"/>
              </a:ext>
            </a:extLst>
          </p:cNvPr>
          <p:cNvSpPr/>
          <p:nvPr/>
        </p:nvSpPr>
        <p:spPr>
          <a:xfrm>
            <a:off x="-6390" y="0"/>
            <a:ext cx="829284" cy="654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E8722-E4A8-AF1D-9121-6AEB86990BAC}"/>
              </a:ext>
            </a:extLst>
          </p:cNvPr>
          <p:cNvSpPr/>
          <p:nvPr/>
        </p:nvSpPr>
        <p:spPr>
          <a:xfrm>
            <a:off x="849399" y="-12381"/>
            <a:ext cx="11342601" cy="667100"/>
          </a:xfrm>
          <a:prstGeom prst="rect">
            <a:avLst/>
          </a:prstGeom>
          <a:solidFill>
            <a:srgbClr val="EBEDEB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EFB66-5B41-0969-BCB3-B89F105BEF24}"/>
              </a:ext>
            </a:extLst>
          </p:cNvPr>
          <p:cNvSpPr/>
          <p:nvPr/>
        </p:nvSpPr>
        <p:spPr>
          <a:xfrm>
            <a:off x="-1" y="1334200"/>
            <a:ext cx="849400" cy="5523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0DA24-5828-4EF8-171F-D1C89AC4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9944-A4F6-4C59-AEBD-678D6480B8EA}" type="slidenum">
              <a:rPr kumimoji="0" lang="en-US" altLang="ko-KR" sz="1600" b="1" i="0" u="none" strike="noStrike" kern="1200" cap="none" spc="15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600" b="1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635E6-382F-439B-0F74-3B1A789DAC3D}"/>
              </a:ext>
            </a:extLst>
          </p:cNvPr>
          <p:cNvCxnSpPr>
            <a:cxnSpLocks/>
          </p:cNvCxnSpPr>
          <p:nvPr/>
        </p:nvCxnSpPr>
        <p:spPr>
          <a:xfrm flipH="1">
            <a:off x="822894" y="-14748"/>
            <a:ext cx="26505" cy="685800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BFC1D9-90D2-B5BF-A559-2A8DC3C36545}"/>
              </a:ext>
            </a:extLst>
          </p:cNvPr>
          <p:cNvCxnSpPr>
            <a:cxnSpLocks/>
          </p:cNvCxnSpPr>
          <p:nvPr/>
        </p:nvCxnSpPr>
        <p:spPr>
          <a:xfrm flipH="1">
            <a:off x="-1" y="667100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4181EE-85B7-1198-BCBC-7BD65A7E6C8E}"/>
              </a:ext>
            </a:extLst>
          </p:cNvPr>
          <p:cNvSpPr/>
          <p:nvPr/>
        </p:nvSpPr>
        <p:spPr>
          <a:xfrm>
            <a:off x="858896" y="641275"/>
            <a:ext cx="11333104" cy="667100"/>
          </a:xfrm>
          <a:prstGeom prst="rect">
            <a:avLst/>
          </a:prstGeom>
          <a:solidFill>
            <a:srgbClr val="595460"/>
          </a:solidFill>
          <a:ln>
            <a:solidFill>
              <a:srgbClr val="595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143AAB7-8081-B151-F3AC-2B026DF28F53}"/>
              </a:ext>
            </a:extLst>
          </p:cNvPr>
          <p:cNvSpPr txBox="1">
            <a:spLocks/>
          </p:cNvSpPr>
          <p:nvPr/>
        </p:nvSpPr>
        <p:spPr>
          <a:xfrm>
            <a:off x="909983" y="-58242"/>
            <a:ext cx="5672859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35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목표 및 한계</a:t>
            </a: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srgbClr val="5954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387C44-44F5-4FF9-8E4C-3BE294ADC866}"/>
              </a:ext>
            </a:extLst>
          </p:cNvPr>
          <p:cNvCxnSpPr>
            <a:cxnSpLocks/>
          </p:cNvCxnSpPr>
          <p:nvPr/>
        </p:nvCxnSpPr>
        <p:spPr>
          <a:xfrm flipH="1">
            <a:off x="-1" y="1320945"/>
            <a:ext cx="12192000" cy="0"/>
          </a:xfrm>
          <a:prstGeom prst="line">
            <a:avLst/>
          </a:prstGeom>
          <a:ln w="76200">
            <a:solidFill>
              <a:srgbClr val="595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2B6978D0-065C-6B5D-5BDF-AD68EFF40825}"/>
              </a:ext>
            </a:extLst>
          </p:cNvPr>
          <p:cNvSpPr txBox="1">
            <a:spLocks/>
          </p:cNvSpPr>
          <p:nvPr/>
        </p:nvSpPr>
        <p:spPr>
          <a:xfrm>
            <a:off x="939483" y="616756"/>
            <a:ext cx="6183212" cy="775063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altLang="ko-KR" sz="3500" b="1" i="0" u="none" strike="noStrike" kern="1200" cap="none" spc="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40D7D58A-64EE-D6E8-4B57-D31031221B78}"/>
              </a:ext>
            </a:extLst>
          </p:cNvPr>
          <p:cNvSpPr txBox="1">
            <a:spLocks/>
          </p:cNvSpPr>
          <p:nvPr/>
        </p:nvSpPr>
        <p:spPr>
          <a:xfrm>
            <a:off x="-167474" y="58993"/>
            <a:ext cx="1184346" cy="413706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altLang="ko-KR" sz="1500" b="1" i="0" u="none" strike="noStrike" kern="1200" cap="none" spc="1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Part 3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6EA610-F8C6-DA67-56B9-F9EFFCBAE402}"/>
              </a:ext>
            </a:extLst>
          </p:cNvPr>
          <p:cNvGrpSpPr/>
          <p:nvPr/>
        </p:nvGrpSpPr>
        <p:grpSpPr>
          <a:xfrm>
            <a:off x="1730190" y="1596049"/>
            <a:ext cx="9349624" cy="4806875"/>
            <a:chOff x="1612757" y="4678539"/>
            <a:chExt cx="9349624" cy="218802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390E0CC-0F9E-388E-B4D3-801F4E42BC6D}"/>
                </a:ext>
              </a:extLst>
            </p:cNvPr>
            <p:cNvSpPr/>
            <p:nvPr/>
          </p:nvSpPr>
          <p:spPr>
            <a:xfrm>
              <a:off x="1612757" y="4678539"/>
              <a:ext cx="9349624" cy="2188027"/>
            </a:xfrm>
            <a:prstGeom prst="roundRect">
              <a:avLst/>
            </a:prstGeom>
            <a:solidFill>
              <a:srgbClr val="C1CA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3" name="내용 개체 틀 4">
              <a:extLst>
                <a:ext uri="{FF2B5EF4-FFF2-40B4-BE49-F238E27FC236}">
                  <a16:creationId xmlns:a16="http://schemas.microsoft.com/office/drawing/2014/main" id="{6B2C723B-DDB3-7F05-F532-D679BE6C43A4}"/>
                </a:ext>
              </a:extLst>
            </p:cNvPr>
            <p:cNvSpPr txBox="1">
              <a:spLocks/>
            </p:cNvSpPr>
            <p:nvPr/>
          </p:nvSpPr>
          <p:spPr>
            <a:xfrm>
              <a:off x="1736380" y="4808450"/>
              <a:ext cx="4666886" cy="391195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Corbel" panose="020B0503020204020204" pitchFamily="34" charset="0"/>
                <a:buNone/>
                <a:tabLst/>
                <a:defRPr/>
              </a:pPr>
              <a:r>
                <a:rPr lang="ko-KR" altLang="en-US" sz="2400" dirty="0">
                  <a:solidFill>
                    <a:srgbClr val="595460"/>
                  </a:solidFill>
                  <a:latin typeface="맑은 고딕"/>
                </a:rPr>
                <a:t>본래 목표</a:t>
              </a:r>
              <a:endParaRPr kumimoji="0" lang="en-US" altLang="ko-KR" sz="24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4" name="내용 개체 틀 4">
              <a:extLst>
                <a:ext uri="{FF2B5EF4-FFF2-40B4-BE49-F238E27FC236}">
                  <a16:creationId xmlns:a16="http://schemas.microsoft.com/office/drawing/2014/main" id="{B2EBE4B1-0E07-E23A-B98B-1D0BA81C35CD}"/>
                </a:ext>
              </a:extLst>
            </p:cNvPr>
            <p:cNvSpPr txBox="1">
              <a:spLocks/>
            </p:cNvSpPr>
            <p:nvPr/>
          </p:nvSpPr>
          <p:spPr>
            <a:xfrm>
              <a:off x="1818343" y="5057719"/>
              <a:ext cx="8872901" cy="1569396"/>
            </a:xfrm>
            <a:prstGeom prst="rect">
              <a:avLst/>
            </a:prstGeom>
            <a:ln>
              <a:noFill/>
            </a:ln>
          </p:spPr>
          <p:txBody>
            <a:bodyPr vert="horz" lIns="109728" tIns="109728" rIns="109728" bIns="91440" rtlCol="0" anchor="t">
              <a:noAutofit/>
            </a:bodyPr>
            <a:lstStyle>
              <a:lvl1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800" b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None/>
                <a:defRPr sz="16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-320040" algn="l" defTabSz="914400" rtl="0" eaLnBrk="1" latinLnBrk="1" hangingPunct="1">
                <a:lnSpc>
                  <a:spcPct val="140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 spc="1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2024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24028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56032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880360" indent="-320040" algn="l" defTabSz="914400" rtl="0" eaLnBrk="1" latinLnBrk="1" hangingPunct="1">
                <a:lnSpc>
                  <a:spcPct val="111000"/>
                </a:lnSpc>
                <a:spcBef>
                  <a:spcPts val="930"/>
                </a:spcBef>
                <a:buFont typeface="Corbel" panose="020B0503020204020204" pitchFamily="34" charset="0"/>
                <a:buChar char="–"/>
                <a:defRPr sz="1400" i="1" kern="12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몬스터의 </a:t>
              </a:r>
              <a:r>
                <a:rPr kumimoji="0" lang="en-US" altLang="ko-KR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AI </a:t>
              </a: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및 공격 </a:t>
              </a:r>
              <a:r>
                <a:rPr kumimoji="0" lang="ko-KR" altLang="en-US" sz="1800" b="1" i="0" u="none" strike="noStrike" kern="1200" cap="none" spc="15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매커니즘</a:t>
              </a: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 구현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맵 디자인 및 모델링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UI 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디자인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카메라 이동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몬스터의 공격 </a:t>
              </a:r>
              <a:r>
                <a:rPr lang="ko-KR" altLang="en-US" sz="1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매커니즘</a:t>
              </a: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, 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애니메이션</a:t>
              </a:r>
              <a:r>
                <a:rPr lang="en-US" altLang="ko-KR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, 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이동까지는 구현했으나 </a:t>
              </a:r>
              <a:r>
                <a:rPr lang="ko-KR" altLang="en-US" sz="1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스폰과</a:t>
              </a:r>
              <a:r>
                <a:rPr lang="ko-KR" altLang="en-US" sz="18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/>
                </a:rPr>
                <a:t> 관련된 오류가 지속적으로 발생하여 전면 수정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</a:endParaRPr>
            </a:p>
            <a:p>
              <a:pPr marL="285750" marR="0" lvl="3" indent="-285750" algn="l" defTabSz="914400" rtl="0" eaLnBrk="1" fontAlgn="auto" latinLnBrk="1" hangingPunct="1">
                <a:lnSpc>
                  <a:spcPct val="100000"/>
                </a:lnSpc>
                <a:spcBef>
                  <a:spcPts val="93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맵 디자인 및 </a:t>
              </a:r>
              <a:r>
                <a:rPr kumimoji="0" lang="en-US" altLang="ko-KR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UI </a:t>
              </a:r>
              <a:r>
                <a:rPr kumimoji="0" lang="ko-KR" altLang="en-US" sz="1800" b="1" i="0" u="none" strike="noStrike" kern="1200" cap="none" spc="1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디자인이 미비하여 카메라 이동을 구현하지 못함</a:t>
              </a:r>
              <a:endParaRPr kumimoji="0" lang="en-US" altLang="ko-KR" sz="1800" b="1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</p:grp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3599C17A-7EAE-BCA7-C6D6-B9525EE1282B}"/>
              </a:ext>
            </a:extLst>
          </p:cNvPr>
          <p:cNvSpPr txBox="1">
            <a:spLocks/>
          </p:cNvSpPr>
          <p:nvPr/>
        </p:nvSpPr>
        <p:spPr>
          <a:xfrm>
            <a:off x="1840645" y="4117364"/>
            <a:ext cx="4666886" cy="859416"/>
          </a:xfrm>
          <a:prstGeom prst="rect">
            <a:avLst/>
          </a:prstGeom>
          <a:ln>
            <a:noFill/>
          </a:ln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1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1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150" normalizeH="0" baseline="0" noProof="0" dirty="0">
                <a:ln>
                  <a:noFill/>
                </a:ln>
                <a:solidFill>
                  <a:srgbClr val="59546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한계 및 보완점</a:t>
            </a:r>
            <a:endParaRPr kumimoji="0" lang="en-US" altLang="ko-KR" sz="2400" b="1" i="0" u="none" strike="noStrike" kern="1200" cap="none" spc="150" normalizeH="0" baseline="0" noProof="0" dirty="0">
              <a:ln>
                <a:noFill/>
              </a:ln>
              <a:solidFill>
                <a:srgbClr val="59546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CF785D-0777-BA5E-BC0F-26035CB8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93C38-990D-79D7-D4E7-21EFBBF4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n-US" altLang="ko-KR" smtClean="0">
                <a:solidFill>
                  <a:schemeClr val="tx1"/>
                </a:solidFill>
              </a:rPr>
              <a:pPr rtl="0"/>
              <a:t>9</a:t>
            </a:fld>
            <a:endParaRPr 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2016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006.tgt.Office_50301272_TF56000440_Win32_OJ112196103" id="{55989DEC-5AC5-42AB-B8CA-0A24748440B6}" vid="{7CF4C5E4-4DD7-423E-8798-F704A9985A4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Shoji 디자인</Template>
  <TotalTime>2513</TotalTime>
  <Words>279</Words>
  <Application>Microsoft Office PowerPoint</Application>
  <PresentationFormat>와이드스크린</PresentationFormat>
  <Paragraphs>90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Corbel</vt:lpstr>
      <vt:lpstr>Wingdings</vt:lpstr>
      <vt:lpstr>ShojiVTI</vt:lpstr>
      <vt:lpstr>For own town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 홈 펫</dc:title>
  <dc:creator>건 김</dc:creator>
  <cp:lastModifiedBy>Jae Lee</cp:lastModifiedBy>
  <cp:revision>900</cp:revision>
  <dcterms:created xsi:type="dcterms:W3CDTF">2023-03-19T06:38:06Z</dcterms:created>
  <dcterms:modified xsi:type="dcterms:W3CDTF">2024-06-11T09:26:40Z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