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9" name="Ashish Kumar"/>
  <p:cmAuthor clrIdx="1" id="1" initials="" lastIdx="3" name="David Doerman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66FB00-85B3-4EDE-B684-C2231826C1D8}">
  <a:tblStyle styleId="{2C66FB00-85B3-4EDE-B684-C2231826C1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E4F1E9B-2202-4658-B4CA-23BDB3D1F3B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regular.fntdata"/><Relationship Id="rId21" Type="http://schemas.openxmlformats.org/officeDocument/2006/relationships/slide" Target="slides/slide14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Roboto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9-05T07:51:05.661">
    <p:pos x="252" y="674"/>
    <p:text>+doermann@buffalo.edu , I could not find this data in the Adobe downloaded dataset. Please share if we have this data (link ?).</p:text>
  </p:cm>
  <p:cm authorId="1" idx="1" dt="2019-09-04T17:15:11.209">
    <p:pos x="252" y="674"/>
    <p:text>Did you read the paper?  They got data from sources, then normalized it.  We don't have any examples  That is why we need a data normalization script.  But for now, let's just used the normalized format.</p:text>
  </p:cm>
  <p:cm authorId="0" idx="2" dt="2019-09-05T07:50:55.883">
    <p:pos x="252" y="674"/>
    <p:text>_Marked as resolved_</p:text>
  </p:cm>
  <p:cm authorId="0" idx="3" dt="2019-09-05T07:51:05.661">
    <p:pos x="252" y="674"/>
    <p:text>_Re-opened_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9-09-16T14:32:05.619">
    <p:pos x="196" y="725"/>
    <p:text>00001</p:text>
  </p:cm>
  <p:cm authorId="0" idx="5" dt="2019-09-16T14:31:13.165">
    <p:pos x="196" y="725"/>
    <p:text>one csv</p:text>
  </p:cm>
  <p:cm authorId="0" idx="6" dt="2019-09-16T14:31:46.882">
    <p:pos x="196" y="725"/>
    <p:text>each chart is indiv csv</p:text>
  </p:cm>
  <p:cm authorId="0" idx="7" dt="2019-09-16T14:32:05.619">
    <p:pos x="196" y="725"/>
    <p:text>maintain a new csv file for generates files</p:text>
  </p:cm>
  <p:cm authorId="0" idx="8" dt="2019-09-16T14:29:16.945">
    <p:pos x="196" y="825"/>
    <p:text>directory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9" dt="2019-09-04T17:15:38.911">
    <p:pos x="196" y="725"/>
    <p:text>+doermann@buffalo.edu , what does N represents here ?</p:text>
  </p:cm>
  <p:cm authorId="1" idx="2" dt="2019-09-04T17:15:29.840">
    <p:pos x="196" y="725"/>
    <p:text>Number of dependent columns of data</p:text>
  </p:cm>
  <p:cm authorId="1" idx="3" dt="2019-09-04T17:15:38.911">
    <p:pos x="196" y="725"/>
    <p:text>Or total columns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7a511c2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7a511c2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56b2ac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756b2ac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7a511c2e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7a511c2e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84f927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84f92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7a511c2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7a511c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07a511c2e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07a511c2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50fe8f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50fe8f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70507f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70507f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7a511c2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7a511c2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70507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70507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07a511c2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07a511c2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56b2a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56b2a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ff3b0b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ff3b0b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7a511c2e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07a511c2e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atplotlib.org/3.1.1/api/axes_api.html" TargetMode="External"/><Relationship Id="rId4" Type="http://schemas.openxmlformats.org/officeDocument/2006/relationships/hyperlink" Target="https://matplotlib.org/3.1.1/api/_as_gen/matplotlib.axis.Axis.get_ticklocs.html#matplotlib.axis.Axis.get_tickloc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tplotlib.org/3.1.1/content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pxwlO6Om5oAIzfgQBkFnfaZgKc8lACofa_LJmxNTVSI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eeksforgeeks.org/python-matplotlib-pyplot-ticks/" TargetMode="External"/><Relationship Id="rId4" Type="http://schemas.openxmlformats.org/officeDocument/2006/relationships/hyperlink" Target="https://matplotlib.org/3.1.0/gallery/ticks_and_spines/major_minor_demo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Data for Chart Creation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generate a complete end to end scripting system for creating instances of charts using standard chart and graph generation tools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Truth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like there are some classes to help with ground truth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https://matplotlib.org/3.1.1/api/axes_api.html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https://matplotlib.org/3.1.1/api/_as_gen/matplotlib.axis.Axis.get_ticklocs.html#matplotlib.axis.Axis.get_ticklocs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Chart Data (CSV) Format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13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of chart normalization will be a CSV/Excel File with at least two columns.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 will be the </a:t>
            </a:r>
            <a:r>
              <a:rPr lang="en"/>
              <a:t>independent</a:t>
            </a:r>
            <a:r>
              <a:rPr lang="en"/>
              <a:t> </a:t>
            </a:r>
            <a:r>
              <a:rPr lang="en"/>
              <a:t>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Columns </a:t>
            </a:r>
            <a:r>
              <a:rPr lang="en"/>
              <a:t>2-N </a:t>
            </a:r>
            <a:r>
              <a:rPr lang="en"/>
              <a:t>will be the </a:t>
            </a:r>
            <a:r>
              <a:rPr lang="en"/>
              <a:t>dependent</a:t>
            </a:r>
            <a:r>
              <a:rPr lang="en"/>
              <a:t> variables</a:t>
            </a:r>
            <a:endParaRPr/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759475" y="254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{2C66FB00-85B3-4EDE-B684-C2231826C1D8}</a:tableStyleId>
              </a:tblPr>
              <a:tblGrid>
                <a:gridCol w="718000"/>
                <a:gridCol w="718000"/>
                <a:gridCol w="718000"/>
                <a:gridCol w="718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Graph Title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Google Shape;145;p23"/>
          <p:cNvGraphicFramePr/>
          <p:nvPr/>
        </p:nvGraphicFramePr>
        <p:xfrm>
          <a:off x="5019825" y="234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{9E4F1E9B-2202-4658-B4CA-23BDB3D1F3BA}</a:tableStyleId>
              </a:tblPr>
              <a:tblGrid>
                <a:gridCol w="1203075"/>
                <a:gridCol w="1203075"/>
                <a:gridCol w="12030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Points Scored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1,2,3,4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0,25,50,75,100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Team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Period 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Period 2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 1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 2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 3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 4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63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3"/>
          <p:cNvSpPr txBox="1"/>
          <p:nvPr/>
        </p:nvSpPr>
        <p:spPr>
          <a:xfrm>
            <a:off x="5800250" y="1975725"/>
            <a:ext cx="2121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Example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4"/>
          <p:cNvGraphicFramePr/>
          <p:nvPr/>
        </p:nvGraphicFramePr>
        <p:xfrm>
          <a:off x="311650" y="75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{2C66FB00-85B3-4EDE-B684-C2231826C1D8}</a:tableStyleId>
              </a:tblPr>
              <a:tblGrid>
                <a:gridCol w="2105850"/>
                <a:gridCol w="2105850"/>
                <a:gridCol w="2105850"/>
                <a:gridCol w="2105850"/>
              </a:tblGrid>
              <a:tr h="59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Graph Title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I-Axis Title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{I-Axis Labels, …}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D-Axis TItle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{D-Axis </a:t>
                      </a:r>
                      <a:r>
                        <a:rPr lang="en" sz="1800"/>
                        <a:t>Labels, …}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...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I-Data Label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D1-Data Label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D2-Data Label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D3-Data Label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- all from the same  underlying data</a:t>
            </a:r>
            <a:endParaRPr/>
          </a:p>
        </p:txBody>
      </p:sp>
      <p:pic>
        <p:nvPicPr>
          <p:cNvPr id="157" name="Google Shape;157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32752"/>
            <a:ext cx="1969505" cy="161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 title="Histogram of Period 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574" y="3059566"/>
            <a:ext cx="1969505" cy="156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6325" y="3059566"/>
            <a:ext cx="1969505" cy="156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5572" y="1178822"/>
            <a:ext cx="1969505" cy="156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178822"/>
            <a:ext cx="1969505" cy="156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 title="Period 2 vs. Period 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0949" y="3059566"/>
            <a:ext cx="1969505" cy="156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 title="Points scored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16324" y="1178822"/>
            <a:ext cx="1969505" cy="156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 title="Points scored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20948" y="1178822"/>
            <a:ext cx="1969505" cy="156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r>
              <a:rPr lang="en"/>
              <a:t>GT</a:t>
            </a:r>
            <a:r>
              <a:rPr lang="en"/>
              <a:t> (JSON) Format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81850" y="4618719"/>
            <a:ext cx="886800" cy="35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</a:t>
            </a:r>
            <a:endParaRPr sz="1000"/>
          </a:p>
        </p:txBody>
      </p:sp>
      <p:sp>
        <p:nvSpPr>
          <p:cNvPr id="62" name="Google Shape;62;p14"/>
          <p:cNvSpPr/>
          <p:nvPr/>
        </p:nvSpPr>
        <p:spPr>
          <a:xfrm>
            <a:off x="2266200" y="3239850"/>
            <a:ext cx="1435500" cy="57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Graph Library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228400" y="2076573"/>
            <a:ext cx="1235700" cy="463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Chart SVG</a:t>
            </a:r>
            <a:endParaRPr sz="1000"/>
          </a:p>
        </p:txBody>
      </p:sp>
      <p:sp>
        <p:nvSpPr>
          <p:cNvPr id="64" name="Google Shape;64;p14"/>
          <p:cNvSpPr/>
          <p:nvPr/>
        </p:nvSpPr>
        <p:spPr>
          <a:xfrm>
            <a:off x="7693575" y="323150"/>
            <a:ext cx="1061400" cy="24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Outputs</a:t>
            </a:r>
            <a:endParaRPr sz="1000"/>
          </a:p>
        </p:txBody>
      </p:sp>
      <p:sp>
        <p:nvSpPr>
          <p:cNvPr id="65" name="Google Shape;65;p14"/>
          <p:cNvSpPr/>
          <p:nvPr/>
        </p:nvSpPr>
        <p:spPr>
          <a:xfrm>
            <a:off x="400100" y="1071275"/>
            <a:ext cx="1282200" cy="388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Structured Input Data</a:t>
            </a:r>
            <a:endParaRPr sz="1000"/>
          </a:p>
        </p:txBody>
      </p:sp>
      <p:sp>
        <p:nvSpPr>
          <p:cNvPr id="66" name="Google Shape;66;p14"/>
          <p:cNvSpPr/>
          <p:nvPr/>
        </p:nvSpPr>
        <p:spPr>
          <a:xfrm>
            <a:off x="2349750" y="4618725"/>
            <a:ext cx="886800" cy="3888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 / Output</a:t>
            </a:r>
            <a:endParaRPr sz="1000"/>
          </a:p>
        </p:txBody>
      </p:sp>
      <p:sp>
        <p:nvSpPr>
          <p:cNvPr id="67" name="Google Shape;67;p14"/>
          <p:cNvSpPr/>
          <p:nvPr/>
        </p:nvSpPr>
        <p:spPr>
          <a:xfrm>
            <a:off x="1235500" y="4618725"/>
            <a:ext cx="947400" cy="38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sp>
        <p:nvSpPr>
          <p:cNvPr id="68" name="Google Shape;68;p14"/>
          <p:cNvSpPr/>
          <p:nvPr/>
        </p:nvSpPr>
        <p:spPr>
          <a:xfrm>
            <a:off x="441100" y="1700676"/>
            <a:ext cx="1200000" cy="47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Normalization Script</a:t>
            </a:r>
            <a:endParaRPr sz="1000"/>
          </a:p>
        </p:txBody>
      </p:sp>
      <p:sp>
        <p:nvSpPr>
          <p:cNvPr id="69" name="Google Shape;69;p14"/>
          <p:cNvSpPr/>
          <p:nvPr/>
        </p:nvSpPr>
        <p:spPr>
          <a:xfrm>
            <a:off x="446000" y="2366650"/>
            <a:ext cx="1190400" cy="504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Normalized Chart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(CSVs)</a:t>
            </a:r>
            <a:endParaRPr sz="1000"/>
          </a:p>
        </p:txBody>
      </p:sp>
      <p:sp>
        <p:nvSpPr>
          <p:cNvPr id="70" name="Google Shape;70;p14"/>
          <p:cNvSpPr/>
          <p:nvPr/>
        </p:nvSpPr>
        <p:spPr>
          <a:xfrm>
            <a:off x="2388750" y="1247700"/>
            <a:ext cx="1190400" cy="5043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Script Configuration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Files (JSONs)</a:t>
            </a:r>
            <a:endParaRPr sz="1000"/>
          </a:p>
        </p:txBody>
      </p:sp>
      <p:sp>
        <p:nvSpPr>
          <p:cNvPr id="71" name="Google Shape;71;p14"/>
          <p:cNvSpPr/>
          <p:nvPr/>
        </p:nvSpPr>
        <p:spPr>
          <a:xfrm>
            <a:off x="2283150" y="2256388"/>
            <a:ext cx="1401600" cy="724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SynChart Script</a:t>
            </a:r>
            <a:endParaRPr/>
          </a:p>
        </p:txBody>
      </p:sp>
      <p:cxnSp>
        <p:nvCxnSpPr>
          <p:cNvPr id="72" name="Google Shape;72;p14"/>
          <p:cNvCxnSpPr>
            <a:stCxn id="65" idx="2"/>
            <a:endCxn id="68" idx="0"/>
          </p:cNvCxnSpPr>
          <p:nvPr/>
        </p:nvCxnSpPr>
        <p:spPr>
          <a:xfrm>
            <a:off x="1041200" y="1460075"/>
            <a:ext cx="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8" idx="2"/>
            <a:endCxn id="69" idx="0"/>
          </p:cNvCxnSpPr>
          <p:nvPr/>
        </p:nvCxnSpPr>
        <p:spPr>
          <a:xfrm>
            <a:off x="1041100" y="2176776"/>
            <a:ext cx="0" cy="1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4232165" y="2697534"/>
            <a:ext cx="1235700" cy="46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Chart </a:t>
            </a:r>
            <a:r>
              <a:rPr lang="en" sz="1000">
                <a:solidFill>
                  <a:schemeClr val="dk1"/>
                </a:solidFill>
              </a:rPr>
              <a:t>Image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(PNG)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75" name="Google Shape;75;p14"/>
          <p:cNvCxnSpPr>
            <a:stCxn id="71" idx="3"/>
            <a:endCxn id="74" idx="1"/>
          </p:cNvCxnSpPr>
          <p:nvPr/>
        </p:nvCxnSpPr>
        <p:spPr>
          <a:xfrm>
            <a:off x="3684750" y="2618788"/>
            <a:ext cx="547500" cy="3105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71" idx="3"/>
            <a:endCxn id="63" idx="1"/>
          </p:cNvCxnSpPr>
          <p:nvPr/>
        </p:nvCxnSpPr>
        <p:spPr>
          <a:xfrm flipH="1" rot="10800000">
            <a:off x="3684750" y="2308288"/>
            <a:ext cx="543600" cy="310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/>
          <p:nvPr/>
        </p:nvSpPr>
        <p:spPr>
          <a:xfrm>
            <a:off x="5872225" y="2256388"/>
            <a:ext cx="1401600" cy="724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GTChart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endParaRPr/>
          </a:p>
        </p:txBody>
      </p:sp>
      <p:cxnSp>
        <p:nvCxnSpPr>
          <p:cNvPr id="78" name="Google Shape;78;p14"/>
          <p:cNvCxnSpPr>
            <a:stCxn id="63" idx="3"/>
            <a:endCxn id="77" idx="1"/>
          </p:cNvCxnSpPr>
          <p:nvPr/>
        </p:nvCxnSpPr>
        <p:spPr>
          <a:xfrm>
            <a:off x="5464100" y="2308323"/>
            <a:ext cx="408000" cy="3105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74" idx="3"/>
            <a:endCxn id="77" idx="1"/>
          </p:cNvCxnSpPr>
          <p:nvPr/>
        </p:nvCxnSpPr>
        <p:spPr>
          <a:xfrm flipH="1" rot="10800000">
            <a:off x="5467865" y="2618784"/>
            <a:ext cx="404400" cy="310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/>
          <p:nvPr/>
        </p:nvSpPr>
        <p:spPr>
          <a:xfrm>
            <a:off x="7606415" y="2389909"/>
            <a:ext cx="1235700" cy="46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Chart GT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(JSON)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81" name="Google Shape;81;p14"/>
          <p:cNvCxnSpPr>
            <a:stCxn id="77" idx="3"/>
            <a:endCxn id="80" idx="1"/>
          </p:cNvCxnSpPr>
          <p:nvPr/>
        </p:nvCxnSpPr>
        <p:spPr>
          <a:xfrm>
            <a:off x="7273825" y="2618788"/>
            <a:ext cx="332700" cy="30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70" idx="2"/>
            <a:endCxn id="71" idx="0"/>
          </p:cNvCxnSpPr>
          <p:nvPr/>
        </p:nvCxnSpPr>
        <p:spPr>
          <a:xfrm>
            <a:off x="2983950" y="1752000"/>
            <a:ext cx="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62" idx="0"/>
            <a:endCxn id="71" idx="2"/>
          </p:cNvCxnSpPr>
          <p:nvPr/>
        </p:nvCxnSpPr>
        <p:spPr>
          <a:xfrm rot="10800000">
            <a:off x="2983950" y="298125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69" idx="2"/>
            <a:endCxn id="77" idx="2"/>
          </p:cNvCxnSpPr>
          <p:nvPr/>
        </p:nvCxnSpPr>
        <p:spPr>
          <a:xfrm flipH="1" rot="-5400000">
            <a:off x="3752000" y="160150"/>
            <a:ext cx="110100" cy="5531700"/>
          </a:xfrm>
          <a:prstGeom prst="bentConnector3">
            <a:avLst>
              <a:gd fmla="val 9936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69" idx="3"/>
            <a:endCxn id="71" idx="1"/>
          </p:cNvCxnSpPr>
          <p:nvPr/>
        </p:nvCxnSpPr>
        <p:spPr>
          <a:xfrm>
            <a:off x="1636400" y="2618800"/>
            <a:ext cx="6468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4"/>
          <p:cNvSpPr/>
          <p:nvPr/>
        </p:nvSpPr>
        <p:spPr>
          <a:xfrm>
            <a:off x="7693575" y="611075"/>
            <a:ext cx="1061400" cy="24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Inputs</a:t>
            </a:r>
            <a:endParaRPr sz="1000"/>
          </a:p>
        </p:txBody>
      </p:sp>
      <p:sp>
        <p:nvSpPr>
          <p:cNvPr id="87" name="Google Shape;87;p14"/>
          <p:cNvSpPr/>
          <p:nvPr/>
        </p:nvSpPr>
        <p:spPr>
          <a:xfrm>
            <a:off x="7693575" y="899000"/>
            <a:ext cx="1061400" cy="240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Existing</a:t>
            </a:r>
            <a:endParaRPr sz="1000"/>
          </a:p>
        </p:txBody>
      </p:sp>
      <p:sp>
        <p:nvSpPr>
          <p:cNvPr id="88" name="Google Shape;88;p14"/>
          <p:cNvSpPr/>
          <p:nvPr/>
        </p:nvSpPr>
        <p:spPr>
          <a:xfrm>
            <a:off x="7693575" y="1186925"/>
            <a:ext cx="1061400" cy="240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Intermediate</a:t>
            </a:r>
            <a:endParaRPr sz="1000"/>
          </a:p>
        </p:txBody>
      </p:sp>
      <p:sp>
        <p:nvSpPr>
          <p:cNvPr id="89" name="Google Shape;89;p14"/>
          <p:cNvSpPr/>
          <p:nvPr/>
        </p:nvSpPr>
        <p:spPr>
          <a:xfrm>
            <a:off x="7693575" y="1474850"/>
            <a:ext cx="1061400" cy="240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Code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SynGraph Folder Configuration	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Global.config </a:t>
            </a:r>
            <a:r>
              <a:rPr b="1" lang="en">
                <a:solidFill>
                  <a:srgbClr val="0000FF"/>
                </a:solidFill>
              </a:rPr>
              <a:t>//config file used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NameOfRun/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SynChart_YYMMDD_HHMMSS/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SynChart.config                         </a:t>
            </a:r>
            <a:r>
              <a:rPr b="1" lang="en">
                <a:solidFill>
                  <a:srgbClr val="0000FF"/>
                </a:solidFill>
              </a:rPr>
              <a:t>//config file used</a:t>
            </a:r>
            <a:endParaRPr b="1">
              <a:solidFill>
                <a:srgbClr val="0000FF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SynChart.log                              </a:t>
            </a:r>
            <a:r>
              <a:rPr b="1" lang="en">
                <a:solidFill>
                  <a:srgbClr val="0000FF"/>
                </a:solidFill>
              </a:rPr>
              <a:t>// log of all charts generated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Chart1</a:t>
            </a:r>
            <a:r>
              <a:rPr lang="en"/>
              <a:t>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.png, -gt.json, .svg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Chart2/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Configurable Parameters (as per paper)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Position of title, legends and legend entries,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Font families and sizes,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Style (color, width of line, borders, grids, and markers)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Bar widths and/or inner/outer radii of pie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 of optional elements such as error bars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 (.py code)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 importing matplotlib module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from matplotlib import pyplot as plt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x = [5, 2, 9, 4, 7]</a:t>
            </a:r>
            <a:r>
              <a:rPr b="1" lang="en" sz="1000"/>
              <a:t> # Independent variable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y = [10, 5, 8, 4, 2] </a:t>
            </a:r>
            <a:r>
              <a:rPr b="1" lang="en" sz="1000"/>
              <a:t>#dependent variable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 Function to plot line graph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plt.plot(x,y)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plt.savefig("line.png");   plt.clf();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 Function to plot bar graph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plt.bar(x,y)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plt.savefig("bar.png")  plt.clf();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 Function to plot histogram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plt.hist(y);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plt.savefig("histogram.png") plt.clf();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 Function to plot scatter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plt.scatter(x, y)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plt.savefig("scatter.png") plt.clf();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Taxonomy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https://matplotlib.org/3.1.1/contents.html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Configuration 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85300"/>
            <a:ext cx="78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The Script </a:t>
            </a:r>
            <a:r>
              <a:rPr b="1" lang="en" sz="1000"/>
              <a:t>Configuration</a:t>
            </a:r>
            <a:r>
              <a:rPr b="1" lang="en" sz="1000"/>
              <a:t> was moved to a document: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https://docs.google.com/document/d/1pxwlO6Om5oAIzfgQBkFnfaZgKc8lACofa_LJmxNTVSI/edit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MatplotLib options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Axes and Tick Marks: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https://www.geeksforgeeks.org/python-matplotlib-pyplot-ticks/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https://matplotlib.org/3.1.0/gallery/ticks_and_spines/major_minor_demo.html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</a:t>
            </a:r>
            <a:r>
              <a:rPr lang="en"/>
              <a:t>Configuration (JSON format) 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705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{</a:t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  "chart_type": ["line","bar"],</a:t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  "independent_variable":[2,3,4,5,6,7],</a:t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  "dependent_variable":[10,20,30,40,50,60],</a:t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  "x_ticks" : ["T1", "T2", "T3", "T4", "T5","T6"],</a:t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  "y_ticks" : ["P1", "P2", "P3", "P4", "P5","P6"],</a:t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  "line_style" : "dashed",</a:t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  "line_width" : 7.5,</a:t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  "bar_width" : 0.8,</a:t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  "color": "green",</a:t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  "chart_title" : "Volume Change",</a:t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  "font_size" : 10</a:t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}</a:t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