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A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000"/>
  </p:normalViewPr>
  <p:slideViewPr>
    <p:cSldViewPr snapToGrid="0" snapToObjects="1">
      <p:cViewPr varScale="1">
        <p:scale>
          <a:sx n="76" d="100"/>
          <a:sy n="76" d="100"/>
        </p:scale>
        <p:origin x="21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C7FF9-4FCF-5747-8030-6F109A634AB6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8D630F-9BD7-AA44-84CF-BB812C635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481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Oblivious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isotropic</a:t>
            </a:r>
            <a:r>
              <a:rPr lang="zh-CN" altLang="en-US" dirty="0"/>
              <a:t> </a:t>
            </a:r>
            <a:r>
              <a:rPr lang="en-US" altLang="zh-CN" dirty="0"/>
              <a:t>scaling,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naturally</a:t>
            </a:r>
            <a:r>
              <a:rPr lang="zh-CN" altLang="en-US" dirty="0"/>
              <a:t> </a:t>
            </a:r>
            <a:r>
              <a:rPr lang="en-US" altLang="zh-CN" dirty="0"/>
              <a:t>penalizes</a:t>
            </a:r>
            <a:r>
              <a:rPr lang="zh-CN" altLang="en-US" dirty="0"/>
              <a:t> </a:t>
            </a:r>
            <a:r>
              <a:rPr lang="en-US" altLang="zh-CN" dirty="0"/>
              <a:t>needle-like</a:t>
            </a:r>
            <a:r>
              <a:rPr lang="zh-CN" altLang="en-US" dirty="0"/>
              <a:t> </a:t>
            </a:r>
            <a:r>
              <a:rPr lang="en-US" altLang="zh-CN" dirty="0"/>
              <a:t>elements,</a:t>
            </a:r>
            <a:r>
              <a:rPr lang="zh-CN" altLang="en-US" dirty="0"/>
              <a:t> </a:t>
            </a:r>
            <a:r>
              <a:rPr lang="en-US" altLang="zh-CN" dirty="0"/>
              <a:t>flat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fat</a:t>
            </a:r>
            <a:r>
              <a:rPr lang="zh-CN" altLang="en-US" dirty="0"/>
              <a:t> </a:t>
            </a:r>
            <a:r>
              <a:rPr lang="en-US" altLang="zh-CN" dirty="0"/>
              <a:t>elements,</a:t>
            </a:r>
            <a:r>
              <a:rPr lang="zh-CN" altLang="en-US" dirty="0"/>
              <a:t> </a:t>
            </a:r>
            <a:r>
              <a:rPr lang="en-US" altLang="zh-CN" dirty="0"/>
              <a:t>slivers,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prevents</a:t>
            </a:r>
            <a:r>
              <a:rPr lang="zh-CN" altLang="en-US" dirty="0"/>
              <a:t> </a:t>
            </a:r>
            <a:r>
              <a:rPr lang="en-US" altLang="zh-CN" dirty="0"/>
              <a:t>inversions</a:t>
            </a:r>
            <a:r>
              <a:rPr lang="zh-CN" altLang="en-US" dirty="0"/>
              <a:t> </a:t>
            </a:r>
            <a:r>
              <a:rPr lang="en-US" altLang="zh-CN" dirty="0"/>
              <a:t>since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diverges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infinity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element</a:t>
            </a:r>
            <a:r>
              <a:rPr lang="zh-CN" altLang="en-US" dirty="0"/>
              <a:t> </a:t>
            </a:r>
            <a:r>
              <a:rPr lang="en-US" altLang="zh-CN" dirty="0"/>
              <a:t>approaches</a:t>
            </a:r>
            <a:r>
              <a:rPr lang="zh-CN" altLang="en-US" dirty="0"/>
              <a:t> </a:t>
            </a:r>
            <a:r>
              <a:rPr lang="en-US" altLang="zh-CN" dirty="0"/>
              <a:t>zero</a:t>
            </a:r>
            <a:r>
              <a:rPr lang="zh-CN" altLang="en-US" dirty="0"/>
              <a:t> </a:t>
            </a:r>
            <a:r>
              <a:rPr lang="en-US" altLang="zh-CN" dirty="0"/>
              <a:t>volume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8D630F-9BD7-AA44-84CF-BB812C6355F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02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Coarsening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optimization</a:t>
            </a:r>
            <a:r>
              <a:rPr lang="zh-CN" altLang="en-US" dirty="0"/>
              <a:t> </a:t>
            </a:r>
            <a:r>
              <a:rPr lang="en-US" altLang="zh-CN" dirty="0"/>
              <a:t>operators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applied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improve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mesh</a:t>
            </a:r>
            <a:r>
              <a:rPr lang="zh-CN" altLang="en-US" dirty="0"/>
              <a:t> </a:t>
            </a:r>
            <a:r>
              <a:rPr lang="en-US" altLang="zh-CN" dirty="0"/>
              <a:t>quality</a:t>
            </a:r>
          </a:p>
          <a:p>
            <a:r>
              <a:rPr lang="en-US" altLang="zh-CN" dirty="0"/>
              <a:t>Refinement</a:t>
            </a:r>
            <a:r>
              <a:rPr lang="zh-CN" altLang="en-US" dirty="0"/>
              <a:t> </a:t>
            </a:r>
            <a:r>
              <a:rPr lang="en-US" altLang="zh-CN" dirty="0"/>
              <a:t>operator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applied</a:t>
            </a:r>
            <a:r>
              <a:rPr lang="zh-CN" altLang="en-US" dirty="0"/>
              <a:t> </a:t>
            </a:r>
            <a:r>
              <a:rPr lang="en-US" altLang="zh-CN" dirty="0"/>
              <a:t>until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predefined</a:t>
            </a:r>
            <a:r>
              <a:rPr lang="zh-CN" altLang="en-US" dirty="0"/>
              <a:t> </a:t>
            </a:r>
            <a:r>
              <a:rPr lang="en-US" altLang="zh-CN" dirty="0"/>
              <a:t>edge</a:t>
            </a:r>
            <a:r>
              <a:rPr lang="zh-CN" altLang="en-US" dirty="0"/>
              <a:t> </a:t>
            </a:r>
            <a:r>
              <a:rPr lang="en-US" altLang="zh-CN" dirty="0"/>
              <a:t>length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reached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whatever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region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locked</a:t>
            </a:r>
            <a:r>
              <a:rPr lang="zh-CN" altLang="en-US" dirty="0"/>
              <a:t> </a:t>
            </a:r>
            <a:r>
              <a:rPr lang="en-US" altLang="zh-CN" dirty="0"/>
              <a:t>due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lack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enough</a:t>
            </a:r>
            <a:r>
              <a:rPr lang="zh-CN" altLang="en-US" dirty="0"/>
              <a:t> </a:t>
            </a:r>
            <a:r>
              <a:rPr lang="en-US" altLang="zh-CN" dirty="0"/>
              <a:t>degrees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freedom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8D630F-9BD7-AA44-84CF-BB812C6355F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91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mesh</a:t>
            </a:r>
            <a:r>
              <a:rPr lang="zh-CN" altLang="en-US" dirty="0"/>
              <a:t> </a:t>
            </a:r>
            <a:r>
              <a:rPr lang="en-US" altLang="zh-CN" dirty="0"/>
              <a:t>improvement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stops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either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maximum</a:t>
            </a:r>
            <a:r>
              <a:rPr lang="zh-CN" altLang="en-US" dirty="0"/>
              <a:t> </a:t>
            </a:r>
            <a:r>
              <a:rPr lang="en-US" altLang="zh-CN" dirty="0"/>
              <a:t>energy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sufficiently</a:t>
            </a:r>
            <a:r>
              <a:rPr lang="zh-CN" altLang="en-US" dirty="0"/>
              <a:t> </a:t>
            </a:r>
            <a:r>
              <a:rPr lang="en-US" altLang="zh-CN" dirty="0"/>
              <a:t>small</a:t>
            </a:r>
            <a:r>
              <a:rPr lang="zh-CN" altLang="en-US" dirty="0"/>
              <a:t> </a:t>
            </a:r>
            <a:r>
              <a:rPr lang="en-US" altLang="zh-CN" dirty="0"/>
              <a:t>(default:</a:t>
            </a:r>
            <a:r>
              <a:rPr lang="zh-CN" altLang="en-US" dirty="0"/>
              <a:t> </a:t>
            </a:r>
            <a:r>
              <a:rPr lang="en-US" altLang="zh-CN" dirty="0"/>
              <a:t>less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10)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maximum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iteration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reached</a:t>
            </a:r>
            <a:r>
              <a:rPr lang="zh-CN" altLang="en-US" dirty="0"/>
              <a:t> </a:t>
            </a:r>
            <a:r>
              <a:rPr lang="en-US" altLang="zh-CN" dirty="0"/>
              <a:t>(default:</a:t>
            </a:r>
            <a:r>
              <a:rPr lang="zh-CN" altLang="en-US" dirty="0"/>
              <a:t> </a:t>
            </a:r>
            <a:r>
              <a:rPr lang="en-US" altLang="zh-CN" dirty="0"/>
              <a:t>80</a:t>
            </a:r>
            <a:r>
              <a:rPr lang="zh-CN" altLang="en-US" dirty="0"/>
              <a:t> </a:t>
            </a:r>
            <a:r>
              <a:rPr lang="en-US" altLang="zh-CN" dirty="0"/>
              <a:t>iterations)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8D630F-9BD7-AA44-84CF-BB812C6355F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89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algorithm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attempted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define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closed</a:t>
            </a:r>
            <a:r>
              <a:rPr lang="zh-CN" altLang="en-US" dirty="0"/>
              <a:t> </a:t>
            </a:r>
            <a:r>
              <a:rPr lang="en-US" altLang="zh-CN" dirty="0"/>
              <a:t>surface</a:t>
            </a:r>
            <a:r>
              <a:rPr lang="zh-CN" altLang="en-US" dirty="0"/>
              <a:t> </a:t>
            </a:r>
            <a:r>
              <a:rPr lang="en-US" altLang="zh-CN" dirty="0"/>
              <a:t>bounding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volume: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result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previous</a:t>
            </a:r>
            <a:r>
              <a:rPr lang="zh-CN" altLang="en-US" dirty="0"/>
              <a:t> </a:t>
            </a:r>
            <a:r>
              <a:rPr lang="en-US" altLang="zh-CN" dirty="0"/>
              <a:t>stage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construction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approximately</a:t>
            </a:r>
            <a:r>
              <a:rPr lang="zh-CN" altLang="en-US" dirty="0"/>
              <a:t> </a:t>
            </a:r>
            <a:r>
              <a:rPr lang="en-US" altLang="zh-CN" dirty="0"/>
              <a:t>constrained</a:t>
            </a:r>
            <a:r>
              <a:rPr lang="zh-CN" altLang="en-US" dirty="0"/>
              <a:t> </a:t>
            </a:r>
            <a:r>
              <a:rPr lang="en-US" altLang="zh-CN" dirty="0"/>
              <a:t>tetrahedralization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8D630F-9BD7-AA44-84CF-BB812C6355F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68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8D630F-9BD7-AA44-84CF-BB812C6355F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65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8D630F-9BD7-AA44-84CF-BB812C6355F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644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8D630F-9BD7-AA44-84CF-BB812C6355F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75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</a:t>
            </a:r>
            <a:r>
              <a:rPr lang="en-US" dirty="0"/>
              <a:t>he distribution of 6 common quality measures of all tetrahedra in 1000 randomly sampled meshes generated from Thingi10k dataset. Quality measures: dihedral angle, inscribed/circumscribed sphere radius ratio, conformal AMIPS energy, and normalized Shewchuk’s gradient error estimate factor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8D630F-9BD7-AA44-84CF-BB812C6355F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75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10/22/18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10/22/18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10/22/18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10/22/18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10/22/18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D55E3-F07A-9A47-A860-722E6C36F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1815813"/>
          </a:xfrm>
        </p:spPr>
        <p:txBody>
          <a:bodyPr/>
          <a:lstStyle/>
          <a:p>
            <a:r>
              <a:rPr lang="en-US" altLang="zh-CN" dirty="0"/>
              <a:t>Tetrahedral</a:t>
            </a:r>
            <a:r>
              <a:rPr lang="zh-CN" altLang="en-US" dirty="0"/>
              <a:t> </a:t>
            </a:r>
            <a:r>
              <a:rPr lang="en-US" altLang="zh-CN" dirty="0"/>
              <a:t>Meshing</a:t>
            </a:r>
            <a:r>
              <a:rPr lang="zh-CN" altLang="en-US" dirty="0"/>
              <a:t> </a:t>
            </a:r>
            <a:br>
              <a:rPr lang="en-US" altLang="zh-CN" dirty="0"/>
            </a:b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Wild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D25E96-2C8C-0647-8742-FF2043EE48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3233530"/>
            <a:ext cx="7315200" cy="2470385"/>
          </a:xfrm>
        </p:spPr>
        <p:txBody>
          <a:bodyPr>
            <a:noAutofit/>
          </a:bodyPr>
          <a:lstStyle/>
          <a:p>
            <a:r>
              <a:rPr lang="en-US" altLang="zh-CN" sz="1800" dirty="0"/>
              <a:t>YIXIN</a:t>
            </a:r>
            <a:r>
              <a:rPr lang="zh-CN" altLang="en-US" sz="1800" dirty="0"/>
              <a:t> </a:t>
            </a:r>
            <a:r>
              <a:rPr lang="en-US" altLang="zh-CN" sz="1800" dirty="0"/>
              <a:t>HU,</a:t>
            </a:r>
            <a:r>
              <a:rPr lang="zh-CN" altLang="en-US" sz="1800" dirty="0"/>
              <a:t> </a:t>
            </a:r>
            <a:r>
              <a:rPr lang="en-US" altLang="zh-CN" sz="1800" dirty="0"/>
              <a:t>New</a:t>
            </a:r>
            <a:r>
              <a:rPr lang="zh-CN" altLang="en-US" sz="1800" dirty="0"/>
              <a:t> </a:t>
            </a:r>
            <a:r>
              <a:rPr lang="en-US" altLang="zh-CN" sz="1800" dirty="0"/>
              <a:t>York</a:t>
            </a:r>
            <a:r>
              <a:rPr lang="zh-CN" altLang="en-US" sz="1800" dirty="0"/>
              <a:t> </a:t>
            </a:r>
            <a:r>
              <a:rPr lang="en-US" altLang="zh-CN" sz="1800" dirty="0"/>
              <a:t>University</a:t>
            </a:r>
          </a:p>
          <a:p>
            <a:r>
              <a:rPr lang="en-US" altLang="zh-CN" sz="1800" dirty="0"/>
              <a:t>QINGNAN</a:t>
            </a:r>
            <a:r>
              <a:rPr lang="zh-CN" altLang="en-US" sz="1800" dirty="0"/>
              <a:t> </a:t>
            </a:r>
            <a:r>
              <a:rPr lang="en-US" altLang="zh-CN" sz="1800" dirty="0"/>
              <a:t>ZHOU,</a:t>
            </a:r>
            <a:r>
              <a:rPr lang="zh-CN" altLang="en-US" sz="1800" dirty="0"/>
              <a:t> </a:t>
            </a:r>
            <a:r>
              <a:rPr lang="en-US" altLang="zh-CN" sz="1800" dirty="0"/>
              <a:t>Adobe</a:t>
            </a:r>
            <a:r>
              <a:rPr lang="zh-CN" altLang="en-US" sz="1800" dirty="0"/>
              <a:t> </a:t>
            </a:r>
            <a:r>
              <a:rPr lang="en-US" altLang="zh-CN" sz="1800" dirty="0"/>
              <a:t>Research</a:t>
            </a:r>
          </a:p>
          <a:p>
            <a:r>
              <a:rPr lang="en-US" altLang="zh-CN" sz="1800" dirty="0"/>
              <a:t>XIFENG</a:t>
            </a:r>
            <a:r>
              <a:rPr lang="zh-CN" altLang="en-US" sz="1800" dirty="0"/>
              <a:t> </a:t>
            </a:r>
            <a:r>
              <a:rPr lang="en-US" altLang="zh-CN" sz="1800" dirty="0"/>
              <a:t>GAO,</a:t>
            </a:r>
            <a:r>
              <a:rPr lang="zh-CN" altLang="en-US" sz="1800" dirty="0"/>
              <a:t> </a:t>
            </a:r>
            <a:r>
              <a:rPr lang="en-US" altLang="zh-CN" sz="1800" dirty="0"/>
              <a:t>New</a:t>
            </a:r>
            <a:r>
              <a:rPr lang="zh-CN" altLang="en-US" sz="1800" dirty="0"/>
              <a:t> </a:t>
            </a:r>
            <a:r>
              <a:rPr lang="en-US" altLang="zh-CN" sz="1800" dirty="0"/>
              <a:t>York</a:t>
            </a:r>
            <a:r>
              <a:rPr lang="zh-CN" altLang="en-US" sz="1800" dirty="0"/>
              <a:t> </a:t>
            </a:r>
            <a:r>
              <a:rPr lang="en-US" altLang="zh-CN" sz="1800" dirty="0"/>
              <a:t>University</a:t>
            </a:r>
          </a:p>
          <a:p>
            <a:r>
              <a:rPr lang="en-US" altLang="zh-CN" sz="1800" dirty="0"/>
              <a:t>ALEC</a:t>
            </a:r>
            <a:r>
              <a:rPr lang="zh-CN" altLang="en-US" sz="1800" dirty="0"/>
              <a:t> </a:t>
            </a:r>
            <a:r>
              <a:rPr lang="en-US" altLang="zh-CN" sz="1800" dirty="0"/>
              <a:t>JACOBSON,</a:t>
            </a:r>
            <a:r>
              <a:rPr lang="zh-CN" altLang="en-US" sz="1800" dirty="0"/>
              <a:t> </a:t>
            </a:r>
            <a:r>
              <a:rPr lang="en-US" altLang="zh-CN" sz="1800" dirty="0"/>
              <a:t>University</a:t>
            </a:r>
            <a:r>
              <a:rPr lang="zh-CN" altLang="en-US" sz="1800" dirty="0"/>
              <a:t> </a:t>
            </a:r>
            <a:r>
              <a:rPr lang="en-US" altLang="zh-CN" sz="1800" dirty="0"/>
              <a:t>of</a:t>
            </a:r>
            <a:r>
              <a:rPr lang="zh-CN" altLang="en-US" sz="1800" dirty="0"/>
              <a:t> </a:t>
            </a:r>
            <a:r>
              <a:rPr lang="en-US" altLang="zh-CN" sz="1800" dirty="0"/>
              <a:t>Toronto</a:t>
            </a:r>
          </a:p>
          <a:p>
            <a:r>
              <a:rPr lang="en-US" altLang="zh-CN" sz="1800" dirty="0"/>
              <a:t>DENIS</a:t>
            </a:r>
            <a:r>
              <a:rPr lang="zh-CN" altLang="en-US" sz="1800" dirty="0"/>
              <a:t> </a:t>
            </a:r>
            <a:r>
              <a:rPr lang="en-US" altLang="zh-CN" sz="1800" dirty="0"/>
              <a:t>ZORIN,</a:t>
            </a:r>
            <a:r>
              <a:rPr lang="zh-CN" altLang="en-US" sz="1800" dirty="0"/>
              <a:t> </a:t>
            </a:r>
            <a:r>
              <a:rPr lang="en-US" altLang="zh-CN" sz="1800" dirty="0"/>
              <a:t>New</a:t>
            </a:r>
            <a:r>
              <a:rPr lang="zh-CN" altLang="en-US" sz="1800" dirty="0"/>
              <a:t> </a:t>
            </a:r>
            <a:r>
              <a:rPr lang="en-US" altLang="zh-CN" sz="1800" dirty="0"/>
              <a:t>York</a:t>
            </a:r>
            <a:r>
              <a:rPr lang="zh-CN" altLang="en-US" sz="1800" dirty="0"/>
              <a:t> </a:t>
            </a:r>
            <a:r>
              <a:rPr lang="en-US" altLang="zh-CN" sz="1800" dirty="0"/>
              <a:t>University</a:t>
            </a:r>
          </a:p>
          <a:p>
            <a:r>
              <a:rPr lang="en-US" altLang="zh-CN" sz="1800" dirty="0"/>
              <a:t>DANIELE</a:t>
            </a:r>
            <a:r>
              <a:rPr lang="zh-CN" altLang="en-US" sz="1800" dirty="0"/>
              <a:t> </a:t>
            </a:r>
            <a:r>
              <a:rPr lang="en-US" altLang="zh-CN" sz="1800" dirty="0"/>
              <a:t>PANOZZO,</a:t>
            </a:r>
            <a:r>
              <a:rPr lang="zh-CN" altLang="en-US" sz="1800" dirty="0"/>
              <a:t> </a:t>
            </a:r>
            <a:r>
              <a:rPr lang="en-US" altLang="zh-CN" sz="1800" dirty="0"/>
              <a:t>New</a:t>
            </a:r>
            <a:r>
              <a:rPr lang="zh-CN" altLang="en-US" sz="1800" dirty="0"/>
              <a:t> </a:t>
            </a:r>
            <a:r>
              <a:rPr lang="en-US" altLang="zh-CN" sz="1800" dirty="0"/>
              <a:t>York</a:t>
            </a:r>
            <a:r>
              <a:rPr lang="zh-CN" altLang="en-US" sz="1800" dirty="0"/>
              <a:t> </a:t>
            </a:r>
            <a:r>
              <a:rPr lang="en-US" altLang="zh-CN" sz="1800" dirty="0"/>
              <a:t>University</a:t>
            </a: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4A8BD6-1529-E144-B54D-4EAFFD076397}"/>
              </a:ext>
            </a:extLst>
          </p:cNvPr>
          <p:cNvSpPr txBox="1"/>
          <p:nvPr/>
        </p:nvSpPr>
        <p:spPr>
          <a:xfrm>
            <a:off x="9541565" y="4823546"/>
            <a:ext cx="2046557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Jinfan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Yang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October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22,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2018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510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A511A-C458-D443-8C0D-71BAFD5B7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006" y="1123836"/>
            <a:ext cx="2026455" cy="4601183"/>
          </a:xfrm>
        </p:spPr>
        <p:txBody>
          <a:bodyPr/>
          <a:lstStyle/>
          <a:p>
            <a:r>
              <a:rPr lang="en-US" altLang="zh-CN" dirty="0"/>
              <a:t>Method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9B6F3-CD42-C044-9EFE-3801A5A6A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3007" y="2239904"/>
            <a:ext cx="7315200" cy="3094096"/>
          </a:xfrm>
        </p:spPr>
        <p:txBody>
          <a:bodyPr>
            <a:normAutofit/>
          </a:bodyPr>
          <a:lstStyle/>
          <a:p>
            <a:pPr marL="0" indent="0">
              <a:lnSpc>
                <a:spcPct val="250000"/>
              </a:lnSpc>
              <a:buNone/>
            </a:pPr>
            <a:r>
              <a:rPr lang="en-US" altLang="zh-CN" sz="2400" b="1" dirty="0"/>
              <a:t>Phase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2:</a:t>
            </a:r>
            <a:r>
              <a:rPr lang="zh-CN" altLang="en-US" sz="2400" b="1" dirty="0"/>
              <a:t>  </a:t>
            </a:r>
            <a:r>
              <a:rPr lang="en-US" altLang="zh-CN" sz="2400" dirty="0">
                <a:cs typeface="Times New Roman" panose="02020603050405020304" pitchFamily="18" charset="0"/>
              </a:rPr>
              <a:t>Mesh</a:t>
            </a:r>
            <a:r>
              <a:rPr lang="zh-CN" altLang="en-US" sz="2400" dirty="0"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cs typeface="Times New Roman" panose="02020603050405020304" pitchFamily="18" charset="0"/>
              </a:rPr>
              <a:t>Improvement</a:t>
            </a:r>
          </a:p>
          <a:p>
            <a:pPr>
              <a:lnSpc>
                <a:spcPct val="100000"/>
              </a:lnSpc>
            </a:pPr>
            <a:r>
              <a:rPr lang="en-US" altLang="zh-CN" dirty="0">
                <a:cs typeface="Times New Roman" panose="02020603050405020304" pitchFamily="18" charset="0"/>
              </a:rPr>
              <a:t>Local</a:t>
            </a:r>
            <a:r>
              <a:rPr lang="zh-CN" altLang="en-US" dirty="0">
                <a:cs typeface="Times New Roman" panose="02020603050405020304" pitchFamily="18" charset="0"/>
              </a:rPr>
              <a:t> </a:t>
            </a:r>
            <a:r>
              <a:rPr lang="en-US" altLang="zh-CN" dirty="0">
                <a:cs typeface="Times New Roman" panose="02020603050405020304" pitchFamily="18" charset="0"/>
              </a:rPr>
              <a:t>Operations</a:t>
            </a:r>
          </a:p>
          <a:p>
            <a:pPr lvl="1">
              <a:lnSpc>
                <a:spcPct val="100000"/>
              </a:lnSpc>
            </a:pPr>
            <a:r>
              <a:rPr lang="en-US" altLang="zh-CN" dirty="0">
                <a:cs typeface="Times New Roman" panose="02020603050405020304" pitchFamily="18" charset="0"/>
              </a:rPr>
              <a:t>Edge</a:t>
            </a:r>
            <a:r>
              <a:rPr lang="zh-CN" altLang="en-US" dirty="0">
                <a:cs typeface="Times New Roman" panose="02020603050405020304" pitchFamily="18" charset="0"/>
              </a:rPr>
              <a:t> </a:t>
            </a:r>
            <a:r>
              <a:rPr lang="en-US" altLang="zh-CN" dirty="0">
                <a:cs typeface="Times New Roman" panose="02020603050405020304" pitchFamily="18" charset="0"/>
              </a:rPr>
              <a:t>splitting</a:t>
            </a:r>
            <a:r>
              <a:rPr lang="zh-CN" altLang="en-US" dirty="0">
                <a:cs typeface="Times New Roman" panose="02020603050405020304" pitchFamily="18" charset="0"/>
              </a:rPr>
              <a:t> </a:t>
            </a:r>
            <a:r>
              <a:rPr lang="en-US" altLang="zh-CN" dirty="0">
                <a:cs typeface="Times New Roman" panose="02020603050405020304" pitchFamily="18" charset="0"/>
              </a:rPr>
              <a:t>(refining)</a:t>
            </a:r>
          </a:p>
          <a:p>
            <a:pPr lvl="1">
              <a:lnSpc>
                <a:spcPct val="100000"/>
              </a:lnSpc>
            </a:pPr>
            <a:r>
              <a:rPr lang="en-US" altLang="zh-CN" dirty="0">
                <a:cs typeface="Times New Roman" panose="02020603050405020304" pitchFamily="18" charset="0"/>
              </a:rPr>
              <a:t>Edge</a:t>
            </a:r>
            <a:r>
              <a:rPr lang="zh-CN" altLang="en-US" dirty="0">
                <a:cs typeface="Times New Roman" panose="02020603050405020304" pitchFamily="18" charset="0"/>
              </a:rPr>
              <a:t> </a:t>
            </a:r>
            <a:r>
              <a:rPr lang="en-US" altLang="zh-CN" dirty="0">
                <a:cs typeface="Times New Roman" panose="02020603050405020304" pitchFamily="18" charset="0"/>
              </a:rPr>
              <a:t>collapsing</a:t>
            </a:r>
            <a:r>
              <a:rPr lang="zh-CN" altLang="en-US" dirty="0">
                <a:cs typeface="Times New Roman" panose="02020603050405020304" pitchFamily="18" charset="0"/>
              </a:rPr>
              <a:t> </a:t>
            </a:r>
            <a:r>
              <a:rPr lang="en-US" altLang="zh-CN" dirty="0">
                <a:cs typeface="Times New Roman" panose="02020603050405020304" pitchFamily="18" charset="0"/>
              </a:rPr>
              <a:t>(coarsening)</a:t>
            </a:r>
          </a:p>
          <a:p>
            <a:pPr lvl="1">
              <a:lnSpc>
                <a:spcPct val="100000"/>
              </a:lnSpc>
            </a:pPr>
            <a:r>
              <a:rPr lang="en-US" altLang="zh-CN" dirty="0">
                <a:cs typeface="Times New Roman" panose="02020603050405020304" pitchFamily="18" charset="0"/>
              </a:rPr>
              <a:t>Face</a:t>
            </a:r>
            <a:r>
              <a:rPr lang="zh-CN" altLang="en-US" dirty="0">
                <a:cs typeface="Times New Roman" panose="02020603050405020304" pitchFamily="18" charset="0"/>
              </a:rPr>
              <a:t> </a:t>
            </a:r>
            <a:r>
              <a:rPr lang="en-US" altLang="zh-CN" dirty="0">
                <a:cs typeface="Times New Roman" panose="02020603050405020304" pitchFamily="18" charset="0"/>
              </a:rPr>
              <a:t>swapping</a:t>
            </a:r>
          </a:p>
          <a:p>
            <a:pPr lvl="1">
              <a:lnSpc>
                <a:spcPct val="100000"/>
              </a:lnSpc>
            </a:pPr>
            <a:r>
              <a:rPr lang="en-US" altLang="zh-CN" dirty="0">
                <a:cs typeface="Times New Roman" panose="02020603050405020304" pitchFamily="18" charset="0"/>
              </a:rPr>
              <a:t>Vertex</a:t>
            </a:r>
            <a:r>
              <a:rPr lang="zh-CN" altLang="en-US" dirty="0">
                <a:cs typeface="Times New Roman" panose="02020603050405020304" pitchFamily="18" charset="0"/>
              </a:rPr>
              <a:t> </a:t>
            </a:r>
            <a:r>
              <a:rPr lang="en-US" altLang="zh-CN" dirty="0">
                <a:cs typeface="Times New Roman" panose="02020603050405020304" pitchFamily="18" charset="0"/>
              </a:rPr>
              <a:t>smoothing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1C0D5B-96E9-B74B-B609-63C159FCC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6276" y="757231"/>
            <a:ext cx="8362773" cy="115844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5C8A5C0-BF01-A340-B842-00D9D562F496}"/>
              </a:ext>
            </a:extLst>
          </p:cNvPr>
          <p:cNvSpPr/>
          <p:nvPr/>
        </p:nvSpPr>
        <p:spPr>
          <a:xfrm>
            <a:off x="8974667" y="757230"/>
            <a:ext cx="1608666" cy="1158443"/>
          </a:xfrm>
          <a:prstGeom prst="rect">
            <a:avLst/>
          </a:prstGeom>
          <a:solidFill>
            <a:srgbClr val="FF6A2B">
              <a:alpha val="23000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6A2B"/>
                </a:solidFill>
              </a:ln>
              <a:solidFill>
                <a:srgbClr val="FF6A2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915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A511A-C458-D443-8C0D-71BAFD5B7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006" y="1123836"/>
            <a:ext cx="2026455" cy="4601183"/>
          </a:xfrm>
        </p:spPr>
        <p:txBody>
          <a:bodyPr/>
          <a:lstStyle/>
          <a:p>
            <a:r>
              <a:rPr lang="en-US" altLang="zh-CN" dirty="0"/>
              <a:t>Method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9B6F3-CD42-C044-9EFE-3801A5A6A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3007" y="2239904"/>
            <a:ext cx="7315200" cy="1095963"/>
          </a:xfrm>
        </p:spPr>
        <p:txBody>
          <a:bodyPr>
            <a:normAutofit/>
          </a:bodyPr>
          <a:lstStyle/>
          <a:p>
            <a:pPr marL="0" indent="0">
              <a:lnSpc>
                <a:spcPct val="250000"/>
              </a:lnSpc>
              <a:buNone/>
            </a:pPr>
            <a:r>
              <a:rPr lang="en-US" altLang="zh-CN" sz="2400" b="1" dirty="0"/>
              <a:t>Phase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2:</a:t>
            </a:r>
            <a:r>
              <a:rPr lang="zh-CN" altLang="en-US" sz="2400" b="1" dirty="0"/>
              <a:t>  </a:t>
            </a:r>
            <a:r>
              <a:rPr lang="en-US" altLang="zh-CN" sz="2400" dirty="0">
                <a:cs typeface="Times New Roman" panose="02020603050405020304" pitchFamily="18" charset="0"/>
              </a:rPr>
              <a:t>Mesh</a:t>
            </a:r>
            <a:r>
              <a:rPr lang="zh-CN" altLang="en-US" sz="2400" dirty="0"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cs typeface="Times New Roman" panose="02020603050405020304" pitchFamily="18" charset="0"/>
              </a:rPr>
              <a:t>Improvement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1C0D5B-96E9-B74B-B609-63C159FCC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6276" y="757231"/>
            <a:ext cx="8362773" cy="115844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5C8A5C0-BF01-A340-B842-00D9D562F496}"/>
              </a:ext>
            </a:extLst>
          </p:cNvPr>
          <p:cNvSpPr/>
          <p:nvPr/>
        </p:nvSpPr>
        <p:spPr>
          <a:xfrm>
            <a:off x="8974667" y="757230"/>
            <a:ext cx="1608666" cy="1158443"/>
          </a:xfrm>
          <a:prstGeom prst="rect">
            <a:avLst/>
          </a:prstGeom>
          <a:solidFill>
            <a:srgbClr val="FF6A2B">
              <a:alpha val="23000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6A2B"/>
                </a:solidFill>
              </a:ln>
              <a:solidFill>
                <a:srgbClr val="FF6A2B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F4B99D-B90D-0F43-B673-AC06E22589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4541" y="3444398"/>
            <a:ext cx="5451060" cy="229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013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A511A-C458-D443-8C0D-71BAFD5B7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006" y="1123836"/>
            <a:ext cx="2026455" cy="4601183"/>
          </a:xfrm>
        </p:spPr>
        <p:txBody>
          <a:bodyPr/>
          <a:lstStyle/>
          <a:p>
            <a:r>
              <a:rPr lang="en-US" altLang="zh-CN" dirty="0"/>
              <a:t>Method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9B6F3-CD42-C044-9EFE-3801A5A6A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3007" y="2239904"/>
            <a:ext cx="7315200" cy="1095963"/>
          </a:xfrm>
        </p:spPr>
        <p:txBody>
          <a:bodyPr>
            <a:normAutofit/>
          </a:bodyPr>
          <a:lstStyle/>
          <a:p>
            <a:pPr marL="0" indent="0">
              <a:lnSpc>
                <a:spcPct val="250000"/>
              </a:lnSpc>
              <a:buNone/>
            </a:pPr>
            <a:r>
              <a:rPr lang="en-US" altLang="zh-CN" sz="2400" b="1" dirty="0"/>
              <a:t>Phase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3:</a:t>
            </a:r>
            <a:r>
              <a:rPr lang="zh-CN" altLang="en-US" sz="2400" b="1" dirty="0"/>
              <a:t>  </a:t>
            </a:r>
            <a:r>
              <a:rPr lang="en-US" altLang="zh-CN" sz="2400" dirty="0">
                <a:cs typeface="Times New Roman" panose="02020603050405020304" pitchFamily="18" charset="0"/>
              </a:rPr>
              <a:t>Interior</a:t>
            </a:r>
            <a:r>
              <a:rPr lang="zh-CN" altLang="en-US" sz="2400" dirty="0"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cs typeface="Times New Roman" panose="02020603050405020304" pitchFamily="18" charset="0"/>
              </a:rPr>
              <a:t>volume</a:t>
            </a:r>
            <a:r>
              <a:rPr lang="zh-CN" altLang="en-US" sz="2400" dirty="0"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cs typeface="Times New Roman" panose="02020603050405020304" pitchFamily="18" charset="0"/>
              </a:rPr>
              <a:t>extraction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1C0D5B-96E9-B74B-B609-63C159FCC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6276" y="757231"/>
            <a:ext cx="8362773" cy="115844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5C8A5C0-BF01-A340-B842-00D9D562F496}"/>
              </a:ext>
            </a:extLst>
          </p:cNvPr>
          <p:cNvSpPr/>
          <p:nvPr/>
        </p:nvSpPr>
        <p:spPr>
          <a:xfrm>
            <a:off x="10515600" y="757230"/>
            <a:ext cx="1286931" cy="1158443"/>
          </a:xfrm>
          <a:prstGeom prst="rect">
            <a:avLst/>
          </a:prstGeom>
          <a:solidFill>
            <a:srgbClr val="FF6A2B">
              <a:alpha val="23000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6A2B"/>
                </a:solidFill>
              </a:ln>
              <a:solidFill>
                <a:srgbClr val="FF6A2B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5DD68E-34AE-394E-B6B1-305EFCB9C210}"/>
              </a:ext>
            </a:extLst>
          </p:cNvPr>
          <p:cNvSpPr txBox="1"/>
          <p:nvPr/>
        </p:nvSpPr>
        <p:spPr>
          <a:xfrm>
            <a:off x="3803008" y="3471333"/>
            <a:ext cx="73152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 defTabSz="91440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Define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an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inside-outside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function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that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can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be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used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to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extract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an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interior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volume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associated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with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the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mesh</a:t>
            </a:r>
            <a:r>
              <a:rPr lang="en-US" altLang="zh-CN" sz="2000" baseline="300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1</a:t>
            </a:r>
          </a:p>
          <a:p>
            <a:pPr marL="640080" lvl="1" indent="-182880" defTabSz="91440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Calculate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winding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number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of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centroid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of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each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tetrahedron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with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respect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to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embedded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surface</a:t>
            </a:r>
          </a:p>
          <a:p>
            <a:pPr marL="1097280" lvl="2" indent="-182880" defTabSz="91440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If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the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winding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number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is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smaller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than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0.5,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drop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it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5204C9-C01E-5B41-BC61-48CA0383A002}"/>
              </a:ext>
            </a:extLst>
          </p:cNvPr>
          <p:cNvSpPr txBox="1"/>
          <p:nvPr/>
        </p:nvSpPr>
        <p:spPr>
          <a:xfrm>
            <a:off x="405915" y="6316134"/>
            <a:ext cx="72217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1.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Jacobson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et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al.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2013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763DD6-3F7B-7A4A-8442-7BBD21D2C5B7}"/>
              </a:ext>
            </a:extLst>
          </p:cNvPr>
          <p:cNvSpPr txBox="1"/>
          <p:nvPr/>
        </p:nvSpPr>
        <p:spPr>
          <a:xfrm>
            <a:off x="3803007" y="5425128"/>
            <a:ext cx="7315200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FF6A2B"/>
                </a:solidFill>
              </a:rPr>
              <a:t>Both</a:t>
            </a:r>
            <a:r>
              <a:rPr lang="zh-CN" altLang="en-US" sz="2000" b="1" dirty="0">
                <a:solidFill>
                  <a:srgbClr val="FF6A2B"/>
                </a:solidFill>
              </a:rPr>
              <a:t> </a:t>
            </a:r>
            <a:r>
              <a:rPr lang="en-US" altLang="zh-CN" sz="2000" b="1" dirty="0">
                <a:solidFill>
                  <a:srgbClr val="FF6A2B"/>
                </a:solidFill>
              </a:rPr>
              <a:t>small</a:t>
            </a:r>
            <a:r>
              <a:rPr lang="zh-CN" altLang="en-US" sz="2000" b="1" dirty="0">
                <a:solidFill>
                  <a:srgbClr val="FF6A2B"/>
                </a:solidFill>
              </a:rPr>
              <a:t> </a:t>
            </a:r>
            <a:r>
              <a:rPr lang="en-US" altLang="zh-CN" sz="2000" b="1" dirty="0">
                <a:solidFill>
                  <a:srgbClr val="FF6A2B"/>
                </a:solidFill>
              </a:rPr>
              <a:t>gaps</a:t>
            </a:r>
            <a:r>
              <a:rPr lang="zh-CN" altLang="en-US" sz="2000" b="1" dirty="0">
                <a:solidFill>
                  <a:srgbClr val="FF6A2B"/>
                </a:solidFill>
              </a:rPr>
              <a:t> </a:t>
            </a:r>
            <a:r>
              <a:rPr lang="en-US" altLang="zh-CN" sz="2000" b="1" dirty="0">
                <a:solidFill>
                  <a:srgbClr val="FF6A2B"/>
                </a:solidFill>
              </a:rPr>
              <a:t>and</a:t>
            </a:r>
            <a:r>
              <a:rPr lang="zh-CN" altLang="en-US" sz="2000" b="1" dirty="0">
                <a:solidFill>
                  <a:srgbClr val="FF6A2B"/>
                </a:solidFill>
              </a:rPr>
              <a:t> </a:t>
            </a:r>
            <a:r>
              <a:rPr lang="en-US" altLang="zh-CN" sz="2000" b="1" dirty="0">
                <a:solidFill>
                  <a:srgbClr val="FF6A2B"/>
                </a:solidFill>
              </a:rPr>
              <a:t>large</a:t>
            </a:r>
            <a:r>
              <a:rPr lang="zh-CN" altLang="en-US" sz="2000" b="1" dirty="0">
                <a:solidFill>
                  <a:srgbClr val="FF6A2B"/>
                </a:solidFill>
              </a:rPr>
              <a:t> </a:t>
            </a:r>
            <a:r>
              <a:rPr lang="en-US" altLang="zh-CN" sz="2000" b="1" dirty="0">
                <a:solidFill>
                  <a:srgbClr val="FF6A2B"/>
                </a:solidFill>
              </a:rPr>
              <a:t>surface</a:t>
            </a:r>
            <a:r>
              <a:rPr lang="zh-CN" altLang="en-US" sz="2000" b="1" dirty="0">
                <a:solidFill>
                  <a:srgbClr val="FF6A2B"/>
                </a:solidFill>
              </a:rPr>
              <a:t> </a:t>
            </a:r>
            <a:r>
              <a:rPr lang="en-US" altLang="zh-CN" sz="2000" b="1" dirty="0">
                <a:solidFill>
                  <a:srgbClr val="FF6A2B"/>
                </a:solidFill>
              </a:rPr>
              <a:t>holes</a:t>
            </a:r>
            <a:r>
              <a:rPr lang="zh-CN" altLang="en-US" sz="2000" b="1" dirty="0">
                <a:solidFill>
                  <a:srgbClr val="FF6A2B"/>
                </a:solidFill>
              </a:rPr>
              <a:t> </a:t>
            </a:r>
            <a:r>
              <a:rPr lang="en-US" altLang="zh-CN" sz="2000" b="1" dirty="0">
                <a:solidFill>
                  <a:srgbClr val="FF6A2B"/>
                </a:solidFill>
              </a:rPr>
              <a:t>are</a:t>
            </a:r>
            <a:r>
              <a:rPr lang="zh-CN" altLang="en-US" sz="2000" b="1" dirty="0">
                <a:solidFill>
                  <a:srgbClr val="FF6A2B"/>
                </a:solidFill>
              </a:rPr>
              <a:t> </a:t>
            </a:r>
            <a:r>
              <a:rPr lang="en-US" altLang="zh-CN" sz="2000" b="1" dirty="0">
                <a:solidFill>
                  <a:srgbClr val="FF6A2B"/>
                </a:solidFill>
              </a:rPr>
              <a:t>filled</a:t>
            </a:r>
            <a:r>
              <a:rPr lang="zh-CN" altLang="en-US" sz="2000" b="1" dirty="0">
                <a:solidFill>
                  <a:srgbClr val="FF6A2B"/>
                </a:solidFill>
              </a:rPr>
              <a:t> </a:t>
            </a:r>
            <a:r>
              <a:rPr lang="en-US" altLang="zh-CN" sz="2000" b="1" dirty="0">
                <a:solidFill>
                  <a:srgbClr val="FF6A2B"/>
                </a:solidFill>
              </a:rPr>
              <a:t>according</a:t>
            </a:r>
            <a:r>
              <a:rPr lang="zh-CN" altLang="en-US" sz="2000" b="1" dirty="0">
                <a:solidFill>
                  <a:srgbClr val="FF6A2B"/>
                </a:solidFill>
              </a:rPr>
              <a:t> </a:t>
            </a:r>
            <a:r>
              <a:rPr lang="en-US" altLang="zh-CN" sz="2000" b="1" dirty="0">
                <a:solidFill>
                  <a:srgbClr val="FF6A2B"/>
                </a:solidFill>
              </a:rPr>
              <a:t>to</a:t>
            </a:r>
            <a:r>
              <a:rPr lang="zh-CN" altLang="en-US" sz="2000" b="1" dirty="0">
                <a:solidFill>
                  <a:srgbClr val="FF6A2B"/>
                </a:solidFill>
              </a:rPr>
              <a:t> </a:t>
            </a:r>
            <a:r>
              <a:rPr lang="en-US" altLang="zh-CN" sz="2000" b="1" dirty="0">
                <a:solidFill>
                  <a:srgbClr val="FF6A2B"/>
                </a:solidFill>
              </a:rPr>
              <a:t>the</a:t>
            </a:r>
            <a:r>
              <a:rPr lang="zh-CN" altLang="en-US" sz="2000" b="1" dirty="0">
                <a:solidFill>
                  <a:srgbClr val="FF6A2B"/>
                </a:solidFill>
              </a:rPr>
              <a:t> </a:t>
            </a:r>
            <a:r>
              <a:rPr lang="en-US" altLang="zh-CN" sz="2000" b="1" dirty="0">
                <a:solidFill>
                  <a:srgbClr val="FF6A2B"/>
                </a:solidFill>
              </a:rPr>
              <a:t>induced</a:t>
            </a:r>
            <a:r>
              <a:rPr lang="zh-CN" altLang="en-US" sz="2000" b="1" dirty="0">
                <a:solidFill>
                  <a:srgbClr val="FF6A2B"/>
                </a:solidFill>
              </a:rPr>
              <a:t> </a:t>
            </a:r>
            <a:r>
              <a:rPr lang="en-US" altLang="zh-CN" sz="2000" b="1" dirty="0">
                <a:solidFill>
                  <a:srgbClr val="FF6A2B"/>
                </a:solidFill>
              </a:rPr>
              <a:t>winding</a:t>
            </a:r>
            <a:r>
              <a:rPr lang="zh-CN" altLang="en-US" sz="2000" b="1" dirty="0">
                <a:solidFill>
                  <a:srgbClr val="FF6A2B"/>
                </a:solidFill>
              </a:rPr>
              <a:t> </a:t>
            </a:r>
            <a:r>
              <a:rPr lang="en-US" altLang="zh-CN" sz="2000" b="1" dirty="0">
                <a:solidFill>
                  <a:srgbClr val="FF6A2B"/>
                </a:solidFill>
              </a:rPr>
              <a:t>number</a:t>
            </a:r>
            <a:r>
              <a:rPr lang="zh-CN" altLang="en-US" sz="2000" b="1" dirty="0">
                <a:solidFill>
                  <a:srgbClr val="FF6A2B"/>
                </a:solidFill>
              </a:rPr>
              <a:t> </a:t>
            </a:r>
            <a:r>
              <a:rPr lang="en-US" altLang="zh-CN" sz="2000" b="1" dirty="0">
                <a:solidFill>
                  <a:srgbClr val="FF6A2B"/>
                </a:solidFill>
              </a:rPr>
              <a:t>field</a:t>
            </a:r>
          </a:p>
        </p:txBody>
      </p:sp>
    </p:spTree>
    <p:extLst>
      <p:ext uri="{BB962C8B-B14F-4D97-AF65-F5344CB8AC3E}">
        <p14:creationId xmlns:p14="http://schemas.microsoft.com/office/powerpoint/2010/main" val="691232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A511A-C458-D443-8C0D-71BAFD5B7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006" y="1123836"/>
            <a:ext cx="2026455" cy="4601183"/>
          </a:xfrm>
        </p:spPr>
        <p:txBody>
          <a:bodyPr/>
          <a:lstStyle/>
          <a:p>
            <a:r>
              <a:rPr lang="en-US" altLang="zh-CN" dirty="0"/>
              <a:t>Results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0F6C394-9AE6-004B-9003-5788EAED6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2115" y="1684529"/>
            <a:ext cx="5043232" cy="427600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69FE686-5FC8-484E-B66E-C353C412D3C5}"/>
              </a:ext>
            </a:extLst>
          </p:cNvPr>
          <p:cNvSpPr txBox="1"/>
          <p:nvPr/>
        </p:nvSpPr>
        <p:spPr>
          <a:xfrm>
            <a:off x="3928532" y="893003"/>
            <a:ext cx="3979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Self-intersection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132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A511A-C458-D443-8C0D-71BAFD5B7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006" y="1123836"/>
            <a:ext cx="2026455" cy="4601183"/>
          </a:xfrm>
        </p:spPr>
        <p:txBody>
          <a:bodyPr/>
          <a:lstStyle/>
          <a:p>
            <a:r>
              <a:rPr lang="en-US" altLang="zh-CN" dirty="0"/>
              <a:t>Results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9FE686-5FC8-484E-B66E-C353C412D3C5}"/>
              </a:ext>
            </a:extLst>
          </p:cNvPr>
          <p:cNvSpPr txBox="1"/>
          <p:nvPr/>
        </p:nvSpPr>
        <p:spPr>
          <a:xfrm>
            <a:off x="3928532" y="893003"/>
            <a:ext cx="3979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High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Quality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9FC05E-F8AF-3543-B905-38C291239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8333" y="1481667"/>
            <a:ext cx="5435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828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A511A-C458-D443-8C0D-71BAFD5B7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006" y="1123836"/>
            <a:ext cx="2026455" cy="4601183"/>
          </a:xfrm>
        </p:spPr>
        <p:txBody>
          <a:bodyPr/>
          <a:lstStyle/>
          <a:p>
            <a:r>
              <a:rPr lang="en-US" altLang="zh-CN" dirty="0"/>
              <a:t>Results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9FE686-5FC8-484E-B66E-C353C412D3C5}"/>
              </a:ext>
            </a:extLst>
          </p:cNvPr>
          <p:cNvSpPr txBox="1"/>
          <p:nvPr/>
        </p:nvSpPr>
        <p:spPr>
          <a:xfrm>
            <a:off x="3928532" y="893003"/>
            <a:ext cx="3979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Comparison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running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time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59A534-0948-C549-8583-A53C78DC0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2316" y="1731093"/>
            <a:ext cx="7078303" cy="387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649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A511A-C458-D443-8C0D-71BAFD5B7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006" y="1123836"/>
            <a:ext cx="2026455" cy="4601183"/>
          </a:xfrm>
        </p:spPr>
        <p:txBody>
          <a:bodyPr/>
          <a:lstStyle/>
          <a:p>
            <a:r>
              <a:rPr lang="en-US" altLang="zh-CN" dirty="0"/>
              <a:t>Results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9FE686-5FC8-484E-B66E-C353C412D3C5}"/>
              </a:ext>
            </a:extLst>
          </p:cNvPr>
          <p:cNvSpPr txBox="1"/>
          <p:nvPr/>
        </p:nvSpPr>
        <p:spPr>
          <a:xfrm>
            <a:off x="3541183" y="926869"/>
            <a:ext cx="18118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Comparison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mesh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quality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FA81BE-93A5-CF43-8B0C-1A2B925E3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3050" y="33866"/>
            <a:ext cx="6261100" cy="684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865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F9BEF-6CB4-0648-8FDE-31A222EB1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519" y="1123837"/>
            <a:ext cx="2337881" cy="4601183"/>
          </a:xfrm>
        </p:spPr>
        <p:txBody>
          <a:bodyPr/>
          <a:lstStyle/>
          <a:p>
            <a:r>
              <a:rPr lang="en-US" altLang="zh-CN" dirty="0"/>
              <a:t>Limitations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41F77-FA43-244E-93BB-D06F114C7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Vertices</a:t>
            </a:r>
            <a:r>
              <a:rPr lang="zh-CN" altLang="en-US" sz="2400" dirty="0"/>
              <a:t> </a:t>
            </a:r>
            <a:r>
              <a:rPr lang="en-US" altLang="zh-CN" sz="2400" dirty="0"/>
              <a:t>could</a:t>
            </a:r>
            <a:r>
              <a:rPr lang="zh-CN" altLang="en-US" sz="2400" dirty="0"/>
              <a:t> </a:t>
            </a:r>
            <a:r>
              <a:rPr lang="en-US" altLang="zh-CN" sz="2400" dirty="0"/>
              <a:t>be</a:t>
            </a:r>
            <a:r>
              <a:rPr lang="zh-CN" altLang="en-US" sz="2400" dirty="0"/>
              <a:t> </a:t>
            </a:r>
            <a:r>
              <a:rPr lang="en-US" altLang="zh-CN" sz="2400" dirty="0"/>
              <a:t>displaces</a:t>
            </a:r>
          </a:p>
          <a:p>
            <a:pPr lvl="1"/>
            <a:r>
              <a:rPr lang="en-US" altLang="zh-CN" sz="2000" dirty="0"/>
              <a:t>Causing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straight</a:t>
            </a:r>
            <a:r>
              <a:rPr lang="zh-CN" altLang="en-US" sz="2000" dirty="0"/>
              <a:t> </a:t>
            </a:r>
            <a:r>
              <a:rPr lang="en-US" altLang="zh-CN" sz="2000" dirty="0"/>
              <a:t>line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zigzag</a:t>
            </a:r>
          </a:p>
          <a:p>
            <a:r>
              <a:rPr lang="en-US" altLang="zh-CN" sz="2400" dirty="0"/>
              <a:t>Preservation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sharp</a:t>
            </a:r>
            <a:r>
              <a:rPr lang="zh-CN" altLang="en-US" sz="2400" dirty="0"/>
              <a:t> </a:t>
            </a:r>
            <a:r>
              <a:rPr lang="en-US" altLang="zh-CN" sz="2400" dirty="0"/>
              <a:t>features</a:t>
            </a:r>
          </a:p>
          <a:p>
            <a:r>
              <a:rPr lang="en-US" altLang="zh-CN" sz="2400" dirty="0"/>
              <a:t>Limited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closed</a:t>
            </a:r>
            <a:r>
              <a:rPr lang="zh-CN" altLang="en-US" sz="2400" dirty="0"/>
              <a:t> </a:t>
            </a:r>
            <a:r>
              <a:rPr lang="en-US" altLang="zh-CN" sz="2400" dirty="0"/>
              <a:t>surfaces</a:t>
            </a:r>
          </a:p>
          <a:p>
            <a:r>
              <a:rPr lang="en-US" altLang="zh-CN" sz="2400" dirty="0"/>
              <a:t>Slow</a:t>
            </a:r>
          </a:p>
        </p:txBody>
      </p:sp>
    </p:spTree>
    <p:extLst>
      <p:ext uri="{BB962C8B-B14F-4D97-AF65-F5344CB8AC3E}">
        <p14:creationId xmlns:p14="http://schemas.microsoft.com/office/powerpoint/2010/main" val="3384167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D55E3-F07A-9A47-A860-722E6C36F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4782" y="2675466"/>
            <a:ext cx="3806952" cy="1014528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Thank</a:t>
            </a:r>
            <a:r>
              <a:rPr lang="zh-CN" altLang="en-US" sz="4400" dirty="0"/>
              <a:t> </a:t>
            </a:r>
            <a:r>
              <a:rPr lang="en-US" altLang="zh-CN" sz="4400" dirty="0"/>
              <a:t>you!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16910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1456F-F35E-7D47-983F-4C91CB75A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232" y="1123836"/>
            <a:ext cx="2198733" cy="4601183"/>
          </a:xfrm>
        </p:spPr>
        <p:txBody>
          <a:bodyPr/>
          <a:lstStyle/>
          <a:p>
            <a:r>
              <a:rPr lang="en-US" altLang="zh-CN" dirty="0"/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E53A1-424F-BF42-A3E6-6AB50FA7F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Related</a:t>
            </a:r>
            <a:r>
              <a:rPr lang="zh-CN" altLang="en-US" sz="2800" dirty="0"/>
              <a:t> </a:t>
            </a:r>
            <a:r>
              <a:rPr lang="en-US" altLang="zh-CN" sz="2800" dirty="0"/>
              <a:t>Work</a:t>
            </a:r>
          </a:p>
          <a:p>
            <a:r>
              <a:rPr lang="en-US" altLang="zh-CN" sz="2800" dirty="0"/>
              <a:t>Method</a:t>
            </a:r>
          </a:p>
          <a:p>
            <a:r>
              <a:rPr lang="en-US" altLang="zh-CN" sz="2800" dirty="0"/>
              <a:t>Results</a:t>
            </a:r>
          </a:p>
          <a:p>
            <a:r>
              <a:rPr lang="en-US" altLang="zh-CN" sz="2800" dirty="0"/>
              <a:t>Limitations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7421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FCBAF-081E-D245-8909-1613B4610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937" y="1123836"/>
            <a:ext cx="2622803" cy="4601183"/>
          </a:xfrm>
        </p:spPr>
        <p:txBody>
          <a:bodyPr/>
          <a:lstStyle/>
          <a:p>
            <a:r>
              <a:rPr lang="en-US" altLang="zh-CN" dirty="0"/>
              <a:t>Related</a:t>
            </a:r>
            <a:r>
              <a:rPr lang="zh-CN" altLang="en-US" dirty="0"/>
              <a:t> </a:t>
            </a:r>
            <a:r>
              <a:rPr lang="en-US" altLang="zh-CN" dirty="0"/>
              <a:t>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FEAA9-F49F-504B-927B-A4CFB485E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r>
              <a:rPr lang="en-US" altLang="zh-CN" dirty="0"/>
              <a:t>Background</a:t>
            </a:r>
            <a:r>
              <a:rPr lang="zh-CN" altLang="en-US" dirty="0"/>
              <a:t> </a:t>
            </a:r>
            <a:r>
              <a:rPr lang="en-US" altLang="zh-CN" dirty="0"/>
              <a:t>Grids</a:t>
            </a:r>
          </a:p>
          <a:p>
            <a:r>
              <a:rPr lang="en-US" altLang="zh-CN" dirty="0"/>
              <a:t>Delaunay</a:t>
            </a:r>
          </a:p>
          <a:p>
            <a:pPr lvl="1"/>
            <a:r>
              <a:rPr lang="en-US" altLang="zh-CN" dirty="0"/>
              <a:t>Constrained</a:t>
            </a:r>
            <a:r>
              <a:rPr lang="zh-CN" altLang="en-US" dirty="0"/>
              <a:t> </a:t>
            </a:r>
            <a:r>
              <a:rPr lang="en-US" altLang="zh-CN" dirty="0"/>
              <a:t>Delaunay</a:t>
            </a:r>
            <a:r>
              <a:rPr lang="zh-CN" altLang="en-US" dirty="0"/>
              <a:t> </a:t>
            </a:r>
            <a:r>
              <a:rPr lang="en-US" altLang="zh-CN" dirty="0"/>
              <a:t>tetrahedralization</a:t>
            </a:r>
          </a:p>
          <a:p>
            <a:pPr lvl="1"/>
            <a:r>
              <a:rPr lang="en-US" altLang="zh-CN" dirty="0"/>
              <a:t>Restricted</a:t>
            </a:r>
            <a:r>
              <a:rPr lang="zh-CN" altLang="en-US" dirty="0"/>
              <a:t> </a:t>
            </a:r>
            <a:r>
              <a:rPr lang="en-US" altLang="zh-CN" dirty="0"/>
              <a:t>Delaunay</a:t>
            </a:r>
            <a:r>
              <a:rPr lang="zh-CN" altLang="en-US" dirty="0"/>
              <a:t> </a:t>
            </a:r>
            <a:r>
              <a:rPr lang="en-US" altLang="zh-CN" dirty="0"/>
              <a:t>tetrahedralization</a:t>
            </a:r>
          </a:p>
          <a:p>
            <a:r>
              <a:rPr lang="en-US" altLang="zh-CN" dirty="0"/>
              <a:t>Variational</a:t>
            </a:r>
            <a:r>
              <a:rPr lang="zh-CN" altLang="en-US" dirty="0"/>
              <a:t> </a:t>
            </a:r>
            <a:r>
              <a:rPr lang="en-US" altLang="zh-CN" dirty="0"/>
              <a:t>meshing</a:t>
            </a:r>
          </a:p>
          <a:p>
            <a:r>
              <a:rPr lang="en-US" altLang="zh-CN" dirty="0"/>
              <a:t>Surface</a:t>
            </a:r>
            <a:r>
              <a:rPr lang="zh-CN" altLang="en-US" dirty="0"/>
              <a:t> </a:t>
            </a:r>
            <a:r>
              <a:rPr lang="en-US" altLang="zh-CN" dirty="0"/>
              <a:t>envelope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1E95A3-CD6D-0E45-8296-78EA53F35081}"/>
              </a:ext>
            </a:extLst>
          </p:cNvPr>
          <p:cNvSpPr txBox="1"/>
          <p:nvPr/>
        </p:nvSpPr>
        <p:spPr>
          <a:xfrm>
            <a:off x="3869268" y="4876801"/>
            <a:ext cx="7739636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FF6A2B"/>
                </a:solidFill>
              </a:rPr>
              <a:t>Low</a:t>
            </a:r>
            <a:r>
              <a:rPr lang="zh-CN" altLang="en-US" sz="2000" b="1" dirty="0">
                <a:solidFill>
                  <a:srgbClr val="FF6A2B"/>
                </a:solidFill>
              </a:rPr>
              <a:t> </a:t>
            </a:r>
            <a:r>
              <a:rPr lang="en-US" altLang="zh-CN" sz="2000" b="1" dirty="0">
                <a:solidFill>
                  <a:srgbClr val="FF6A2B"/>
                </a:solidFill>
              </a:rPr>
              <a:t>element</a:t>
            </a:r>
            <a:r>
              <a:rPr lang="zh-CN" altLang="en-US" sz="2000" b="1" dirty="0">
                <a:solidFill>
                  <a:srgbClr val="FF6A2B"/>
                </a:solidFill>
              </a:rPr>
              <a:t> </a:t>
            </a:r>
            <a:r>
              <a:rPr lang="en-US" altLang="zh-CN" sz="2000" b="1" dirty="0">
                <a:solidFill>
                  <a:srgbClr val="FF6A2B"/>
                </a:solidFill>
              </a:rPr>
              <a:t>quality,</a:t>
            </a:r>
            <a:r>
              <a:rPr lang="zh-CN" altLang="en-US" sz="2000" b="1" dirty="0">
                <a:solidFill>
                  <a:srgbClr val="FF6A2B"/>
                </a:solidFill>
              </a:rPr>
              <a:t> </a:t>
            </a:r>
            <a:r>
              <a:rPr lang="en-US" altLang="zh-CN" sz="2000" b="1" dirty="0">
                <a:solidFill>
                  <a:srgbClr val="FF6A2B"/>
                </a:solidFill>
              </a:rPr>
              <a:t>“sliver”</a:t>
            </a:r>
            <a:r>
              <a:rPr lang="zh-CN" altLang="en-US" sz="2000" b="1" dirty="0">
                <a:solidFill>
                  <a:srgbClr val="FF6A2B"/>
                </a:solidFill>
              </a:rPr>
              <a:t> </a:t>
            </a:r>
            <a:r>
              <a:rPr lang="en-US" altLang="zh-CN" sz="2000" b="1" dirty="0">
                <a:solidFill>
                  <a:srgbClr val="FF6A2B"/>
                </a:solidFill>
              </a:rPr>
              <a:t>tetrahedra,</a:t>
            </a:r>
            <a:r>
              <a:rPr lang="zh-CN" altLang="en-US" sz="2000" b="1" dirty="0">
                <a:solidFill>
                  <a:srgbClr val="FF6A2B"/>
                </a:solidFill>
              </a:rPr>
              <a:t> </a:t>
            </a:r>
            <a:r>
              <a:rPr lang="en-US" altLang="zh-CN" sz="2000" b="1" dirty="0">
                <a:solidFill>
                  <a:srgbClr val="FF6A2B"/>
                </a:solidFill>
              </a:rPr>
              <a:t>heavy</a:t>
            </a:r>
            <a:r>
              <a:rPr lang="zh-CN" altLang="en-US" sz="2000" b="1" dirty="0">
                <a:solidFill>
                  <a:srgbClr val="FF6A2B"/>
                </a:solidFill>
              </a:rPr>
              <a:t> </a:t>
            </a:r>
            <a:r>
              <a:rPr lang="en-US" altLang="zh-CN" sz="2000" b="1" dirty="0">
                <a:solidFill>
                  <a:srgbClr val="FF6A2B"/>
                </a:solidFill>
              </a:rPr>
              <a:t>or</a:t>
            </a:r>
            <a:r>
              <a:rPr lang="zh-CN" altLang="en-US" sz="2000" b="1" dirty="0">
                <a:solidFill>
                  <a:srgbClr val="FF6A2B"/>
                </a:solidFill>
              </a:rPr>
              <a:t> </a:t>
            </a:r>
            <a:r>
              <a:rPr lang="en-US" altLang="zh-CN" sz="2000" b="1" dirty="0">
                <a:solidFill>
                  <a:srgbClr val="FF6A2B"/>
                </a:solidFill>
              </a:rPr>
              <a:t>over</a:t>
            </a:r>
            <a:r>
              <a:rPr lang="zh-CN" altLang="en-US" sz="2000" b="1" dirty="0">
                <a:solidFill>
                  <a:srgbClr val="FF6A2B"/>
                </a:solidFill>
              </a:rPr>
              <a:t> </a:t>
            </a:r>
            <a:r>
              <a:rPr lang="en-US" altLang="zh-CN" sz="2000" b="1" dirty="0">
                <a:solidFill>
                  <a:srgbClr val="FF6A2B"/>
                </a:solidFill>
              </a:rPr>
              <a:t>refinement,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FF6A2B"/>
                </a:solidFill>
              </a:rPr>
              <a:t>Lacking</a:t>
            </a:r>
            <a:r>
              <a:rPr lang="zh-CN" altLang="en-US" sz="2000" b="1" dirty="0">
                <a:solidFill>
                  <a:srgbClr val="FF6A2B"/>
                </a:solidFill>
              </a:rPr>
              <a:t> </a:t>
            </a:r>
            <a:r>
              <a:rPr lang="en-US" altLang="zh-CN" sz="2000" b="1" dirty="0">
                <a:solidFill>
                  <a:srgbClr val="FF6A2B"/>
                </a:solidFill>
              </a:rPr>
              <a:t>of</a:t>
            </a:r>
            <a:r>
              <a:rPr lang="zh-CN" altLang="en-US" sz="2000" b="1" dirty="0">
                <a:solidFill>
                  <a:srgbClr val="FF6A2B"/>
                </a:solidFill>
              </a:rPr>
              <a:t> </a:t>
            </a:r>
            <a:r>
              <a:rPr lang="en-US" altLang="zh-CN" sz="2000" b="1" dirty="0">
                <a:solidFill>
                  <a:srgbClr val="FF6A2B"/>
                </a:solidFill>
              </a:rPr>
              <a:t>robustness,</a:t>
            </a:r>
            <a:r>
              <a:rPr lang="zh-CN" altLang="en-US" sz="2000" b="1" dirty="0">
                <a:solidFill>
                  <a:srgbClr val="FF6A2B"/>
                </a:solidFill>
              </a:rPr>
              <a:t> </a:t>
            </a:r>
            <a:r>
              <a:rPr lang="en-US" altLang="zh-CN" sz="2000" b="1" dirty="0">
                <a:solidFill>
                  <a:srgbClr val="FF6A2B"/>
                </a:solidFill>
              </a:rPr>
              <a:t>requiring</a:t>
            </a:r>
            <a:r>
              <a:rPr lang="zh-CN" altLang="en-US" sz="2000" b="1" dirty="0">
                <a:solidFill>
                  <a:srgbClr val="FF6A2B"/>
                </a:solidFill>
              </a:rPr>
              <a:t> </a:t>
            </a:r>
            <a:r>
              <a:rPr lang="en-US" altLang="zh-CN" sz="2000" b="1" dirty="0">
                <a:solidFill>
                  <a:srgbClr val="FF6A2B"/>
                </a:solidFill>
              </a:rPr>
              <a:t>initial</a:t>
            </a:r>
            <a:r>
              <a:rPr lang="zh-CN" altLang="en-US" sz="2000" b="1" dirty="0">
                <a:solidFill>
                  <a:srgbClr val="FF6A2B"/>
                </a:solidFill>
              </a:rPr>
              <a:t> </a:t>
            </a:r>
            <a:r>
              <a:rPr lang="en-US" altLang="zh-CN" sz="2000" b="1" dirty="0">
                <a:solidFill>
                  <a:srgbClr val="FF6A2B"/>
                </a:solidFill>
              </a:rPr>
              <a:t>starting</a:t>
            </a:r>
            <a:r>
              <a:rPr lang="zh-CN" altLang="en-US" sz="2000" b="1" dirty="0">
                <a:solidFill>
                  <a:srgbClr val="FF6A2B"/>
                </a:solidFill>
              </a:rPr>
              <a:t> </a:t>
            </a:r>
            <a:r>
              <a:rPr lang="en-US" altLang="zh-CN" sz="2000" b="1" dirty="0">
                <a:solidFill>
                  <a:srgbClr val="FF6A2B"/>
                </a:solidFill>
              </a:rPr>
              <a:t>points</a:t>
            </a:r>
            <a:r>
              <a:rPr lang="zh-CN" altLang="en-US" sz="2000" b="1" dirty="0">
                <a:solidFill>
                  <a:srgbClr val="FF6A2B"/>
                </a:solidFill>
              </a:rPr>
              <a:t> </a:t>
            </a:r>
            <a:r>
              <a:rPr lang="en-US" altLang="zh-CN" sz="2000" b="1" dirty="0">
                <a:solidFill>
                  <a:srgbClr val="FF6A2B"/>
                </a:solidFill>
              </a:rPr>
              <a:t>…</a:t>
            </a:r>
            <a:r>
              <a:rPr lang="zh-CN" altLang="en-US" sz="2000" b="1" dirty="0">
                <a:solidFill>
                  <a:srgbClr val="FF6A2B"/>
                </a:solidFill>
              </a:rPr>
              <a:t> </a:t>
            </a:r>
            <a:endParaRPr lang="en-US" sz="2000" b="1" dirty="0">
              <a:solidFill>
                <a:srgbClr val="FF6A2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050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A511A-C458-D443-8C0D-71BAFD5B7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006" y="1123836"/>
            <a:ext cx="2026455" cy="4601183"/>
          </a:xfrm>
        </p:spPr>
        <p:txBody>
          <a:bodyPr/>
          <a:lstStyle/>
          <a:p>
            <a:r>
              <a:rPr lang="en-US" altLang="zh-CN" dirty="0"/>
              <a:t>Method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9B6F3-CD42-C044-9EFE-3801A5A6A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err="1"/>
              <a:t>Tetrahedralize</a:t>
            </a:r>
            <a:r>
              <a:rPr lang="zh-CN" altLang="en-US" sz="2400" dirty="0"/>
              <a:t> </a:t>
            </a:r>
            <a:r>
              <a:rPr lang="en-US" altLang="zh-CN" sz="2400" dirty="0"/>
              <a:t>arbitrary</a:t>
            </a:r>
            <a:r>
              <a:rPr lang="zh-CN" altLang="en-US" sz="2400" dirty="0"/>
              <a:t> </a:t>
            </a:r>
            <a:r>
              <a:rPr lang="en-US" altLang="zh-CN" sz="2400" dirty="0"/>
              <a:t>meshes</a:t>
            </a:r>
            <a:r>
              <a:rPr lang="zh-CN" altLang="en-US" sz="2400" dirty="0"/>
              <a:t> </a:t>
            </a:r>
            <a:r>
              <a:rPr lang="en-US" altLang="zh-CN" sz="2400" dirty="0"/>
              <a:t>without</a:t>
            </a:r>
            <a:r>
              <a:rPr lang="zh-CN" altLang="en-US" sz="2400" dirty="0"/>
              <a:t> </a:t>
            </a:r>
            <a:r>
              <a:rPr lang="en-US" altLang="zh-CN" sz="2400" dirty="0"/>
              <a:t>assumptions</a:t>
            </a:r>
            <a:r>
              <a:rPr lang="zh-CN" altLang="en-US" sz="2400" dirty="0"/>
              <a:t> </a:t>
            </a:r>
            <a:r>
              <a:rPr lang="en-US" altLang="zh-CN" sz="2400" dirty="0"/>
              <a:t>on</a:t>
            </a:r>
            <a:r>
              <a:rPr lang="zh-CN" altLang="en-US" sz="2400" dirty="0"/>
              <a:t> </a:t>
            </a:r>
            <a:r>
              <a:rPr lang="en-US" altLang="zh-CN" sz="2400" dirty="0"/>
              <a:t>mesh</a:t>
            </a:r>
            <a:r>
              <a:rPr lang="zh-CN" altLang="en-US" sz="2400" dirty="0"/>
              <a:t> </a:t>
            </a:r>
            <a:r>
              <a:rPr lang="en-US" altLang="zh-CN" sz="2400" dirty="0"/>
              <a:t>manifoldness,</a:t>
            </a:r>
            <a:r>
              <a:rPr lang="zh-CN" altLang="en-US" sz="2400" dirty="0"/>
              <a:t> </a:t>
            </a:r>
            <a:r>
              <a:rPr lang="en-US" altLang="zh-CN" sz="2400" dirty="0" err="1"/>
              <a:t>watertightness</a:t>
            </a:r>
            <a:r>
              <a:rPr lang="en-US" altLang="zh-CN" sz="2400" dirty="0"/>
              <a:t>,</a:t>
            </a:r>
            <a:r>
              <a:rPr lang="zh-CN" altLang="en-US" sz="2400" dirty="0"/>
              <a:t> </a:t>
            </a:r>
            <a:r>
              <a:rPr lang="en-US" altLang="zh-CN" sz="2400" dirty="0"/>
              <a:t>absence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self-intersections</a:t>
            </a:r>
            <a:r>
              <a:rPr lang="zh-CN" altLang="en-US" sz="2400" dirty="0"/>
              <a:t> </a:t>
            </a:r>
            <a:r>
              <a:rPr lang="en-US" altLang="zh-CN" sz="2400" dirty="0"/>
              <a:t>etc.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4435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A511A-C458-D443-8C0D-71BAFD5B7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006" y="1123836"/>
            <a:ext cx="2026455" cy="4601183"/>
          </a:xfrm>
        </p:spPr>
        <p:txBody>
          <a:bodyPr/>
          <a:lstStyle/>
          <a:p>
            <a:r>
              <a:rPr lang="en-US" altLang="zh-CN" dirty="0"/>
              <a:t>Method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9B6F3-CD42-C044-9EFE-3801A5A6A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400" b="1" dirty="0"/>
              <a:t>Input:</a:t>
            </a:r>
            <a:r>
              <a:rPr lang="zh-CN" altLang="en-US" sz="2400" b="1" dirty="0"/>
              <a:t>  </a:t>
            </a:r>
            <a:r>
              <a:rPr lang="en-US" altLang="zh-CN" dirty="0"/>
              <a:t>triangle</a:t>
            </a:r>
            <a:r>
              <a:rPr lang="zh-CN" altLang="en-US" dirty="0"/>
              <a:t> </a:t>
            </a:r>
            <a:r>
              <a:rPr lang="en-US" altLang="zh-CN" dirty="0"/>
              <a:t>soup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                 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user-specified</a:t>
            </a:r>
            <a:r>
              <a:rPr lang="zh-CN" altLang="en-US" dirty="0"/>
              <a:t> </a:t>
            </a:r>
            <a:r>
              <a:rPr lang="en-US" altLang="zh-CN" dirty="0"/>
              <a:t>tolerance</a:t>
            </a:r>
            <a:r>
              <a:rPr lang="zh-CN" altLang="en-US" dirty="0"/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                 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desired</a:t>
            </a:r>
            <a:r>
              <a:rPr lang="zh-CN" altLang="en-US" dirty="0"/>
              <a:t> </a:t>
            </a:r>
            <a:r>
              <a:rPr lang="en-US" altLang="zh-CN" dirty="0"/>
              <a:t>target</a:t>
            </a:r>
            <a:r>
              <a:rPr lang="zh-CN" altLang="en-US" dirty="0"/>
              <a:t> </a:t>
            </a:r>
            <a:r>
              <a:rPr lang="en-US" altLang="zh-CN" dirty="0"/>
              <a:t>edge</a:t>
            </a:r>
            <a:r>
              <a:rPr lang="zh-CN" altLang="en-US" dirty="0"/>
              <a:t> </a:t>
            </a:r>
            <a:r>
              <a:rPr lang="en-US" altLang="zh-CN" dirty="0"/>
              <a:t>length</a:t>
            </a:r>
            <a:r>
              <a:rPr lang="zh-CN" altLang="en-US" dirty="0"/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b="1" dirty="0">
                <a:cs typeface="Times New Roman" panose="02020603050405020304" pitchFamily="18" charset="0"/>
              </a:rPr>
              <a:t>Output:</a:t>
            </a:r>
            <a:r>
              <a:rPr lang="zh-CN" altLang="en-US" sz="2400" b="1" dirty="0"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cs typeface="Times New Roman" panose="02020603050405020304" pitchFamily="18" charset="0"/>
              </a:rPr>
              <a:t>an</a:t>
            </a:r>
            <a:r>
              <a:rPr lang="zh-CN" altLang="en-US" dirty="0">
                <a:cs typeface="Times New Roman" panose="02020603050405020304" pitchFamily="18" charset="0"/>
              </a:rPr>
              <a:t> </a:t>
            </a:r>
            <a:r>
              <a:rPr lang="en-US" altLang="zh-CN" dirty="0">
                <a:cs typeface="Times New Roman" panose="02020603050405020304" pitchFamily="18" charset="0"/>
              </a:rPr>
              <a:t>approximately</a:t>
            </a:r>
            <a:r>
              <a:rPr lang="zh-CN" altLang="en-US" dirty="0">
                <a:cs typeface="Times New Roman" panose="02020603050405020304" pitchFamily="18" charset="0"/>
              </a:rPr>
              <a:t> </a:t>
            </a:r>
            <a:r>
              <a:rPr lang="en-US" altLang="zh-CN" dirty="0">
                <a:cs typeface="Times New Roman" panose="02020603050405020304" pitchFamily="18" charset="0"/>
              </a:rPr>
              <a:t>constrained</a:t>
            </a:r>
            <a:r>
              <a:rPr lang="zh-CN" altLang="en-US" dirty="0">
                <a:cs typeface="Times New Roman" panose="02020603050405020304" pitchFamily="18" charset="0"/>
              </a:rPr>
              <a:t> </a:t>
            </a:r>
            <a:r>
              <a:rPr lang="en-US" altLang="zh-CN" dirty="0">
                <a:cs typeface="Times New Roman" panose="02020603050405020304" pitchFamily="18" charset="0"/>
              </a:rPr>
              <a:t>tetrahedral</a:t>
            </a:r>
            <a:r>
              <a:rPr lang="zh-CN" altLang="en-US" dirty="0">
                <a:cs typeface="Times New Roman" panose="02020603050405020304" pitchFamily="18" charset="0"/>
              </a:rPr>
              <a:t> </a:t>
            </a:r>
            <a:r>
              <a:rPr lang="en-US" altLang="zh-CN" dirty="0">
                <a:cs typeface="Times New Roman" panose="02020603050405020304" pitchFamily="18" charset="0"/>
              </a:rPr>
              <a:t>mesh</a:t>
            </a:r>
          </a:p>
          <a:p>
            <a:pPr lvl="3">
              <a:lnSpc>
                <a:spcPct val="150000"/>
              </a:lnSpc>
            </a:pPr>
            <a:r>
              <a:rPr lang="en-US" altLang="zh-CN" dirty="0">
                <a:cs typeface="Times New Roman" panose="02020603050405020304" pitchFamily="18" charset="0"/>
              </a:rPr>
              <a:t>Contains</a:t>
            </a:r>
            <a:r>
              <a:rPr lang="zh-CN" altLang="en-US" dirty="0">
                <a:cs typeface="Times New Roman" panose="02020603050405020304" pitchFamily="18" charset="0"/>
              </a:rPr>
              <a:t> </a:t>
            </a:r>
            <a:r>
              <a:rPr lang="en-US" altLang="zh-CN" dirty="0">
                <a:cs typeface="Times New Roman" panose="02020603050405020304" pitchFamily="18" charset="0"/>
              </a:rPr>
              <a:t>an</a:t>
            </a:r>
            <a:r>
              <a:rPr lang="zh-CN" altLang="en-US" dirty="0">
                <a:cs typeface="Times New Roman" panose="02020603050405020304" pitchFamily="18" charset="0"/>
              </a:rPr>
              <a:t> </a:t>
            </a:r>
            <a:r>
              <a:rPr lang="en-US" altLang="zh-CN" dirty="0">
                <a:cs typeface="Times New Roman" panose="02020603050405020304" pitchFamily="18" charset="0"/>
              </a:rPr>
              <a:t>approximation</a:t>
            </a:r>
            <a:r>
              <a:rPr lang="zh-CN" altLang="en-US" dirty="0">
                <a:cs typeface="Times New Roman" panose="02020603050405020304" pitchFamily="18" charset="0"/>
              </a:rPr>
              <a:t> </a:t>
            </a:r>
            <a:r>
              <a:rPr lang="en-US" altLang="zh-CN" dirty="0">
                <a:cs typeface="Times New Roman" panose="02020603050405020304" pitchFamily="18" charset="0"/>
              </a:rPr>
              <a:t>of</a:t>
            </a:r>
            <a:r>
              <a:rPr lang="zh-CN" altLang="en-US" dirty="0">
                <a:cs typeface="Times New Roman" panose="02020603050405020304" pitchFamily="18" charset="0"/>
              </a:rPr>
              <a:t> </a:t>
            </a:r>
            <a:r>
              <a:rPr lang="en-US" altLang="zh-CN" dirty="0"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cs typeface="Times New Roman" panose="02020603050405020304" pitchFamily="18" charset="0"/>
              </a:rPr>
              <a:t> </a:t>
            </a:r>
            <a:r>
              <a:rPr lang="en-US" altLang="zh-CN" dirty="0">
                <a:cs typeface="Times New Roman" panose="02020603050405020304" pitchFamily="18" charset="0"/>
              </a:rPr>
              <a:t>input</a:t>
            </a:r>
            <a:r>
              <a:rPr lang="zh-CN" altLang="en-US" dirty="0">
                <a:cs typeface="Times New Roman" panose="02020603050405020304" pitchFamily="18" charset="0"/>
              </a:rPr>
              <a:t> </a:t>
            </a:r>
            <a:r>
              <a:rPr lang="en-US" altLang="zh-CN" dirty="0">
                <a:cs typeface="Times New Roman" panose="02020603050405020304" pitchFamily="18" charset="0"/>
              </a:rPr>
              <a:t>set</a:t>
            </a:r>
            <a:r>
              <a:rPr lang="zh-CN" altLang="en-US" dirty="0">
                <a:cs typeface="Times New Roman" panose="02020603050405020304" pitchFamily="18" charset="0"/>
              </a:rPr>
              <a:t> </a:t>
            </a:r>
            <a:r>
              <a:rPr lang="en-US" altLang="zh-CN" dirty="0">
                <a:cs typeface="Times New Roman" panose="02020603050405020304" pitchFamily="18" charset="0"/>
              </a:rPr>
              <a:t>of</a:t>
            </a:r>
            <a:r>
              <a:rPr lang="zh-CN" altLang="en-US" dirty="0">
                <a:cs typeface="Times New Roman" panose="02020603050405020304" pitchFamily="18" charset="0"/>
              </a:rPr>
              <a:t> </a:t>
            </a:r>
            <a:r>
              <a:rPr lang="en-US" altLang="zh-CN" dirty="0">
                <a:cs typeface="Times New Roman" panose="02020603050405020304" pitchFamily="18" charset="0"/>
              </a:rPr>
              <a:t>triangles</a:t>
            </a:r>
            <a:r>
              <a:rPr lang="zh-CN" altLang="en-US" dirty="0">
                <a:cs typeface="Times New Roman" panose="02020603050405020304" pitchFamily="18" charset="0"/>
              </a:rPr>
              <a:t> </a:t>
            </a:r>
            <a:r>
              <a:rPr lang="en-US" altLang="zh-CN" dirty="0">
                <a:cs typeface="Times New Roman" panose="02020603050405020304" pitchFamily="18" charset="0"/>
              </a:rPr>
              <a:t>with</a:t>
            </a:r>
            <a:r>
              <a:rPr lang="zh-CN" altLang="en-US" dirty="0">
                <a:cs typeface="Times New Roman" panose="02020603050405020304" pitchFamily="18" charset="0"/>
              </a:rPr>
              <a:t> </a:t>
            </a:r>
            <a:r>
              <a:rPr lang="en-US" altLang="zh-CN" dirty="0">
                <a:cs typeface="Times New Roman" panose="02020603050405020304" pitchFamily="18" charset="0"/>
              </a:rPr>
              <a:t>in</a:t>
            </a:r>
            <a:r>
              <a:rPr lang="zh-CN" altLang="en-US" dirty="0">
                <a:cs typeface="Times New Roman" panose="02020603050405020304" pitchFamily="18" charset="0"/>
              </a:rPr>
              <a:t> </a:t>
            </a:r>
            <a:r>
              <a:rPr lang="en-US" altLang="zh-CN" dirty="0">
                <a:cs typeface="Times New Roman" panose="02020603050405020304" pitchFamily="18" charset="0"/>
              </a:rPr>
              <a:t>user-defined</a:t>
            </a:r>
            <a:r>
              <a:rPr lang="zh-CN" altLang="en-US" dirty="0">
                <a:cs typeface="Times New Roman" panose="02020603050405020304" pitchFamily="18" charset="0"/>
              </a:rPr>
              <a:t> </a:t>
            </a:r>
            <a:r>
              <a:rPr lang="en-US" altLang="zh-CN" dirty="0">
                <a:cs typeface="Times New Roman" panose="02020603050405020304" pitchFamily="18" charset="0"/>
              </a:rPr>
              <a:t>tolerance</a:t>
            </a:r>
          </a:p>
          <a:p>
            <a:pPr lvl="3">
              <a:lnSpc>
                <a:spcPct val="100000"/>
              </a:lnSpc>
            </a:pPr>
            <a:r>
              <a:rPr lang="en-US" altLang="zh-CN" dirty="0">
                <a:cs typeface="Times New Roman" panose="02020603050405020304" pitchFamily="18" charset="0"/>
              </a:rPr>
              <a:t>Has</a:t>
            </a:r>
            <a:r>
              <a:rPr lang="zh-CN" altLang="en-US" dirty="0">
                <a:cs typeface="Times New Roman" panose="02020603050405020304" pitchFamily="18" charset="0"/>
              </a:rPr>
              <a:t> </a:t>
            </a:r>
            <a:r>
              <a:rPr lang="en-US" altLang="zh-CN" dirty="0">
                <a:cs typeface="Times New Roman" panose="02020603050405020304" pitchFamily="18" charset="0"/>
              </a:rPr>
              <a:t>no</a:t>
            </a:r>
            <a:r>
              <a:rPr lang="zh-CN" altLang="en-US" dirty="0">
                <a:cs typeface="Times New Roman" panose="02020603050405020304" pitchFamily="18" charset="0"/>
              </a:rPr>
              <a:t> </a:t>
            </a:r>
            <a:r>
              <a:rPr lang="en-US" altLang="zh-CN" dirty="0">
                <a:cs typeface="Times New Roman" panose="02020603050405020304" pitchFamily="18" charset="0"/>
              </a:rPr>
              <a:t>inverted</a:t>
            </a:r>
            <a:r>
              <a:rPr lang="zh-CN" altLang="en-US" dirty="0">
                <a:cs typeface="Times New Roman" panose="02020603050405020304" pitchFamily="18" charset="0"/>
              </a:rPr>
              <a:t> </a:t>
            </a:r>
            <a:r>
              <a:rPr lang="en-US" altLang="zh-CN" dirty="0">
                <a:cs typeface="Times New Roman" panose="02020603050405020304" pitchFamily="18" charset="0"/>
              </a:rPr>
              <a:t>elements</a:t>
            </a:r>
          </a:p>
          <a:p>
            <a:pPr lvl="3">
              <a:lnSpc>
                <a:spcPct val="100000"/>
              </a:lnSpc>
            </a:pPr>
            <a:r>
              <a:rPr lang="en-US" altLang="zh-CN" dirty="0">
                <a:cs typeface="Times New Roman" panose="02020603050405020304" pitchFamily="18" charset="0"/>
              </a:rPr>
              <a:t>Edge</a:t>
            </a:r>
            <a:r>
              <a:rPr lang="zh-CN" altLang="en-US" dirty="0">
                <a:cs typeface="Times New Roman" panose="02020603050405020304" pitchFamily="18" charset="0"/>
              </a:rPr>
              <a:t> </a:t>
            </a:r>
            <a:r>
              <a:rPr lang="en-US" altLang="zh-CN" dirty="0">
                <a:cs typeface="Times New Roman" panose="02020603050405020304" pitchFamily="18" charset="0"/>
              </a:rPr>
              <a:t>length</a:t>
            </a:r>
            <a:r>
              <a:rPr lang="zh-CN" altLang="en-US" dirty="0">
                <a:cs typeface="Times New Roman" panose="02020603050405020304" pitchFamily="18" charset="0"/>
              </a:rPr>
              <a:t> </a:t>
            </a:r>
            <a:r>
              <a:rPr lang="en-US" altLang="zh-CN" dirty="0">
                <a:cs typeface="Times New Roman" panose="02020603050405020304" pitchFamily="18" charset="0"/>
              </a:rPr>
              <a:t>below</a:t>
            </a:r>
            <a:r>
              <a:rPr lang="zh-CN" altLang="en-US" dirty="0">
                <a:cs typeface="Times New Roman" panose="02020603050405020304" pitchFamily="18" charset="0"/>
              </a:rPr>
              <a:t> </a:t>
            </a:r>
            <a:r>
              <a:rPr lang="en-US" altLang="zh-CN" dirty="0">
                <a:cs typeface="Times New Roman" panose="02020603050405020304" pitchFamily="18" charset="0"/>
              </a:rPr>
              <a:t>user-defined</a:t>
            </a:r>
            <a:r>
              <a:rPr lang="zh-CN" altLang="en-US" dirty="0">
                <a:cs typeface="Times New Roman" panose="02020603050405020304" pitchFamily="18" charset="0"/>
              </a:rPr>
              <a:t> </a:t>
            </a:r>
            <a:r>
              <a:rPr lang="en-US" altLang="zh-CN" dirty="0">
                <a:cs typeface="Times New Roman" panose="02020603050405020304" pitchFamily="18" charset="0"/>
              </a:rPr>
              <a:t>bound</a:t>
            </a:r>
            <a:r>
              <a:rPr lang="zh-CN" altLang="en-US" dirty="0">
                <a:cs typeface="Times New Roman" panose="02020603050405020304" pitchFamily="18" charset="0"/>
              </a:rPr>
              <a:t> </a:t>
            </a:r>
            <a:r>
              <a:rPr lang="en-US" altLang="zh-CN" dirty="0">
                <a:cs typeface="Times New Roman" panose="02020603050405020304" pitchFamily="18" charset="0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2894660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A511A-C458-D443-8C0D-71BAFD5B7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006" y="1123836"/>
            <a:ext cx="2026455" cy="4601183"/>
          </a:xfrm>
        </p:spPr>
        <p:txBody>
          <a:bodyPr/>
          <a:lstStyle/>
          <a:p>
            <a:r>
              <a:rPr lang="en-US" altLang="zh-CN" dirty="0"/>
              <a:t>Method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9B6F3-CD42-C044-9EFE-3801A5A6A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123836"/>
            <a:ext cx="7315200" cy="260796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400" b="1" dirty="0"/>
              <a:t>Phase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1:</a:t>
            </a:r>
            <a:r>
              <a:rPr lang="zh-CN" altLang="en-US" sz="2400" b="1" dirty="0"/>
              <a:t>  </a:t>
            </a:r>
            <a:r>
              <a:rPr lang="en-US" altLang="zh-CN" sz="2400" dirty="0">
                <a:cs typeface="Times New Roman" panose="02020603050405020304" pitchFamily="18" charset="0"/>
              </a:rPr>
              <a:t>Generation</a:t>
            </a:r>
            <a:r>
              <a:rPr lang="zh-CN" altLang="en-US" sz="2400" dirty="0"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cs typeface="Times New Roman" panose="02020603050405020304" pitchFamily="18" charset="0"/>
              </a:rPr>
              <a:t>of</a:t>
            </a:r>
            <a:r>
              <a:rPr lang="zh-CN" altLang="en-US" sz="2400" dirty="0"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cs typeface="Times New Roman" panose="02020603050405020304" pitchFamily="18" charset="0"/>
              </a:rPr>
              <a:t>valid</a:t>
            </a:r>
            <a:r>
              <a:rPr lang="zh-CN" altLang="en-US" sz="2400" dirty="0"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cs typeface="Times New Roman" panose="02020603050405020304" pitchFamily="18" charset="0"/>
              </a:rPr>
              <a:t>mesh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b="1" dirty="0">
                <a:cs typeface="Times New Roman" panose="02020603050405020304" pitchFamily="18" charset="0"/>
              </a:rPr>
              <a:t>Phase</a:t>
            </a:r>
            <a:r>
              <a:rPr lang="zh-CN" altLang="en-US" sz="2400" b="1" dirty="0"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cs typeface="Times New Roman" panose="02020603050405020304" pitchFamily="18" charset="0"/>
              </a:rPr>
              <a:t>2:</a:t>
            </a:r>
            <a:r>
              <a:rPr lang="zh-CN" altLang="en-US" sz="2400" b="1" dirty="0"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cs typeface="Times New Roman" panose="02020603050405020304" pitchFamily="18" charset="0"/>
              </a:rPr>
              <a:t>Mesh</a:t>
            </a:r>
            <a:r>
              <a:rPr lang="zh-CN" altLang="en-US" sz="2400" dirty="0"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cs typeface="Times New Roman" panose="02020603050405020304" pitchFamily="18" charset="0"/>
              </a:rPr>
              <a:t>Improvement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b="1" dirty="0">
                <a:cs typeface="Times New Roman" panose="02020603050405020304" pitchFamily="18" charset="0"/>
              </a:rPr>
              <a:t>Phase</a:t>
            </a:r>
            <a:r>
              <a:rPr lang="zh-CN" altLang="en-US" sz="2400" b="1" dirty="0"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cs typeface="Times New Roman" panose="02020603050405020304" pitchFamily="18" charset="0"/>
              </a:rPr>
              <a:t>3:</a:t>
            </a:r>
            <a:r>
              <a:rPr lang="zh-CN" altLang="en-US" sz="2400" b="1" dirty="0"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cs typeface="Times New Roman" panose="02020603050405020304" pitchFamily="18" charset="0"/>
              </a:rPr>
              <a:t>Interior</a:t>
            </a:r>
            <a:r>
              <a:rPr lang="zh-CN" altLang="en-US" sz="2400" dirty="0"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cs typeface="Times New Roman" panose="02020603050405020304" pitchFamily="18" charset="0"/>
              </a:rPr>
              <a:t>volume</a:t>
            </a:r>
            <a:r>
              <a:rPr lang="zh-CN" altLang="en-US" sz="2400" dirty="0"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cs typeface="Times New Roman" panose="02020603050405020304" pitchFamily="18" charset="0"/>
              </a:rPr>
              <a:t>extraction</a:t>
            </a:r>
            <a:endParaRPr lang="en-US" altLang="zh-CN" dirty="0"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1C0D5B-96E9-B74B-B609-63C159FCC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528" y="4129174"/>
            <a:ext cx="8362773" cy="115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403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A511A-C458-D443-8C0D-71BAFD5B7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006" y="1123836"/>
            <a:ext cx="2026455" cy="4601183"/>
          </a:xfrm>
        </p:spPr>
        <p:txBody>
          <a:bodyPr/>
          <a:lstStyle/>
          <a:p>
            <a:r>
              <a:rPr lang="en-US" altLang="zh-CN" dirty="0"/>
              <a:t>Method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9B6F3-CD42-C044-9EFE-3801A5A6A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3007" y="2019771"/>
            <a:ext cx="7315200" cy="3311698"/>
          </a:xfrm>
        </p:spPr>
        <p:txBody>
          <a:bodyPr>
            <a:normAutofit/>
          </a:bodyPr>
          <a:lstStyle/>
          <a:p>
            <a:pPr marL="0" indent="0">
              <a:lnSpc>
                <a:spcPct val="250000"/>
              </a:lnSpc>
              <a:buNone/>
            </a:pPr>
            <a:r>
              <a:rPr lang="en-US" altLang="zh-CN" sz="2400" b="1" dirty="0"/>
              <a:t>Phase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1:</a:t>
            </a:r>
            <a:r>
              <a:rPr lang="zh-CN" altLang="en-US" sz="2400" b="1" dirty="0"/>
              <a:t>  </a:t>
            </a:r>
            <a:r>
              <a:rPr lang="en-US" altLang="zh-CN" sz="2400" dirty="0">
                <a:cs typeface="Times New Roman" panose="02020603050405020304" pitchFamily="18" charset="0"/>
              </a:rPr>
              <a:t>Generation</a:t>
            </a:r>
            <a:r>
              <a:rPr lang="zh-CN" altLang="en-US" sz="2400" dirty="0"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cs typeface="Times New Roman" panose="02020603050405020304" pitchFamily="18" charset="0"/>
              </a:rPr>
              <a:t>of</a:t>
            </a:r>
            <a:r>
              <a:rPr lang="zh-CN" altLang="en-US" sz="2400" dirty="0"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cs typeface="Times New Roman" panose="02020603050405020304" pitchFamily="18" charset="0"/>
              </a:rPr>
              <a:t>valid</a:t>
            </a:r>
            <a:r>
              <a:rPr lang="zh-CN" altLang="en-US" sz="2400" dirty="0"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cs typeface="Times New Roman" panose="02020603050405020304" pitchFamily="18" charset="0"/>
              </a:rPr>
              <a:t>mesh</a:t>
            </a:r>
          </a:p>
          <a:p>
            <a:pPr>
              <a:lnSpc>
                <a:spcPct val="100000"/>
              </a:lnSpc>
            </a:pPr>
            <a:r>
              <a:rPr lang="en-US" altLang="zh-CN" sz="1800" dirty="0">
                <a:cs typeface="Times New Roman" panose="02020603050405020304" pitchFamily="18" charset="0"/>
              </a:rPr>
              <a:t>Create</a:t>
            </a:r>
            <a:r>
              <a:rPr lang="zh-CN" altLang="en-US" sz="1800" dirty="0"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cs typeface="Times New Roman" panose="02020603050405020304" pitchFamily="18" charset="0"/>
              </a:rPr>
              <a:t>an</a:t>
            </a:r>
            <a:r>
              <a:rPr lang="zh-CN" altLang="en-US" sz="1800" dirty="0"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cs typeface="Times New Roman" panose="02020603050405020304" pitchFamily="18" charset="0"/>
              </a:rPr>
              <a:t>initial,</a:t>
            </a:r>
            <a:r>
              <a:rPr lang="zh-CN" altLang="en-US" sz="1800" dirty="0"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cs typeface="Times New Roman" panose="02020603050405020304" pitchFamily="18" charset="0"/>
              </a:rPr>
              <a:t>non-conforming</a:t>
            </a:r>
            <a:r>
              <a:rPr lang="zh-CN" altLang="en-US" sz="1800" dirty="0"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cs typeface="Times New Roman" panose="02020603050405020304" pitchFamily="18" charset="0"/>
              </a:rPr>
              <a:t>tetrahedral</a:t>
            </a:r>
            <a:r>
              <a:rPr lang="zh-CN" altLang="en-US" sz="1800" dirty="0"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cs typeface="Times New Roman" panose="02020603050405020304" pitchFamily="18" charset="0"/>
              </a:rPr>
              <a:t>mesh</a:t>
            </a:r>
            <a:r>
              <a:rPr lang="zh-CN" altLang="en-US" sz="1800" dirty="0"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cs typeface="Times New Roman" panose="02020603050405020304" pitchFamily="18" charset="0"/>
              </a:rPr>
              <a:t>using</a:t>
            </a:r>
            <a:r>
              <a:rPr lang="zh-CN" altLang="en-US" sz="1800" dirty="0"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cs typeface="Times New Roman" panose="02020603050405020304" pitchFamily="18" charset="0"/>
              </a:rPr>
              <a:t>Delaunay</a:t>
            </a:r>
            <a:r>
              <a:rPr lang="zh-CN" altLang="en-US" sz="1800" dirty="0"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cs typeface="Times New Roman" panose="02020603050405020304" pitchFamily="18" charset="0"/>
              </a:rPr>
              <a:t>tetrahedralization</a:t>
            </a:r>
          </a:p>
          <a:p>
            <a:pPr>
              <a:lnSpc>
                <a:spcPct val="100000"/>
              </a:lnSpc>
            </a:pPr>
            <a:r>
              <a:rPr lang="en-US" altLang="zh-CN" sz="1800" dirty="0">
                <a:cs typeface="Times New Roman" panose="02020603050405020304" pitchFamily="18" charset="0"/>
              </a:rPr>
              <a:t>BSP-Tree</a:t>
            </a:r>
            <a:r>
              <a:rPr lang="zh-CN" altLang="en-US" sz="1800" dirty="0"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cs typeface="Times New Roman" panose="02020603050405020304" pitchFamily="18" charset="0"/>
              </a:rPr>
              <a:t>Subdivison</a:t>
            </a:r>
            <a:endParaRPr lang="en-US" altLang="zh-CN" sz="1800" dirty="0"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1800" dirty="0">
                <a:cs typeface="Times New Roman" panose="02020603050405020304" pitchFamily="18" charset="0"/>
              </a:rPr>
              <a:t>Polyhedral</a:t>
            </a:r>
            <a:r>
              <a:rPr lang="zh-CN" altLang="en-US" sz="1800" dirty="0"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cs typeface="Times New Roman" panose="02020603050405020304" pitchFamily="18" charset="0"/>
              </a:rPr>
              <a:t>mesh</a:t>
            </a:r>
            <a:r>
              <a:rPr lang="zh-CN" altLang="en-US" sz="1800" dirty="0"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cs typeface="Times New Roman" panose="02020603050405020304" pitchFamily="18" charset="0"/>
              </a:rPr>
              <a:t>is</a:t>
            </a:r>
            <a:r>
              <a:rPr lang="zh-CN" altLang="en-US" sz="1800" dirty="0"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cs typeface="Times New Roman" panose="02020603050405020304" pitchFamily="18" charset="0"/>
              </a:rPr>
              <a:t>converted</a:t>
            </a:r>
            <a:r>
              <a:rPr lang="zh-CN" altLang="en-US" sz="1800" dirty="0"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cs typeface="Times New Roman" panose="02020603050405020304" pitchFamily="18" charset="0"/>
              </a:rPr>
              <a:t>to</a:t>
            </a:r>
            <a:r>
              <a:rPr lang="zh-CN" altLang="en-US" sz="1800" dirty="0"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cs typeface="Times New Roman" panose="02020603050405020304" pitchFamily="18" charset="0"/>
              </a:rPr>
              <a:t>a</a:t>
            </a:r>
            <a:r>
              <a:rPr lang="zh-CN" altLang="en-US" sz="1800" dirty="0"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cs typeface="Times New Roman" panose="02020603050405020304" pitchFamily="18" charset="0"/>
              </a:rPr>
              <a:t>tetrahedral</a:t>
            </a:r>
            <a:r>
              <a:rPr lang="zh-CN" altLang="en-US" sz="1800" dirty="0"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cs typeface="Times New Roman" panose="02020603050405020304" pitchFamily="18" charset="0"/>
              </a:rPr>
              <a:t>mesh</a:t>
            </a:r>
            <a:r>
              <a:rPr lang="zh-CN" altLang="en-US" sz="1800" dirty="0"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cs typeface="Times New Roman" panose="02020603050405020304" pitchFamily="18" charset="0"/>
              </a:rPr>
              <a:t>by</a:t>
            </a:r>
            <a:r>
              <a:rPr lang="zh-CN" altLang="en-US" sz="1800" dirty="0"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cs typeface="Times New Roman" panose="02020603050405020304" pitchFamily="18" charset="0"/>
              </a:rPr>
              <a:t>adding</a:t>
            </a:r>
            <a:r>
              <a:rPr lang="zh-CN" altLang="en-US" sz="1800" dirty="0"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cs typeface="Times New Roman" panose="02020603050405020304" pitchFamily="18" charset="0"/>
              </a:rPr>
              <a:t>a</a:t>
            </a:r>
            <a:r>
              <a:rPr lang="zh-CN" altLang="en-US" sz="1800" dirty="0"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cs typeface="Times New Roman" panose="02020603050405020304" pitchFamily="18" charset="0"/>
              </a:rPr>
              <a:t>vertex</a:t>
            </a:r>
            <a:r>
              <a:rPr lang="zh-CN" altLang="en-US" sz="1800" dirty="0"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cs typeface="Times New Roman" panose="02020603050405020304" pitchFamily="18" charset="0"/>
              </a:rPr>
              <a:t>at</a:t>
            </a:r>
            <a:r>
              <a:rPr lang="zh-CN" altLang="en-US" sz="1800" dirty="0"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cs typeface="Times New Roman" panose="02020603050405020304" pitchFamily="18" charset="0"/>
              </a:rPr>
              <a:t>the</a:t>
            </a:r>
            <a:r>
              <a:rPr lang="zh-CN" altLang="en-US" sz="1800" dirty="0"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cs typeface="Times New Roman" panose="02020603050405020304" pitchFamily="18" charset="0"/>
              </a:rPr>
              <a:t>barycenter,</a:t>
            </a:r>
            <a:r>
              <a:rPr lang="zh-CN" altLang="en-US" sz="1800" dirty="0"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cs typeface="Times New Roman" panose="02020603050405020304" pitchFamily="18" charset="0"/>
              </a:rPr>
              <a:t>and</a:t>
            </a:r>
            <a:r>
              <a:rPr lang="zh-CN" altLang="en-US" sz="1800" dirty="0"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cs typeface="Times New Roman" panose="02020603050405020304" pitchFamily="18" charset="0"/>
              </a:rPr>
              <a:t>connecting</a:t>
            </a:r>
            <a:r>
              <a:rPr lang="zh-CN" altLang="en-US" sz="1800" dirty="0"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cs typeface="Times New Roman" panose="02020603050405020304" pitchFamily="18" charset="0"/>
              </a:rPr>
              <a:t>it</a:t>
            </a:r>
            <a:r>
              <a:rPr lang="zh-CN" altLang="en-US" sz="1800" dirty="0"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cs typeface="Times New Roman" panose="02020603050405020304" pitchFamily="18" charset="0"/>
              </a:rPr>
              <a:t>to</a:t>
            </a:r>
            <a:r>
              <a:rPr lang="zh-CN" altLang="en-US" sz="1800" dirty="0"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cs typeface="Times New Roman" panose="02020603050405020304" pitchFamily="18" charset="0"/>
              </a:rPr>
              <a:t>all</a:t>
            </a:r>
            <a:r>
              <a:rPr lang="zh-CN" altLang="en-US" sz="1800" dirty="0"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cs typeface="Times New Roman" panose="02020603050405020304" pitchFamily="18" charset="0"/>
              </a:rPr>
              <a:t>triangular</a:t>
            </a:r>
            <a:r>
              <a:rPr lang="zh-CN" altLang="en-US" sz="1800" dirty="0"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cs typeface="Times New Roman" panose="02020603050405020304" pitchFamily="18" charset="0"/>
              </a:rPr>
              <a:t>faces</a:t>
            </a:r>
            <a:r>
              <a:rPr lang="zh-CN" altLang="en-US" sz="1800" dirty="0"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cs typeface="Times New Roman" panose="02020603050405020304" pitchFamily="18" charset="0"/>
              </a:rPr>
              <a:t>on</a:t>
            </a:r>
            <a:r>
              <a:rPr lang="zh-CN" altLang="en-US" sz="1800" dirty="0"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cs typeface="Times New Roman" panose="02020603050405020304" pitchFamily="18" charset="0"/>
              </a:rPr>
              <a:t>the</a:t>
            </a:r>
            <a:r>
              <a:rPr lang="zh-CN" altLang="en-US" sz="1800" dirty="0"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cs typeface="Times New Roman" panose="02020603050405020304" pitchFamily="18" charset="0"/>
              </a:rPr>
              <a:t>boundary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1C0D5B-96E9-B74B-B609-63C159FCC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276" y="757231"/>
            <a:ext cx="8362773" cy="115844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5C8A5C0-BF01-A340-B842-00D9D562F496}"/>
              </a:ext>
            </a:extLst>
          </p:cNvPr>
          <p:cNvSpPr/>
          <p:nvPr/>
        </p:nvSpPr>
        <p:spPr>
          <a:xfrm>
            <a:off x="3480142" y="757231"/>
            <a:ext cx="5512194" cy="1158443"/>
          </a:xfrm>
          <a:prstGeom prst="rect">
            <a:avLst/>
          </a:prstGeom>
          <a:solidFill>
            <a:srgbClr val="FF6A2B">
              <a:alpha val="23000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6A2B"/>
                </a:solidFill>
              </a:ln>
              <a:solidFill>
                <a:srgbClr val="FF6A2B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4DD975-B529-DF43-AECA-A133A61F7217}"/>
              </a:ext>
            </a:extLst>
          </p:cNvPr>
          <p:cNvSpPr txBox="1"/>
          <p:nvPr/>
        </p:nvSpPr>
        <p:spPr>
          <a:xfrm>
            <a:off x="5405899" y="5331469"/>
            <a:ext cx="4443526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FF6A2B"/>
                </a:solidFill>
              </a:rPr>
              <a:t>Self-intersection</a:t>
            </a:r>
            <a:r>
              <a:rPr lang="zh-CN" altLang="en-US" sz="2000" b="1" dirty="0">
                <a:solidFill>
                  <a:srgbClr val="FF6A2B"/>
                </a:solidFill>
              </a:rPr>
              <a:t> </a:t>
            </a:r>
            <a:r>
              <a:rPr lang="en-US" altLang="zh-CN" sz="2000" b="1" dirty="0">
                <a:solidFill>
                  <a:srgbClr val="FF6A2B"/>
                </a:solidFill>
              </a:rPr>
              <a:t>are</a:t>
            </a:r>
            <a:r>
              <a:rPr lang="zh-CN" altLang="en-US" sz="2000" b="1" dirty="0">
                <a:solidFill>
                  <a:srgbClr val="FF6A2B"/>
                </a:solidFill>
              </a:rPr>
              <a:t> </a:t>
            </a:r>
            <a:r>
              <a:rPr lang="en-US" altLang="zh-CN" sz="2000" b="1" dirty="0">
                <a:solidFill>
                  <a:srgbClr val="FF6A2B"/>
                </a:solidFill>
              </a:rPr>
              <a:t>naturally</a:t>
            </a:r>
            <a:r>
              <a:rPr lang="zh-CN" altLang="en-US" sz="2000" b="1" dirty="0">
                <a:solidFill>
                  <a:srgbClr val="FF6A2B"/>
                </a:solidFill>
              </a:rPr>
              <a:t> </a:t>
            </a:r>
            <a:r>
              <a:rPr lang="en-US" altLang="zh-CN" sz="2000" b="1" dirty="0">
                <a:solidFill>
                  <a:srgbClr val="FF6A2B"/>
                </a:solidFill>
              </a:rPr>
              <a:t>handled</a:t>
            </a:r>
          </a:p>
        </p:txBody>
      </p:sp>
    </p:spTree>
    <p:extLst>
      <p:ext uri="{BB962C8B-B14F-4D97-AF65-F5344CB8AC3E}">
        <p14:creationId xmlns:p14="http://schemas.microsoft.com/office/powerpoint/2010/main" val="384310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A511A-C458-D443-8C0D-71BAFD5B7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006" y="1123836"/>
            <a:ext cx="2026455" cy="4601183"/>
          </a:xfrm>
        </p:spPr>
        <p:txBody>
          <a:bodyPr/>
          <a:lstStyle/>
          <a:p>
            <a:r>
              <a:rPr lang="en-US" altLang="zh-CN" dirty="0"/>
              <a:t>Method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9B6F3-CD42-C044-9EFE-3801A5A6A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3007" y="2019771"/>
            <a:ext cx="7315200" cy="3311698"/>
          </a:xfrm>
        </p:spPr>
        <p:txBody>
          <a:bodyPr>
            <a:normAutofit/>
          </a:bodyPr>
          <a:lstStyle/>
          <a:p>
            <a:pPr marL="0" indent="0">
              <a:lnSpc>
                <a:spcPct val="250000"/>
              </a:lnSpc>
              <a:buNone/>
            </a:pPr>
            <a:r>
              <a:rPr lang="en-US" altLang="zh-CN" sz="2400" b="1" dirty="0"/>
              <a:t>Phase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2:</a:t>
            </a:r>
            <a:r>
              <a:rPr lang="zh-CN" altLang="en-US" sz="2400" b="1" dirty="0"/>
              <a:t>  </a:t>
            </a:r>
            <a:r>
              <a:rPr lang="en-US" altLang="zh-CN" sz="2400" dirty="0">
                <a:cs typeface="Times New Roman" panose="02020603050405020304" pitchFamily="18" charset="0"/>
              </a:rPr>
              <a:t>Mesh</a:t>
            </a:r>
            <a:r>
              <a:rPr lang="zh-CN" altLang="en-US" sz="2400" dirty="0"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cs typeface="Times New Roman" panose="02020603050405020304" pitchFamily="18" charset="0"/>
              </a:rPr>
              <a:t>Improvement</a:t>
            </a:r>
          </a:p>
          <a:p>
            <a:pPr>
              <a:lnSpc>
                <a:spcPct val="100000"/>
              </a:lnSpc>
            </a:pPr>
            <a:r>
              <a:rPr lang="en-US" altLang="zh-CN" dirty="0">
                <a:cs typeface="Times New Roman" panose="02020603050405020304" pitchFamily="18" charset="0"/>
              </a:rPr>
              <a:t>Invariant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cs typeface="Times New Roman" panose="02020603050405020304" pitchFamily="18" charset="0"/>
              </a:rPr>
              <a:t>Disallow</a:t>
            </a:r>
            <a:r>
              <a:rPr lang="zh-CN" altLang="en-US" sz="1600" dirty="0"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cs typeface="Times New Roman" panose="02020603050405020304" pitchFamily="18" charset="0"/>
              </a:rPr>
              <a:t>every</a:t>
            </a:r>
            <a:r>
              <a:rPr lang="zh-CN" altLang="en-US" sz="1600" dirty="0"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cs typeface="Times New Roman" panose="02020603050405020304" pitchFamily="18" charset="0"/>
              </a:rPr>
              <a:t>operation</a:t>
            </a:r>
            <a:r>
              <a:rPr lang="zh-CN" altLang="en-US" sz="1600" dirty="0"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cs typeface="Times New Roman" panose="02020603050405020304" pitchFamily="18" charset="0"/>
              </a:rPr>
              <a:t>introducing</a:t>
            </a:r>
            <a:r>
              <a:rPr lang="zh-CN" altLang="en-US" sz="1600" dirty="0"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cs typeface="Times New Roman" panose="02020603050405020304" pitchFamily="18" charset="0"/>
              </a:rPr>
              <a:t>inverted</a:t>
            </a:r>
            <a:r>
              <a:rPr lang="zh-CN" altLang="en-US" sz="1600" dirty="0"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cs typeface="Times New Roman" panose="02020603050405020304" pitchFamily="18" charset="0"/>
              </a:rPr>
              <a:t>tetrahedra</a:t>
            </a:r>
          </a:p>
          <a:p>
            <a:pPr lvl="1">
              <a:lnSpc>
                <a:spcPct val="100000"/>
              </a:lnSpc>
            </a:pPr>
            <a:r>
              <a:rPr lang="en-US" altLang="zh-CN" sz="1600" dirty="0">
                <a:cs typeface="Times New Roman" panose="02020603050405020304" pitchFamily="18" charset="0"/>
              </a:rPr>
              <a:t>Only</a:t>
            </a:r>
            <a:r>
              <a:rPr lang="zh-CN" altLang="en-US" sz="1600" dirty="0"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cs typeface="Times New Roman" panose="02020603050405020304" pitchFamily="18" charset="0"/>
              </a:rPr>
              <a:t>accept</a:t>
            </a:r>
            <a:r>
              <a:rPr lang="zh-CN" altLang="en-US" sz="1600" dirty="0"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cs typeface="Times New Roman" panose="02020603050405020304" pitchFamily="18" charset="0"/>
              </a:rPr>
              <a:t>operations</a:t>
            </a:r>
            <a:r>
              <a:rPr lang="zh-CN" altLang="en-US" sz="1600" dirty="0"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cs typeface="Times New Roman" panose="02020603050405020304" pitchFamily="18" charset="0"/>
              </a:rPr>
              <a:t>that</a:t>
            </a:r>
            <a:r>
              <a:rPr lang="zh-CN" altLang="en-US" sz="1600" dirty="0"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cs typeface="Times New Roman" panose="02020603050405020304" pitchFamily="18" charset="0"/>
              </a:rPr>
              <a:t>keep</a:t>
            </a:r>
            <a:r>
              <a:rPr lang="zh-CN" altLang="en-US" sz="1600" dirty="0"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cs typeface="Times New Roman" panose="02020603050405020304" pitchFamily="18" charset="0"/>
              </a:rPr>
              <a:t>the</a:t>
            </a:r>
            <a:r>
              <a:rPr lang="zh-CN" altLang="en-US" sz="1600" dirty="0"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cs typeface="Times New Roman" panose="02020603050405020304" pitchFamily="18" charset="0"/>
              </a:rPr>
              <a:t>faces</a:t>
            </a:r>
            <a:r>
              <a:rPr lang="zh-CN" altLang="en-US" sz="1600" dirty="0"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cs typeface="Times New Roman" panose="02020603050405020304" pitchFamily="18" charset="0"/>
              </a:rPr>
              <a:t>on</a:t>
            </a:r>
            <a:r>
              <a:rPr lang="zh-CN" altLang="en-US" sz="1600" dirty="0"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cs typeface="Times New Roman" panose="02020603050405020304" pitchFamily="18" charset="0"/>
              </a:rPr>
              <a:t>the</a:t>
            </a:r>
            <a:r>
              <a:rPr lang="zh-CN" altLang="en-US" sz="1600" dirty="0"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cs typeface="Times New Roman" panose="02020603050405020304" pitchFamily="18" charset="0"/>
              </a:rPr>
              <a:t>surface</a:t>
            </a:r>
            <a:r>
              <a:rPr lang="zh-CN" altLang="en-US" sz="1600" dirty="0"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cs typeface="Times New Roman" panose="02020603050405020304" pitchFamily="18" charset="0"/>
              </a:rPr>
              <a:t>at</a:t>
            </a:r>
            <a:r>
              <a:rPr lang="zh-CN" altLang="en-US" sz="1600" dirty="0"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cs typeface="Times New Roman" panose="02020603050405020304" pitchFamily="18" charset="0"/>
              </a:rPr>
              <a:t>a</a:t>
            </a:r>
            <a:r>
              <a:rPr lang="zh-CN" altLang="en-US" sz="1600" dirty="0"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cs typeface="Times New Roman" panose="02020603050405020304" pitchFamily="18" charset="0"/>
              </a:rPr>
              <a:t>distance</a:t>
            </a:r>
            <a:r>
              <a:rPr lang="zh-CN" altLang="en-US" sz="1600" dirty="0"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cs typeface="Times New Roman" panose="02020603050405020304" pitchFamily="18" charset="0"/>
              </a:rPr>
              <a:t>smaller</a:t>
            </a:r>
            <a:r>
              <a:rPr lang="zh-CN" altLang="en-US" sz="1600" dirty="0"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cs typeface="Times New Roman" panose="02020603050405020304" pitchFamily="18" charset="0"/>
              </a:rPr>
              <a:t>than</a:t>
            </a:r>
            <a:r>
              <a:rPr lang="zh-CN" altLang="en-US" sz="1600" dirty="0"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cs typeface="Times New Roman" panose="02020603050405020304" pitchFamily="18" charset="0"/>
              </a:rPr>
              <a:t>user-defined</a:t>
            </a:r>
            <a:r>
              <a:rPr lang="zh-CN" altLang="en-US" sz="1600" dirty="0"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ɛ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1C0D5B-96E9-B74B-B609-63C159FCC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276" y="757231"/>
            <a:ext cx="8362773" cy="115844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5C8A5C0-BF01-A340-B842-00D9D562F496}"/>
              </a:ext>
            </a:extLst>
          </p:cNvPr>
          <p:cNvSpPr/>
          <p:nvPr/>
        </p:nvSpPr>
        <p:spPr>
          <a:xfrm>
            <a:off x="8974667" y="757230"/>
            <a:ext cx="1608666" cy="1158443"/>
          </a:xfrm>
          <a:prstGeom prst="rect">
            <a:avLst/>
          </a:prstGeom>
          <a:solidFill>
            <a:srgbClr val="FF6A2B">
              <a:alpha val="23000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6A2B"/>
                </a:solidFill>
              </a:ln>
              <a:solidFill>
                <a:srgbClr val="FF6A2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858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A511A-C458-D443-8C0D-71BAFD5B7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006" y="1123836"/>
            <a:ext cx="2026455" cy="4601183"/>
          </a:xfrm>
        </p:spPr>
        <p:txBody>
          <a:bodyPr/>
          <a:lstStyle/>
          <a:p>
            <a:r>
              <a:rPr lang="en-US" altLang="zh-CN" dirty="0"/>
              <a:t>Method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9B6F3-CD42-C044-9EFE-3801A5A6A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3007" y="2019771"/>
            <a:ext cx="7315200" cy="3094096"/>
          </a:xfrm>
        </p:spPr>
        <p:txBody>
          <a:bodyPr>
            <a:normAutofit/>
          </a:bodyPr>
          <a:lstStyle/>
          <a:p>
            <a:pPr marL="0" indent="0">
              <a:lnSpc>
                <a:spcPct val="250000"/>
              </a:lnSpc>
              <a:buNone/>
            </a:pPr>
            <a:r>
              <a:rPr lang="en-US" altLang="zh-CN" sz="2400" b="1" dirty="0"/>
              <a:t>Phase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2:</a:t>
            </a:r>
            <a:r>
              <a:rPr lang="zh-CN" altLang="en-US" sz="2400" b="1" dirty="0"/>
              <a:t>  </a:t>
            </a:r>
            <a:r>
              <a:rPr lang="en-US" altLang="zh-CN" sz="2400" dirty="0">
                <a:cs typeface="Times New Roman" panose="02020603050405020304" pitchFamily="18" charset="0"/>
              </a:rPr>
              <a:t>Mesh</a:t>
            </a:r>
            <a:r>
              <a:rPr lang="zh-CN" altLang="en-US" sz="2400" dirty="0"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cs typeface="Times New Roman" panose="02020603050405020304" pitchFamily="18" charset="0"/>
              </a:rPr>
              <a:t>Improvement</a:t>
            </a:r>
          </a:p>
          <a:p>
            <a:pPr>
              <a:lnSpc>
                <a:spcPct val="100000"/>
              </a:lnSpc>
            </a:pPr>
            <a:r>
              <a:rPr lang="en-US" altLang="zh-CN" dirty="0">
                <a:cs typeface="Times New Roman" panose="02020603050405020304" pitchFamily="18" charset="0"/>
              </a:rPr>
              <a:t>Quality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cs typeface="Times New Roman" panose="02020603050405020304" pitchFamily="18" charset="0"/>
              </a:rPr>
              <a:t>Minimize</a:t>
            </a:r>
            <a:r>
              <a:rPr lang="zh-CN" altLang="en-US" sz="1600" dirty="0"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cs typeface="Times New Roman" panose="02020603050405020304" pitchFamily="18" charset="0"/>
              </a:rPr>
              <a:t>3D</a:t>
            </a:r>
            <a:r>
              <a:rPr lang="zh-CN" altLang="en-US" sz="1600" dirty="0"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cs typeface="Times New Roman" panose="02020603050405020304" pitchFamily="18" charset="0"/>
              </a:rPr>
              <a:t>conformal</a:t>
            </a:r>
            <a:r>
              <a:rPr lang="zh-CN" altLang="en-US" sz="1600" dirty="0"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cs typeface="Times New Roman" panose="02020603050405020304" pitchFamily="18" charset="0"/>
              </a:rPr>
              <a:t>energy</a:t>
            </a:r>
            <a:r>
              <a:rPr lang="en-US" altLang="zh-CN" sz="1600" baseline="30000" dirty="0">
                <a:cs typeface="Times New Roman" panose="02020603050405020304" pitchFamily="18" charset="0"/>
              </a:rPr>
              <a:t>1</a:t>
            </a:r>
            <a:r>
              <a:rPr lang="zh-CN" altLang="en-US" sz="1600" dirty="0"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cs typeface="Times New Roman" panose="02020603050405020304" pitchFamily="18" charset="0"/>
              </a:rPr>
              <a:t>which</a:t>
            </a:r>
            <a:r>
              <a:rPr lang="zh-CN" altLang="en-US" sz="1600" dirty="0"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cs typeface="Times New Roman" panose="02020603050405020304" pitchFamily="18" charset="0"/>
              </a:rPr>
              <a:t>is</a:t>
            </a:r>
            <a:r>
              <a:rPr lang="zh-CN" altLang="en-US" sz="1600" dirty="0"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cs typeface="Times New Roman" panose="02020603050405020304" pitchFamily="18" charset="0"/>
              </a:rPr>
              <a:t>well-correlated</a:t>
            </a:r>
            <a:r>
              <a:rPr lang="zh-CN" altLang="en-US" sz="1600" dirty="0"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cs typeface="Times New Roman" panose="02020603050405020304" pitchFamily="18" charset="0"/>
              </a:rPr>
              <a:t>with</a:t>
            </a:r>
            <a:r>
              <a:rPr lang="zh-CN" altLang="en-US" sz="1600" dirty="0"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cs typeface="Times New Roman" panose="02020603050405020304" pitchFamily="18" charset="0"/>
              </a:rPr>
              <a:t>many</a:t>
            </a:r>
            <a:r>
              <a:rPr lang="zh-CN" altLang="en-US" sz="1600" dirty="0"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cs typeface="Times New Roman" panose="02020603050405020304" pitchFamily="18" charset="0"/>
              </a:rPr>
              <a:t>common</a:t>
            </a:r>
            <a:r>
              <a:rPr lang="zh-CN" altLang="en-US" sz="1600" dirty="0"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cs typeface="Times New Roman" panose="02020603050405020304" pitchFamily="18" charset="0"/>
              </a:rPr>
              <a:t>measures</a:t>
            </a:r>
            <a:r>
              <a:rPr lang="zh-CN" altLang="en-US" sz="1600" dirty="0"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cs typeface="Times New Roman" panose="02020603050405020304" pitchFamily="18" charset="0"/>
              </a:rPr>
              <a:t>of</a:t>
            </a:r>
            <a:r>
              <a:rPr lang="zh-CN" altLang="en-US" sz="1600" dirty="0"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cs typeface="Times New Roman" panose="02020603050405020304" pitchFamily="18" charset="0"/>
              </a:rPr>
              <a:t>quality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1C0D5B-96E9-B74B-B609-63C159FCC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6276" y="757231"/>
            <a:ext cx="8362773" cy="115844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5C8A5C0-BF01-A340-B842-00D9D562F496}"/>
              </a:ext>
            </a:extLst>
          </p:cNvPr>
          <p:cNvSpPr/>
          <p:nvPr/>
        </p:nvSpPr>
        <p:spPr>
          <a:xfrm>
            <a:off x="8974667" y="757230"/>
            <a:ext cx="1608666" cy="1158443"/>
          </a:xfrm>
          <a:prstGeom prst="rect">
            <a:avLst/>
          </a:prstGeom>
          <a:solidFill>
            <a:srgbClr val="FF6A2B">
              <a:alpha val="23000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6A2B"/>
                </a:solidFill>
              </a:ln>
              <a:solidFill>
                <a:srgbClr val="FF6A2B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4A1D4D-EE5C-CB43-B18B-98517D29A9F5}"/>
                  </a:ext>
                </a:extLst>
              </p:cNvPr>
              <p:cNvSpPr txBox="1"/>
              <p:nvPr/>
            </p:nvSpPr>
            <p:spPr>
              <a:xfrm>
                <a:off x="6366933" y="4742835"/>
                <a:ext cx="1637820" cy="7420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𝑡𝑟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det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𝐽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4A1D4D-EE5C-CB43-B18B-98517D29A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6933" y="4742835"/>
                <a:ext cx="1637820" cy="742063"/>
              </a:xfrm>
              <a:prstGeom prst="rect">
                <a:avLst/>
              </a:prstGeom>
              <a:blipFill>
                <a:blip r:embed="rId4"/>
                <a:stretch>
                  <a:fillRect l="-22308" t="-125000" r="-4615" b="-17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6DBAAB3-A0C2-0A44-ACA1-099E45BC9CE0}"/>
              </a:ext>
            </a:extLst>
          </p:cNvPr>
          <p:cNvSpPr txBox="1"/>
          <p:nvPr/>
        </p:nvSpPr>
        <p:spPr>
          <a:xfrm>
            <a:off x="405915" y="6316134"/>
            <a:ext cx="72217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1.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Rabinovich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et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al.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2017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75719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111</TotalTime>
  <Words>607</Words>
  <Application>Microsoft Macintosh PowerPoint</Application>
  <PresentationFormat>Widescreen</PresentationFormat>
  <Paragraphs>100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等线</vt:lpstr>
      <vt:lpstr>幼圆</vt:lpstr>
      <vt:lpstr>Calibri</vt:lpstr>
      <vt:lpstr>Cambria Math</vt:lpstr>
      <vt:lpstr>Corbel</vt:lpstr>
      <vt:lpstr>Times New Roman</vt:lpstr>
      <vt:lpstr>Wingdings 2</vt:lpstr>
      <vt:lpstr>Frame</vt:lpstr>
      <vt:lpstr>Tetrahedral Meshing  in the Wild</vt:lpstr>
      <vt:lpstr>OUTLINE</vt:lpstr>
      <vt:lpstr>Related Work</vt:lpstr>
      <vt:lpstr>Method</vt:lpstr>
      <vt:lpstr>Method</vt:lpstr>
      <vt:lpstr>Method</vt:lpstr>
      <vt:lpstr>Method</vt:lpstr>
      <vt:lpstr>Method</vt:lpstr>
      <vt:lpstr>Method</vt:lpstr>
      <vt:lpstr>Method</vt:lpstr>
      <vt:lpstr>Method</vt:lpstr>
      <vt:lpstr>Method</vt:lpstr>
      <vt:lpstr>Results</vt:lpstr>
      <vt:lpstr>Results</vt:lpstr>
      <vt:lpstr>Results</vt:lpstr>
      <vt:lpstr>Results</vt:lpstr>
      <vt:lpstr>Limitations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Tetrahedral Meshing  in the Wild</dc:title>
  <dc:creator>Microsoft Office User</dc:creator>
  <cp:lastModifiedBy>Microsoft Office User</cp:lastModifiedBy>
  <cp:revision>11</cp:revision>
  <dcterms:created xsi:type="dcterms:W3CDTF">2018-10-22T08:10:55Z</dcterms:created>
  <dcterms:modified xsi:type="dcterms:W3CDTF">2018-10-22T10:02:32Z</dcterms:modified>
</cp:coreProperties>
</file>