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57" r:id="rId5"/>
    <p:sldId id="262" r:id="rId6"/>
    <p:sldId id="261" r:id="rId7"/>
    <p:sldId id="266" r:id="rId8"/>
    <p:sldId id="267" r:id="rId9"/>
    <p:sldId id="258" r:id="rId10"/>
    <p:sldId id="260"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6" autoAdjust="0"/>
    <p:restoredTop sz="70238" autoAdjust="0"/>
  </p:normalViewPr>
  <p:slideViewPr>
    <p:cSldViewPr snapToGrid="0">
      <p:cViewPr varScale="1">
        <p:scale>
          <a:sx n="114" d="100"/>
          <a:sy n="114" d="100"/>
        </p:scale>
        <p:origin x="19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48A04-4630-46EB-89BD-36F5B6CBBCFA}"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37E2D-83E9-4EC2-988A-39CB8619CC8F}" type="slidenum">
              <a:rPr lang="en-US" smtClean="0"/>
              <a:t>‹#›</a:t>
            </a:fld>
            <a:endParaRPr lang="en-US"/>
          </a:p>
        </p:txBody>
      </p:sp>
    </p:spTree>
    <p:extLst>
      <p:ext uri="{BB962C8B-B14F-4D97-AF65-F5344CB8AC3E}">
        <p14:creationId xmlns:p14="http://schemas.microsoft.com/office/powerpoint/2010/main" val="5942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today I am presenting a interesting work from the geometry processing group at the university of Toronto.</a:t>
            </a:r>
          </a:p>
          <a:p>
            <a:r>
              <a:rPr lang="en-US" dirty="0"/>
              <a:t>The task that they want to solve is deforming a 3d mesh using image processing algorithms on rendered surface views. </a:t>
            </a:r>
          </a:p>
          <a:p>
            <a:r>
              <a:rPr lang="en-US" dirty="0"/>
              <a:t>They operate on the vertices of a triangular mesh V</a:t>
            </a:r>
            <a:br>
              <a:rPr lang="en-US" dirty="0"/>
            </a:br>
            <a:r>
              <a:rPr lang="en-US" dirty="0"/>
              <a:t>Using any image processing algorithm that can be expressed as energy minimization</a:t>
            </a:r>
          </a:p>
        </p:txBody>
      </p:sp>
      <p:sp>
        <p:nvSpPr>
          <p:cNvPr id="4" name="Slide Number Placeholder 3"/>
          <p:cNvSpPr>
            <a:spLocks noGrp="1"/>
          </p:cNvSpPr>
          <p:nvPr>
            <p:ph type="sldNum" sz="quarter" idx="10"/>
          </p:nvPr>
        </p:nvSpPr>
        <p:spPr/>
        <p:txBody>
          <a:bodyPr/>
          <a:lstStyle/>
          <a:p>
            <a:fld id="{4A837E2D-83E9-4EC2-988A-39CB8619CC8F}" type="slidenum">
              <a:rPr lang="en-US" smtClean="0"/>
              <a:t>2</a:t>
            </a:fld>
            <a:endParaRPr lang="en-US"/>
          </a:p>
        </p:txBody>
      </p:sp>
    </p:spTree>
    <p:extLst>
      <p:ext uri="{BB962C8B-B14F-4D97-AF65-F5344CB8AC3E}">
        <p14:creationId xmlns:p14="http://schemas.microsoft.com/office/powerpoint/2010/main" val="421295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Their challenge is to express changes in the image domain as vertex deformations. The image processing operates on a rendered view of the model and</a:t>
            </a:r>
            <a:r>
              <a:rPr lang="en-US" u="sng" dirty="0"/>
              <a:t> </a:t>
            </a:r>
            <a:r>
              <a:rPr lang="en-US" dirty="0"/>
              <a:t>minimizes the energy with respect to the model vertices. </a:t>
            </a:r>
          </a:p>
          <a:p>
            <a:r>
              <a:rPr lang="en-US" dirty="0"/>
              <a:t>This is well suited for minimization using gradient descent applying the chain rule, but it requires computing the derivative of the renderer (forward image synthesis) with respect to the model. The challenge is thus to design a differentiable renderer.</a:t>
            </a:r>
          </a:p>
          <a:p>
            <a:r>
              <a:rPr lang="en-US" dirty="0"/>
              <a:t>The first derivative is not a particular problem as it can be replaced for iterative algorithms and indicates the change in energy as the rendered view changes (l2 distance example)</a:t>
            </a:r>
          </a:p>
          <a:p>
            <a:endParaRPr lang="en-US" dirty="0"/>
          </a:p>
          <a:p>
            <a:endParaRPr lang="en-US" dirty="0"/>
          </a:p>
        </p:txBody>
      </p:sp>
      <p:sp>
        <p:nvSpPr>
          <p:cNvPr id="4" name="Slide Number Placeholder 3"/>
          <p:cNvSpPr>
            <a:spLocks noGrp="1"/>
          </p:cNvSpPr>
          <p:nvPr>
            <p:ph type="sldNum" sz="quarter" idx="10"/>
          </p:nvPr>
        </p:nvSpPr>
        <p:spPr/>
        <p:txBody>
          <a:bodyPr/>
          <a:lstStyle/>
          <a:p>
            <a:fld id="{4A837E2D-83E9-4EC2-988A-39CB8619CC8F}" type="slidenum">
              <a:rPr lang="en-US" smtClean="0"/>
              <a:t>3</a:t>
            </a:fld>
            <a:endParaRPr lang="en-US"/>
          </a:p>
        </p:txBody>
      </p:sp>
    </p:spTree>
    <p:extLst>
      <p:ext uri="{BB962C8B-B14F-4D97-AF65-F5344CB8AC3E}">
        <p14:creationId xmlns:p14="http://schemas.microsoft.com/office/powerpoint/2010/main" val="238166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it’s worth spending a couple of minutes reviewing this because as we will see the contribution is the design of an analytically differentiable renderer. The work touches on different fields and since Paparazzi wants to be a general framework, it requires a robust solution to the very same problems that these fields face.</a:t>
            </a:r>
          </a:p>
          <a:p>
            <a:r>
              <a:rPr lang="en-US" dirty="0"/>
              <a:t>On a higher level we are in the field of inverse image synthesis, which comes with many challenging problems that it needs to overcome in order to have a robust solution.</a:t>
            </a:r>
          </a:p>
          <a:p>
            <a:r>
              <a:rPr lang="en-US" dirty="0" err="1"/>
              <a:t>Differentiably</a:t>
            </a:r>
            <a:r>
              <a:rPr lang="en-US" dirty="0"/>
              <a:t> rendering essentially means studying the derivatives of the rendering with respect to the model parameters. There are general purpose frameworks in this area (</a:t>
            </a:r>
            <a:r>
              <a:rPr lang="en-US" dirty="0" err="1"/>
              <a:t>OpenRD</a:t>
            </a:r>
            <a:r>
              <a:rPr lang="en-US" dirty="0"/>
              <a:t>), but they rely on automatic differentiation and also consider many derivatives with respect to different scene parameters, not only the vertices. Similarly, this can be seen in a style transfer view, which suffers of the similar problem of using image gradients to drive the deformation process.</a:t>
            </a:r>
          </a:p>
          <a:p>
            <a:r>
              <a:rPr lang="en-US" dirty="0"/>
              <a:t>Also, this hopefully hints at the details without having to go into them, paparazzi too has to make strong assumptions</a:t>
            </a:r>
          </a:p>
        </p:txBody>
      </p:sp>
      <p:sp>
        <p:nvSpPr>
          <p:cNvPr id="4" name="Slide Number Placeholder 3"/>
          <p:cNvSpPr>
            <a:spLocks noGrp="1"/>
          </p:cNvSpPr>
          <p:nvPr>
            <p:ph type="sldNum" sz="quarter" idx="10"/>
          </p:nvPr>
        </p:nvSpPr>
        <p:spPr/>
        <p:txBody>
          <a:bodyPr/>
          <a:lstStyle/>
          <a:p>
            <a:fld id="{4A837E2D-83E9-4EC2-988A-39CB8619CC8F}" type="slidenum">
              <a:rPr lang="en-US" smtClean="0"/>
              <a:t>4</a:t>
            </a:fld>
            <a:endParaRPr lang="en-US"/>
          </a:p>
        </p:txBody>
      </p:sp>
    </p:spTree>
    <p:extLst>
      <p:ext uri="{BB962C8B-B14F-4D97-AF65-F5344CB8AC3E}">
        <p14:creationId xmlns:p14="http://schemas.microsoft.com/office/powerpoint/2010/main" val="24865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So far I have described the idea behind a single view, but they handle multiple views with stochastic gradient descent, picking a subset of views each iteration. Interestingly, they only pick 1 as surface edits are very local.</a:t>
            </a:r>
          </a:p>
          <a:p>
            <a:r>
              <a:rPr lang="en-US" dirty="0"/>
              <a:t>Extension to non-differentiable filters only requires replacing the </a:t>
            </a:r>
            <a:r>
              <a:rPr lang="en-US" dirty="0" err="1"/>
              <a:t>dE</a:t>
            </a:r>
            <a:r>
              <a:rPr lang="en-US" dirty="0"/>
              <a:t>/</a:t>
            </a:r>
            <a:r>
              <a:rPr lang="en-US" dirty="0" err="1"/>
              <a:t>dR</a:t>
            </a:r>
            <a:r>
              <a:rPr lang="en-US" dirty="0"/>
              <a:t> with the change the difference in the rendered image</a:t>
            </a:r>
          </a:p>
        </p:txBody>
      </p:sp>
      <p:sp>
        <p:nvSpPr>
          <p:cNvPr id="4" name="Slide Number Placeholder 3"/>
          <p:cNvSpPr>
            <a:spLocks noGrp="1"/>
          </p:cNvSpPr>
          <p:nvPr>
            <p:ph type="sldNum" sz="quarter" idx="10"/>
          </p:nvPr>
        </p:nvSpPr>
        <p:spPr/>
        <p:txBody>
          <a:bodyPr/>
          <a:lstStyle/>
          <a:p>
            <a:fld id="{4A837E2D-83E9-4EC2-988A-39CB8619CC8F}" type="slidenum">
              <a:rPr lang="en-US" smtClean="0"/>
              <a:t>5</a:t>
            </a:fld>
            <a:endParaRPr lang="en-US"/>
          </a:p>
        </p:txBody>
      </p:sp>
    </p:spTree>
    <p:extLst>
      <p:ext uri="{BB962C8B-B14F-4D97-AF65-F5344CB8AC3E}">
        <p14:creationId xmlns:p14="http://schemas.microsoft.com/office/powerpoint/2010/main" val="207710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Evaluating the derivative is very fast, but</a:t>
            </a:r>
          </a:p>
        </p:txBody>
      </p:sp>
      <p:sp>
        <p:nvSpPr>
          <p:cNvPr id="4" name="Slide Number Placeholder 3"/>
          <p:cNvSpPr>
            <a:spLocks noGrp="1"/>
          </p:cNvSpPr>
          <p:nvPr>
            <p:ph type="sldNum" sz="quarter" idx="10"/>
          </p:nvPr>
        </p:nvSpPr>
        <p:spPr/>
        <p:txBody>
          <a:bodyPr/>
          <a:lstStyle/>
          <a:p>
            <a:fld id="{4A837E2D-83E9-4EC2-988A-39CB8619CC8F}" type="slidenum">
              <a:rPr lang="en-US" smtClean="0"/>
              <a:t>9</a:t>
            </a:fld>
            <a:endParaRPr lang="en-US"/>
          </a:p>
        </p:txBody>
      </p:sp>
    </p:spTree>
    <p:extLst>
      <p:ext uri="{BB962C8B-B14F-4D97-AF65-F5344CB8AC3E}">
        <p14:creationId xmlns:p14="http://schemas.microsoft.com/office/powerpoint/2010/main" val="394066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37E2D-83E9-4EC2-988A-39CB8619CC8F}" type="slidenum">
              <a:rPr lang="en-US" smtClean="0"/>
              <a:t>10</a:t>
            </a:fld>
            <a:endParaRPr lang="en-US"/>
          </a:p>
        </p:txBody>
      </p:sp>
    </p:spTree>
    <p:extLst>
      <p:ext uri="{BB962C8B-B14F-4D97-AF65-F5344CB8AC3E}">
        <p14:creationId xmlns:p14="http://schemas.microsoft.com/office/powerpoint/2010/main" val="287186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CC33-A259-4909-A176-F1AA0EC3D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F8E49-0C69-42D0-A62A-722537D77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0005E-8630-4641-8CE9-D8A94724DE73}"/>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5" name="Footer Placeholder 4">
            <a:extLst>
              <a:ext uri="{FF2B5EF4-FFF2-40B4-BE49-F238E27FC236}">
                <a16:creationId xmlns:a16="http://schemas.microsoft.com/office/drawing/2014/main" id="{CE368978-48E2-454B-9E96-3AC34B98E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7EA83-7BB5-4BFB-A5DC-0154A06EE4DC}"/>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182982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552D-00EE-4EC5-AC36-DAB07F4E08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5BFB4-1924-427E-883D-A9459B522F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9592A-6425-4400-BB8C-915BD42FF180}"/>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5" name="Footer Placeholder 4">
            <a:extLst>
              <a:ext uri="{FF2B5EF4-FFF2-40B4-BE49-F238E27FC236}">
                <a16:creationId xmlns:a16="http://schemas.microsoft.com/office/drawing/2014/main" id="{031AF176-EF62-4C8A-9E13-C24F84EB2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0E330-346E-4ED5-BABB-E34A64771FE0}"/>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153759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AFD1C-4908-4CE0-B863-516743B8BB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8610CF-E8BE-4D64-89EB-E33CA586DB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FF612-6DE0-44B6-82A7-0DCFAB26852C}"/>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5" name="Footer Placeholder 4">
            <a:extLst>
              <a:ext uri="{FF2B5EF4-FFF2-40B4-BE49-F238E27FC236}">
                <a16:creationId xmlns:a16="http://schemas.microsoft.com/office/drawing/2014/main" id="{0D3D8B2C-9EA9-4280-B493-F3C832BB9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D292-3F4E-4081-A02E-4D4AE605DFF6}"/>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365656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9049-6D2F-4E99-A09D-3D7FC86AC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55372-B357-4A6C-9F5A-7BE0305853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59BAF-1AF5-403E-A142-701A80C00842}"/>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5" name="Footer Placeholder 4">
            <a:extLst>
              <a:ext uri="{FF2B5EF4-FFF2-40B4-BE49-F238E27FC236}">
                <a16:creationId xmlns:a16="http://schemas.microsoft.com/office/drawing/2014/main" id="{2847D837-16C4-4E76-B66E-9F8127B9E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566A0-6249-4BD7-82A1-8D2D3A44D04A}"/>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288373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0D84-AFFE-4ADA-9C04-DA162AFF3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DB55CE-CEF1-408B-96C8-4F4EF9A09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7D5D66-319E-44DB-8784-FDCA75F89CB1}"/>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5" name="Footer Placeholder 4">
            <a:extLst>
              <a:ext uri="{FF2B5EF4-FFF2-40B4-BE49-F238E27FC236}">
                <a16:creationId xmlns:a16="http://schemas.microsoft.com/office/drawing/2014/main" id="{20F34379-A76E-4F52-AC47-F3E4343A4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2BF3F-4A48-4511-A28B-BD382DF061EC}"/>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47572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393D-8B8A-4152-AF46-4393912E4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E8274-6CBA-41C1-A6FD-4B77A9B1C8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12C24B-14B6-4423-B178-9D78A8555B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14C277-3ABA-441A-A962-C68FF306A7F8}"/>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6" name="Footer Placeholder 5">
            <a:extLst>
              <a:ext uri="{FF2B5EF4-FFF2-40B4-BE49-F238E27FC236}">
                <a16:creationId xmlns:a16="http://schemas.microsoft.com/office/drawing/2014/main" id="{FF763C9A-A725-41D2-8538-4AE7B03C7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692F5-37DB-499E-B921-7FD65E4F3493}"/>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200686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7882-BD74-4DBF-9F23-C70314429E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5C316C-5248-45D2-8ABC-FBB5D6DC3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8A2898-84D2-45CD-9059-7F005043C9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3FFF63-7B9E-461C-A844-BAEC25351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45F5C4-B676-459B-A84C-81285740B8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701F6-02D3-4850-AFAF-96AB2B0FAA37}"/>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8" name="Footer Placeholder 7">
            <a:extLst>
              <a:ext uri="{FF2B5EF4-FFF2-40B4-BE49-F238E27FC236}">
                <a16:creationId xmlns:a16="http://schemas.microsoft.com/office/drawing/2014/main" id="{AA756EA6-B39F-4D5C-9D2D-F65FD0ECCD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2EAF0D-69D1-4980-8C20-0E0A1751179C}"/>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78409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DAD5-3B31-44FC-A109-5603C2234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222641-9DE8-4849-B43F-62BD3191F0FC}"/>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4" name="Footer Placeholder 3">
            <a:extLst>
              <a:ext uri="{FF2B5EF4-FFF2-40B4-BE49-F238E27FC236}">
                <a16:creationId xmlns:a16="http://schemas.microsoft.com/office/drawing/2014/main" id="{A96E52BF-8D54-45F2-89B0-CDDF22BCF7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76C860-01BC-44D0-AC3A-13769BD0EFD0}"/>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421065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9AA08-28F3-4F85-A0BA-204CB9C31D26}"/>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3" name="Footer Placeholder 2">
            <a:extLst>
              <a:ext uri="{FF2B5EF4-FFF2-40B4-BE49-F238E27FC236}">
                <a16:creationId xmlns:a16="http://schemas.microsoft.com/office/drawing/2014/main" id="{638CA7A4-D356-4D4C-86E4-D6F2089C21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887936-6C5D-4F2B-95A1-615EF97509F1}"/>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404283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9E4E-B056-46D0-9FAC-7748EA79B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297B0-59CE-44A2-90D8-7F33D355D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19B59-F25C-4A14-973E-9EA98E881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DF8CD9-32D1-4FD8-9E81-96722E57E426}"/>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6" name="Footer Placeholder 5">
            <a:extLst>
              <a:ext uri="{FF2B5EF4-FFF2-40B4-BE49-F238E27FC236}">
                <a16:creationId xmlns:a16="http://schemas.microsoft.com/office/drawing/2014/main" id="{E5B36F8F-ACDF-4692-94DF-425A6AE39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F8B4A-D430-41D1-AB80-A8619EF642BA}"/>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31867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A8D0-D282-4182-AD44-AF3C2D0EC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435A91-0E87-48E5-8858-F8C5E52B2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FD64E-40C6-469B-BDEA-0B869F70D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822888-BBAC-4E0B-9B9F-A428FE4E71A7}"/>
              </a:ext>
            </a:extLst>
          </p:cNvPr>
          <p:cNvSpPr>
            <a:spLocks noGrp="1"/>
          </p:cNvSpPr>
          <p:nvPr>
            <p:ph type="dt" sz="half" idx="10"/>
          </p:nvPr>
        </p:nvSpPr>
        <p:spPr/>
        <p:txBody>
          <a:bodyPr/>
          <a:lstStyle/>
          <a:p>
            <a:fld id="{3E81D5E4-22F1-4A02-8632-43C392338099}" type="datetimeFigureOut">
              <a:rPr lang="en-US" smtClean="0"/>
              <a:t>10/15/2018</a:t>
            </a:fld>
            <a:endParaRPr lang="en-US"/>
          </a:p>
        </p:txBody>
      </p:sp>
      <p:sp>
        <p:nvSpPr>
          <p:cNvPr id="6" name="Footer Placeholder 5">
            <a:extLst>
              <a:ext uri="{FF2B5EF4-FFF2-40B4-BE49-F238E27FC236}">
                <a16:creationId xmlns:a16="http://schemas.microsoft.com/office/drawing/2014/main" id="{A349D065-6110-4267-8B60-6146CEF46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130B8-5AA0-4EB6-9AB6-A406F2E967E2}"/>
              </a:ext>
            </a:extLst>
          </p:cNvPr>
          <p:cNvSpPr>
            <a:spLocks noGrp="1"/>
          </p:cNvSpPr>
          <p:nvPr>
            <p:ph type="sldNum" sz="quarter" idx="12"/>
          </p:nvPr>
        </p:nvSpPr>
        <p:spPr/>
        <p:txBody>
          <a:bodyPr/>
          <a:lstStyle/>
          <a:p>
            <a:fld id="{1F7613B7-8D0A-40D8-97C7-5E3B5D23EAEF}" type="slidenum">
              <a:rPr lang="en-US" smtClean="0"/>
              <a:t>‹#›</a:t>
            </a:fld>
            <a:endParaRPr lang="en-US"/>
          </a:p>
        </p:txBody>
      </p:sp>
    </p:spTree>
    <p:extLst>
      <p:ext uri="{BB962C8B-B14F-4D97-AF65-F5344CB8AC3E}">
        <p14:creationId xmlns:p14="http://schemas.microsoft.com/office/powerpoint/2010/main" val="213578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4B950-12E8-487B-8103-31076F9CF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642567-449F-463E-9E82-80564B453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6DF9E-E527-4811-9CC4-8D34269B5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1D5E4-22F1-4A02-8632-43C392338099}" type="datetimeFigureOut">
              <a:rPr lang="en-US" smtClean="0"/>
              <a:t>10/15/2018</a:t>
            </a:fld>
            <a:endParaRPr lang="en-US"/>
          </a:p>
        </p:txBody>
      </p:sp>
      <p:sp>
        <p:nvSpPr>
          <p:cNvPr id="5" name="Footer Placeholder 4">
            <a:extLst>
              <a:ext uri="{FF2B5EF4-FFF2-40B4-BE49-F238E27FC236}">
                <a16:creationId xmlns:a16="http://schemas.microsoft.com/office/drawing/2014/main" id="{86DA2896-6CC0-4E58-88C8-CCD9A2620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6E75BD-11BA-42AC-B8CB-393ED84A7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613B7-8D0A-40D8-97C7-5E3B5D23EAEF}" type="slidenum">
              <a:rPr lang="en-US" smtClean="0"/>
              <a:t>‹#›</a:t>
            </a:fld>
            <a:endParaRPr lang="en-US"/>
          </a:p>
        </p:txBody>
      </p:sp>
    </p:spTree>
    <p:extLst>
      <p:ext uri="{BB962C8B-B14F-4D97-AF65-F5344CB8AC3E}">
        <p14:creationId xmlns:p14="http://schemas.microsoft.com/office/powerpoint/2010/main" val="110444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5CC0-76D8-42B1-A6AB-6253B2A8010B}"/>
              </a:ext>
            </a:extLst>
          </p:cNvPr>
          <p:cNvSpPr>
            <a:spLocks noGrp="1"/>
          </p:cNvSpPr>
          <p:nvPr>
            <p:ph type="ctrTitle"/>
          </p:nvPr>
        </p:nvSpPr>
        <p:spPr/>
        <p:txBody>
          <a:bodyPr>
            <a:normAutofit fontScale="90000"/>
          </a:bodyPr>
          <a:lstStyle/>
          <a:p>
            <a:r>
              <a:rPr lang="en-US" dirty="0"/>
              <a:t>Paparazzi:</a:t>
            </a:r>
            <a:br>
              <a:rPr lang="en-US" dirty="0"/>
            </a:br>
            <a:r>
              <a:rPr lang="en-US" dirty="0"/>
              <a:t>Surface Editing by way of Multi-view Image Processing</a:t>
            </a:r>
          </a:p>
        </p:txBody>
      </p:sp>
      <p:sp>
        <p:nvSpPr>
          <p:cNvPr id="3" name="Subtitle 2">
            <a:extLst>
              <a:ext uri="{FF2B5EF4-FFF2-40B4-BE49-F238E27FC236}">
                <a16:creationId xmlns:a16="http://schemas.microsoft.com/office/drawing/2014/main" id="{B377BA39-9871-4B9C-957B-A0B4827F904B}"/>
              </a:ext>
            </a:extLst>
          </p:cNvPr>
          <p:cNvSpPr>
            <a:spLocks noGrp="1"/>
          </p:cNvSpPr>
          <p:nvPr>
            <p:ph type="subTitle" idx="1"/>
          </p:nvPr>
        </p:nvSpPr>
        <p:spPr>
          <a:xfrm>
            <a:off x="1524000" y="3602038"/>
            <a:ext cx="9144000" cy="3255962"/>
          </a:xfrm>
        </p:spPr>
        <p:txBody>
          <a:bodyPr>
            <a:normAutofit/>
          </a:bodyPr>
          <a:lstStyle/>
          <a:p>
            <a:r>
              <a:rPr lang="en-US" dirty="0"/>
              <a:t>HSUEH-TI DEREK LIU      MICHAEL TAO       ALEC JACOBSON</a:t>
            </a:r>
          </a:p>
          <a:p>
            <a:r>
              <a:rPr lang="en-US" dirty="0"/>
              <a:t>University of Toronto, Canada</a:t>
            </a:r>
          </a:p>
          <a:p>
            <a:endParaRPr lang="en-US" dirty="0"/>
          </a:p>
          <a:p>
            <a:endParaRPr lang="en-US" dirty="0"/>
          </a:p>
          <a:p>
            <a:endParaRPr lang="en-US" dirty="0"/>
          </a:p>
          <a:p>
            <a:r>
              <a:rPr lang="en-US" sz="1800" dirty="0"/>
              <a:t>Presented by: Edoardo A. Dominici</a:t>
            </a:r>
            <a:endParaRPr lang="en-US" dirty="0"/>
          </a:p>
        </p:txBody>
      </p:sp>
    </p:spTree>
    <p:extLst>
      <p:ext uri="{BB962C8B-B14F-4D97-AF65-F5344CB8AC3E}">
        <p14:creationId xmlns:p14="http://schemas.microsoft.com/office/powerpoint/2010/main" val="146149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E0A3-BEFB-459F-B46F-4AAA8E49CCFC}"/>
              </a:ext>
            </a:extLst>
          </p:cNvPr>
          <p:cNvSpPr>
            <a:spLocks noGrp="1"/>
          </p:cNvSpPr>
          <p:nvPr>
            <p:ph type="title"/>
          </p:nvPr>
        </p:nvSpPr>
        <p:spPr/>
        <p:txBody>
          <a:bodyPr/>
          <a:lstStyle/>
          <a:p>
            <a:r>
              <a:rPr lang="en-US" dirty="0"/>
              <a:t>Considerations and Doubts</a:t>
            </a:r>
          </a:p>
        </p:txBody>
      </p:sp>
      <p:sp>
        <p:nvSpPr>
          <p:cNvPr id="3" name="Content Placeholder 2">
            <a:extLst>
              <a:ext uri="{FF2B5EF4-FFF2-40B4-BE49-F238E27FC236}">
                <a16:creationId xmlns:a16="http://schemas.microsoft.com/office/drawing/2014/main" id="{5C35BF0C-C4DC-4029-99D3-630950812543}"/>
              </a:ext>
            </a:extLst>
          </p:cNvPr>
          <p:cNvSpPr>
            <a:spLocks noGrp="1"/>
          </p:cNvSpPr>
          <p:nvPr>
            <p:ph idx="1"/>
          </p:nvPr>
        </p:nvSpPr>
        <p:spPr>
          <a:xfrm>
            <a:off x="838200" y="1850009"/>
            <a:ext cx="10515600" cy="4351338"/>
          </a:xfrm>
        </p:spPr>
        <p:txBody>
          <a:bodyPr/>
          <a:lstStyle/>
          <a:p>
            <a:r>
              <a:rPr lang="en-US" dirty="0"/>
              <a:t>Interpretation of 2D filter in 3D space (No target deformation)</a:t>
            </a:r>
          </a:p>
          <a:p>
            <a:r>
              <a:rPr lang="en-US" dirty="0"/>
              <a:t>Optimization convergence controlled “technically”</a:t>
            </a:r>
            <a:endParaRPr lang="en-CA" dirty="0"/>
          </a:p>
          <a:p>
            <a:r>
              <a:rPr lang="en-CA" dirty="0"/>
              <a:t>How much can result d</a:t>
            </a:r>
            <a:r>
              <a:rPr lang="en-US" dirty="0" err="1"/>
              <a:t>iverge</a:t>
            </a:r>
            <a:r>
              <a:rPr lang="en-US" dirty="0"/>
              <a:t> from prior?</a:t>
            </a:r>
          </a:p>
          <a:p>
            <a:r>
              <a:rPr lang="en-CA" dirty="0"/>
              <a:t>Details on how to compute           ?</a:t>
            </a:r>
            <a:endParaRPr lang="en-US" dirty="0"/>
          </a:p>
          <a:p>
            <a:endParaRPr lang="en-CA" dirty="0"/>
          </a:p>
          <a:p>
            <a:pPr marL="0" indent="0">
              <a:buNone/>
            </a:pPr>
            <a:endParaRPr lang="en-US" dirty="0"/>
          </a:p>
        </p:txBody>
      </p:sp>
      <p:pic>
        <p:nvPicPr>
          <p:cNvPr id="5" name="Picture 4">
            <a:extLst>
              <a:ext uri="{FF2B5EF4-FFF2-40B4-BE49-F238E27FC236}">
                <a16:creationId xmlns:a16="http://schemas.microsoft.com/office/drawing/2014/main" id="{E7261E98-0FEF-4EB9-A89E-9483725668FF}"/>
              </a:ext>
            </a:extLst>
          </p:cNvPr>
          <p:cNvPicPr>
            <a:picLocks noChangeAspect="1"/>
          </p:cNvPicPr>
          <p:nvPr/>
        </p:nvPicPr>
        <p:blipFill>
          <a:blip r:embed="rId3"/>
          <a:stretch>
            <a:fillRect/>
          </a:stretch>
        </p:blipFill>
        <p:spPr>
          <a:xfrm>
            <a:off x="5213496" y="3271313"/>
            <a:ext cx="590550" cy="885825"/>
          </a:xfrm>
          <a:prstGeom prst="rect">
            <a:avLst/>
          </a:prstGeom>
        </p:spPr>
      </p:pic>
    </p:spTree>
    <p:extLst>
      <p:ext uri="{BB962C8B-B14F-4D97-AF65-F5344CB8AC3E}">
        <p14:creationId xmlns:p14="http://schemas.microsoft.com/office/powerpoint/2010/main" val="225742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16BF-4A50-4A2B-8E68-5C81B8306A03}"/>
              </a:ext>
            </a:extLst>
          </p:cNvPr>
          <p:cNvSpPr>
            <a:spLocks noGrp="1"/>
          </p:cNvSpPr>
          <p:nvPr>
            <p:ph type="title"/>
          </p:nvPr>
        </p:nvSpPr>
        <p:spPr>
          <a:xfrm>
            <a:off x="4512577" y="2539715"/>
            <a:ext cx="2752288" cy="1325563"/>
          </a:xfrm>
        </p:spPr>
        <p:txBody>
          <a:bodyPr/>
          <a:lstStyle/>
          <a:p>
            <a:r>
              <a:rPr lang="en-US" dirty="0"/>
              <a:t>Thank you</a:t>
            </a:r>
          </a:p>
        </p:txBody>
      </p:sp>
    </p:spTree>
    <p:extLst>
      <p:ext uri="{BB962C8B-B14F-4D97-AF65-F5344CB8AC3E}">
        <p14:creationId xmlns:p14="http://schemas.microsoft.com/office/powerpoint/2010/main" val="64517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145D-27CD-4671-BA31-8FC008269D1E}"/>
              </a:ext>
            </a:extLst>
          </p:cNvPr>
          <p:cNvSpPr>
            <a:spLocks noGrp="1"/>
          </p:cNvSpPr>
          <p:nvPr>
            <p:ph type="title"/>
          </p:nvPr>
        </p:nvSpPr>
        <p:spPr>
          <a:xfrm>
            <a:off x="838200" y="27829"/>
            <a:ext cx="10515600" cy="1325563"/>
          </a:xfrm>
        </p:spPr>
        <p:txBody>
          <a:bodyPr/>
          <a:lstStyle/>
          <a:p>
            <a:r>
              <a:rPr lang="en-US" dirty="0"/>
              <a:t>Problem</a:t>
            </a:r>
          </a:p>
        </p:txBody>
      </p:sp>
      <p:sp>
        <p:nvSpPr>
          <p:cNvPr id="3" name="Content Placeholder 2">
            <a:extLst>
              <a:ext uri="{FF2B5EF4-FFF2-40B4-BE49-F238E27FC236}">
                <a16:creationId xmlns:a16="http://schemas.microsoft.com/office/drawing/2014/main" id="{9E14739F-F5BC-459A-B03D-5D2B6B688F28}"/>
              </a:ext>
            </a:extLst>
          </p:cNvPr>
          <p:cNvSpPr>
            <a:spLocks noGrp="1"/>
          </p:cNvSpPr>
          <p:nvPr>
            <p:ph idx="1"/>
          </p:nvPr>
        </p:nvSpPr>
        <p:spPr>
          <a:xfrm>
            <a:off x="838200" y="1825625"/>
            <a:ext cx="10515600" cy="869696"/>
          </a:xfrm>
        </p:spPr>
        <p:txBody>
          <a:bodyPr/>
          <a:lstStyle/>
          <a:p>
            <a:pPr marL="0" indent="0">
              <a:buNone/>
            </a:pPr>
            <a:r>
              <a:rPr lang="en-US" b="1" dirty="0"/>
              <a:t>Task: </a:t>
            </a:r>
            <a:r>
              <a:rPr lang="en-US" dirty="0"/>
              <a:t>Compute mesh deformations from changes in the image domain</a:t>
            </a:r>
          </a:p>
          <a:p>
            <a:pPr marL="0" indent="0">
              <a:buNone/>
            </a:pPr>
            <a:endParaRPr lang="en-US"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141BF471-0638-401D-B0B5-81D3AE8FB412}"/>
              </a:ext>
            </a:extLst>
          </p:cNvPr>
          <p:cNvPicPr>
            <a:picLocks noChangeAspect="1"/>
          </p:cNvPicPr>
          <p:nvPr/>
        </p:nvPicPr>
        <p:blipFill>
          <a:blip r:embed="rId3"/>
          <a:stretch>
            <a:fillRect/>
          </a:stretch>
        </p:blipFill>
        <p:spPr>
          <a:xfrm>
            <a:off x="4758032" y="3011361"/>
            <a:ext cx="2886416" cy="2070970"/>
          </a:xfrm>
          <a:prstGeom prst="rect">
            <a:avLst/>
          </a:prstGeom>
        </p:spPr>
      </p:pic>
      <p:pic>
        <p:nvPicPr>
          <p:cNvPr id="11" name="Picture 10">
            <a:extLst>
              <a:ext uri="{FF2B5EF4-FFF2-40B4-BE49-F238E27FC236}">
                <a16:creationId xmlns:a16="http://schemas.microsoft.com/office/drawing/2014/main" id="{7AC33F99-C1EB-4123-962B-715CD141DD6C}"/>
              </a:ext>
            </a:extLst>
          </p:cNvPr>
          <p:cNvPicPr>
            <a:picLocks noChangeAspect="1"/>
          </p:cNvPicPr>
          <p:nvPr/>
        </p:nvPicPr>
        <p:blipFill>
          <a:blip r:embed="rId4"/>
          <a:stretch>
            <a:fillRect/>
          </a:stretch>
        </p:blipFill>
        <p:spPr>
          <a:xfrm>
            <a:off x="7945106" y="3011361"/>
            <a:ext cx="2842205" cy="2043361"/>
          </a:xfrm>
          <a:prstGeom prst="rect">
            <a:avLst/>
          </a:prstGeom>
        </p:spPr>
      </p:pic>
      <p:pic>
        <p:nvPicPr>
          <p:cNvPr id="12" name="Picture 11">
            <a:extLst>
              <a:ext uri="{FF2B5EF4-FFF2-40B4-BE49-F238E27FC236}">
                <a16:creationId xmlns:a16="http://schemas.microsoft.com/office/drawing/2014/main" id="{D2218F41-9D33-481A-A376-EF74CCDCC759}"/>
              </a:ext>
            </a:extLst>
          </p:cNvPr>
          <p:cNvPicPr>
            <a:picLocks noChangeAspect="1"/>
          </p:cNvPicPr>
          <p:nvPr/>
        </p:nvPicPr>
        <p:blipFill>
          <a:blip r:embed="rId5"/>
          <a:stretch>
            <a:fillRect/>
          </a:stretch>
        </p:blipFill>
        <p:spPr>
          <a:xfrm>
            <a:off x="2098125" y="5542116"/>
            <a:ext cx="812855" cy="653472"/>
          </a:xfrm>
          <a:prstGeom prst="rect">
            <a:avLst/>
          </a:prstGeom>
        </p:spPr>
      </p:pic>
      <p:pic>
        <p:nvPicPr>
          <p:cNvPr id="15" name="Picture 14">
            <a:extLst>
              <a:ext uri="{FF2B5EF4-FFF2-40B4-BE49-F238E27FC236}">
                <a16:creationId xmlns:a16="http://schemas.microsoft.com/office/drawing/2014/main" id="{F620C0BB-D87F-45AD-953D-FD353C5237AA}"/>
              </a:ext>
            </a:extLst>
          </p:cNvPr>
          <p:cNvPicPr>
            <a:picLocks noChangeAspect="1"/>
          </p:cNvPicPr>
          <p:nvPr/>
        </p:nvPicPr>
        <p:blipFill>
          <a:blip r:embed="rId6"/>
          <a:stretch>
            <a:fillRect/>
          </a:stretch>
        </p:blipFill>
        <p:spPr>
          <a:xfrm>
            <a:off x="1191019" y="2357020"/>
            <a:ext cx="2785762" cy="3056064"/>
          </a:xfrm>
          <a:prstGeom prst="rect">
            <a:avLst/>
          </a:prstGeom>
        </p:spPr>
      </p:pic>
      <p:pic>
        <p:nvPicPr>
          <p:cNvPr id="16" name="Picture 15">
            <a:extLst>
              <a:ext uri="{FF2B5EF4-FFF2-40B4-BE49-F238E27FC236}">
                <a16:creationId xmlns:a16="http://schemas.microsoft.com/office/drawing/2014/main" id="{7F85E26C-1DDA-4B49-88FE-5AEAE3EFC548}"/>
              </a:ext>
            </a:extLst>
          </p:cNvPr>
          <p:cNvPicPr>
            <a:picLocks noChangeAspect="1"/>
          </p:cNvPicPr>
          <p:nvPr/>
        </p:nvPicPr>
        <p:blipFill>
          <a:blip r:embed="rId7"/>
          <a:stretch>
            <a:fillRect/>
          </a:stretch>
        </p:blipFill>
        <p:spPr>
          <a:xfrm>
            <a:off x="6625031" y="5413084"/>
            <a:ext cx="2468635" cy="754305"/>
          </a:xfrm>
          <a:prstGeom prst="rect">
            <a:avLst/>
          </a:prstGeom>
        </p:spPr>
      </p:pic>
    </p:spTree>
    <p:extLst>
      <p:ext uri="{BB962C8B-B14F-4D97-AF65-F5344CB8AC3E}">
        <p14:creationId xmlns:p14="http://schemas.microsoft.com/office/powerpoint/2010/main" val="356986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FC00-E13F-4DBE-9A6D-3BA07A224EF1}"/>
              </a:ext>
            </a:extLst>
          </p:cNvPr>
          <p:cNvSpPr>
            <a:spLocks noGrp="1"/>
          </p:cNvSpPr>
          <p:nvPr>
            <p:ph type="title"/>
          </p:nvPr>
        </p:nvSpPr>
        <p:spPr>
          <a:xfrm>
            <a:off x="838200" y="83894"/>
            <a:ext cx="10515600" cy="1325563"/>
          </a:xfrm>
        </p:spPr>
        <p:txBody>
          <a:bodyPr/>
          <a:lstStyle/>
          <a:p>
            <a:r>
              <a:rPr lang="en-US" dirty="0"/>
              <a:t>Paparazzi’s approach</a:t>
            </a:r>
          </a:p>
        </p:txBody>
      </p:sp>
      <p:pic>
        <p:nvPicPr>
          <p:cNvPr id="4" name="Picture 3">
            <a:extLst>
              <a:ext uri="{FF2B5EF4-FFF2-40B4-BE49-F238E27FC236}">
                <a16:creationId xmlns:a16="http://schemas.microsoft.com/office/drawing/2014/main" id="{B043CB84-9B08-42C5-A878-20D559AF0490}"/>
              </a:ext>
            </a:extLst>
          </p:cNvPr>
          <p:cNvPicPr>
            <a:picLocks noChangeAspect="1"/>
          </p:cNvPicPr>
          <p:nvPr/>
        </p:nvPicPr>
        <p:blipFill>
          <a:blip r:embed="rId3"/>
          <a:stretch>
            <a:fillRect/>
          </a:stretch>
        </p:blipFill>
        <p:spPr>
          <a:xfrm>
            <a:off x="3955919" y="4062552"/>
            <a:ext cx="2140081" cy="652216"/>
          </a:xfrm>
          <a:prstGeom prst="rect">
            <a:avLst/>
          </a:prstGeom>
        </p:spPr>
      </p:pic>
      <p:pic>
        <p:nvPicPr>
          <p:cNvPr id="5" name="Picture 4">
            <a:extLst>
              <a:ext uri="{FF2B5EF4-FFF2-40B4-BE49-F238E27FC236}">
                <a16:creationId xmlns:a16="http://schemas.microsoft.com/office/drawing/2014/main" id="{0E4C7EC5-97BE-4C24-9B62-0C190EEEC4DA}"/>
              </a:ext>
            </a:extLst>
          </p:cNvPr>
          <p:cNvPicPr>
            <a:picLocks noChangeAspect="1"/>
          </p:cNvPicPr>
          <p:nvPr/>
        </p:nvPicPr>
        <p:blipFill>
          <a:blip r:embed="rId4"/>
          <a:stretch>
            <a:fillRect/>
          </a:stretch>
        </p:blipFill>
        <p:spPr>
          <a:xfrm>
            <a:off x="1407237" y="4121039"/>
            <a:ext cx="967988" cy="535241"/>
          </a:xfrm>
          <a:prstGeom prst="rect">
            <a:avLst/>
          </a:prstGeom>
        </p:spPr>
      </p:pic>
      <p:pic>
        <p:nvPicPr>
          <p:cNvPr id="6" name="Picture 5">
            <a:extLst>
              <a:ext uri="{FF2B5EF4-FFF2-40B4-BE49-F238E27FC236}">
                <a16:creationId xmlns:a16="http://schemas.microsoft.com/office/drawing/2014/main" id="{0BFF588C-F083-4112-A9C3-857DC237B429}"/>
              </a:ext>
            </a:extLst>
          </p:cNvPr>
          <p:cNvPicPr>
            <a:picLocks noChangeAspect="1"/>
          </p:cNvPicPr>
          <p:nvPr/>
        </p:nvPicPr>
        <p:blipFill>
          <a:blip r:embed="rId5"/>
          <a:stretch>
            <a:fillRect/>
          </a:stretch>
        </p:blipFill>
        <p:spPr>
          <a:xfrm>
            <a:off x="838200" y="1343572"/>
            <a:ext cx="2424844" cy="2459986"/>
          </a:xfrm>
          <a:prstGeom prst="rect">
            <a:avLst/>
          </a:prstGeom>
        </p:spPr>
      </p:pic>
      <p:pic>
        <p:nvPicPr>
          <p:cNvPr id="8" name="Picture 7">
            <a:extLst>
              <a:ext uri="{FF2B5EF4-FFF2-40B4-BE49-F238E27FC236}">
                <a16:creationId xmlns:a16="http://schemas.microsoft.com/office/drawing/2014/main" id="{58DDDEDC-7E53-40CC-928C-7F2BD6B42F52}"/>
              </a:ext>
            </a:extLst>
          </p:cNvPr>
          <p:cNvPicPr>
            <a:picLocks noChangeAspect="1"/>
          </p:cNvPicPr>
          <p:nvPr/>
        </p:nvPicPr>
        <p:blipFill>
          <a:blip r:embed="rId6"/>
          <a:stretch>
            <a:fillRect/>
          </a:stretch>
        </p:blipFill>
        <p:spPr>
          <a:xfrm>
            <a:off x="3995408" y="1324790"/>
            <a:ext cx="2140081" cy="2453897"/>
          </a:xfrm>
          <a:prstGeom prst="rect">
            <a:avLst/>
          </a:prstGeom>
        </p:spPr>
      </p:pic>
      <p:sp>
        <p:nvSpPr>
          <p:cNvPr id="9" name="Content Placeholder 2">
            <a:extLst>
              <a:ext uri="{FF2B5EF4-FFF2-40B4-BE49-F238E27FC236}">
                <a16:creationId xmlns:a16="http://schemas.microsoft.com/office/drawing/2014/main" id="{7CB7BC9B-D9C2-4679-B6BB-0BA9D8B3BBD6}"/>
              </a:ext>
            </a:extLst>
          </p:cNvPr>
          <p:cNvSpPr>
            <a:spLocks noGrp="1"/>
          </p:cNvSpPr>
          <p:nvPr>
            <p:ph idx="1"/>
          </p:nvPr>
        </p:nvSpPr>
        <p:spPr>
          <a:xfrm>
            <a:off x="1659252" y="5451711"/>
            <a:ext cx="8620945" cy="869696"/>
          </a:xfrm>
        </p:spPr>
        <p:txBody>
          <a:bodyPr/>
          <a:lstStyle/>
          <a:p>
            <a:pPr marL="0" indent="0">
              <a:buNone/>
            </a:pPr>
            <a:r>
              <a:rPr lang="en-US" b="1" dirty="0"/>
              <a:t>Challenge: </a:t>
            </a:r>
            <a:r>
              <a:rPr lang="en-US" dirty="0"/>
              <a:t>Differentiable rendering function</a:t>
            </a:r>
          </a:p>
          <a:p>
            <a:pPr marL="0" indent="0">
              <a:buNone/>
            </a:pPr>
            <a:endParaRPr lang="en-US" dirty="0"/>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B61DC102-4B5F-4E6C-AA46-4C9C2764C671}"/>
              </a:ext>
            </a:extLst>
          </p:cNvPr>
          <p:cNvPicPr>
            <a:picLocks noChangeAspect="1"/>
          </p:cNvPicPr>
          <p:nvPr/>
        </p:nvPicPr>
        <p:blipFill>
          <a:blip r:embed="rId7"/>
          <a:stretch>
            <a:fillRect/>
          </a:stretch>
        </p:blipFill>
        <p:spPr>
          <a:xfrm>
            <a:off x="7716119" y="2764185"/>
            <a:ext cx="1305259" cy="1039373"/>
          </a:xfrm>
          <a:prstGeom prst="rect">
            <a:avLst/>
          </a:prstGeom>
        </p:spPr>
      </p:pic>
      <p:sp>
        <p:nvSpPr>
          <p:cNvPr id="12" name="Content Placeholder 2">
            <a:extLst>
              <a:ext uri="{FF2B5EF4-FFF2-40B4-BE49-F238E27FC236}">
                <a16:creationId xmlns:a16="http://schemas.microsoft.com/office/drawing/2014/main" id="{77EBD25F-0177-4EB4-8375-58E426430786}"/>
              </a:ext>
            </a:extLst>
          </p:cNvPr>
          <p:cNvSpPr txBox="1">
            <a:spLocks/>
          </p:cNvSpPr>
          <p:nvPr/>
        </p:nvSpPr>
        <p:spPr>
          <a:xfrm>
            <a:off x="7716119" y="1579396"/>
            <a:ext cx="2872445" cy="534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Gradient Descent</a:t>
            </a:r>
            <a:endParaRPr lang="en-US" dirty="0"/>
          </a:p>
        </p:txBody>
      </p:sp>
      <p:pic>
        <p:nvPicPr>
          <p:cNvPr id="13" name="Picture 12">
            <a:extLst>
              <a:ext uri="{FF2B5EF4-FFF2-40B4-BE49-F238E27FC236}">
                <a16:creationId xmlns:a16="http://schemas.microsoft.com/office/drawing/2014/main" id="{5ECB371F-CB75-4FD2-942A-000D38ECEDA6}"/>
              </a:ext>
            </a:extLst>
          </p:cNvPr>
          <p:cNvPicPr>
            <a:picLocks noChangeAspect="1"/>
          </p:cNvPicPr>
          <p:nvPr/>
        </p:nvPicPr>
        <p:blipFill>
          <a:blip r:embed="rId8"/>
          <a:stretch>
            <a:fillRect/>
          </a:stretch>
        </p:blipFill>
        <p:spPr>
          <a:xfrm>
            <a:off x="9299754" y="2866351"/>
            <a:ext cx="1288810" cy="1065416"/>
          </a:xfrm>
          <a:prstGeom prst="rect">
            <a:avLst/>
          </a:prstGeom>
        </p:spPr>
      </p:pic>
      <p:pic>
        <p:nvPicPr>
          <p:cNvPr id="14" name="Picture 13">
            <a:extLst>
              <a:ext uri="{FF2B5EF4-FFF2-40B4-BE49-F238E27FC236}">
                <a16:creationId xmlns:a16="http://schemas.microsoft.com/office/drawing/2014/main" id="{5B40F637-52C2-4FEF-A9BA-CE7E1C150C04}"/>
              </a:ext>
            </a:extLst>
          </p:cNvPr>
          <p:cNvPicPr>
            <a:picLocks noChangeAspect="1"/>
          </p:cNvPicPr>
          <p:nvPr/>
        </p:nvPicPr>
        <p:blipFill>
          <a:blip r:embed="rId9"/>
          <a:stretch>
            <a:fillRect/>
          </a:stretch>
        </p:blipFill>
        <p:spPr>
          <a:xfrm>
            <a:off x="8606952" y="5187451"/>
            <a:ext cx="1004535" cy="1065416"/>
          </a:xfrm>
          <a:prstGeom prst="rect">
            <a:avLst/>
          </a:prstGeom>
        </p:spPr>
      </p:pic>
    </p:spTree>
    <p:extLst>
      <p:ext uri="{BB962C8B-B14F-4D97-AF65-F5344CB8AC3E}">
        <p14:creationId xmlns:p14="http://schemas.microsoft.com/office/powerpoint/2010/main" val="24472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592F-067A-4A70-AF13-AA841EEC501B}"/>
              </a:ext>
            </a:extLst>
          </p:cNvPr>
          <p:cNvSpPr>
            <a:spLocks noGrp="1"/>
          </p:cNvSpPr>
          <p:nvPr>
            <p:ph type="title"/>
          </p:nvPr>
        </p:nvSpPr>
        <p:spPr>
          <a:xfrm>
            <a:off x="642458" y="96422"/>
            <a:ext cx="10515600" cy="1325563"/>
          </a:xfrm>
        </p:spPr>
        <p:txBody>
          <a:bodyPr/>
          <a:lstStyle/>
          <a:p>
            <a:r>
              <a:rPr lang="en-US" dirty="0"/>
              <a:t>Contribution and challenges</a:t>
            </a:r>
          </a:p>
        </p:txBody>
      </p:sp>
      <p:sp>
        <p:nvSpPr>
          <p:cNvPr id="3" name="Content Placeholder 2">
            <a:extLst>
              <a:ext uri="{FF2B5EF4-FFF2-40B4-BE49-F238E27FC236}">
                <a16:creationId xmlns:a16="http://schemas.microsoft.com/office/drawing/2014/main" id="{3BCF79FC-AEB2-40AD-BC8D-EAF549DFFABF}"/>
              </a:ext>
            </a:extLst>
          </p:cNvPr>
          <p:cNvSpPr>
            <a:spLocks noGrp="1"/>
          </p:cNvSpPr>
          <p:nvPr>
            <p:ph idx="1"/>
          </p:nvPr>
        </p:nvSpPr>
        <p:spPr>
          <a:xfrm>
            <a:off x="642458" y="2743980"/>
            <a:ext cx="10515600" cy="3354816"/>
          </a:xfrm>
        </p:spPr>
        <p:txBody>
          <a:bodyPr>
            <a:normAutofit/>
          </a:bodyPr>
          <a:lstStyle/>
          <a:p>
            <a:pPr marL="0" indent="0">
              <a:buNone/>
            </a:pPr>
            <a:r>
              <a:rPr lang="en-US" dirty="0"/>
              <a:t>But inverse image synthesis faces many challenges:</a:t>
            </a:r>
          </a:p>
          <a:p>
            <a:pPr marL="0" indent="0">
              <a:buNone/>
            </a:pPr>
            <a:r>
              <a:rPr lang="en-US" dirty="0"/>
              <a:t>- Differentiable rendering (</a:t>
            </a:r>
            <a:r>
              <a:rPr lang="en-US" b="1" dirty="0"/>
              <a:t>parameters</a:t>
            </a:r>
            <a:r>
              <a:rPr lang="en-US" dirty="0"/>
              <a:t>) (</a:t>
            </a:r>
            <a:r>
              <a:rPr lang="en-US" b="1" dirty="0"/>
              <a:t>numerical derivatives</a:t>
            </a:r>
            <a:r>
              <a:rPr lang="en-US" dirty="0"/>
              <a:t>) </a:t>
            </a:r>
          </a:p>
          <a:p>
            <a:pPr>
              <a:buFontTx/>
              <a:buChar char="-"/>
            </a:pPr>
            <a:r>
              <a:rPr lang="en-US" dirty="0"/>
              <a:t>Multi-view surface editing (</a:t>
            </a:r>
            <a:r>
              <a:rPr lang="en-US" b="1" dirty="0"/>
              <a:t>view ambiguity</a:t>
            </a:r>
            <a:r>
              <a:rPr lang="en-US" dirty="0"/>
              <a:t>) (</a:t>
            </a:r>
            <a:r>
              <a:rPr lang="en-US" b="1" dirty="0"/>
              <a:t>uniform coverage</a:t>
            </a:r>
            <a:r>
              <a:rPr lang="en-US" dirty="0"/>
              <a:t>)</a:t>
            </a:r>
          </a:p>
          <a:p>
            <a:pPr>
              <a:buFontTx/>
              <a:buChar char="-"/>
            </a:pPr>
            <a:r>
              <a:rPr lang="en-US" dirty="0"/>
              <a:t>Shape from shading (</a:t>
            </a:r>
            <a:r>
              <a:rPr lang="en-US" b="1" dirty="0"/>
              <a:t>lighting model</a:t>
            </a:r>
            <a:r>
              <a:rPr lang="en-US" dirty="0"/>
              <a:t>)</a:t>
            </a:r>
          </a:p>
          <a:p>
            <a:pPr>
              <a:buFontTx/>
              <a:buChar char="-"/>
            </a:pPr>
            <a:r>
              <a:rPr lang="en-US" dirty="0"/>
              <a:t>Style transfer (</a:t>
            </a:r>
            <a:r>
              <a:rPr lang="en-US" b="1" dirty="0"/>
              <a:t>approximate</a:t>
            </a:r>
            <a:r>
              <a:rPr lang="en-US" dirty="0"/>
              <a:t> </a:t>
            </a:r>
            <a:r>
              <a:rPr lang="en-US" b="1" dirty="0"/>
              <a:t>derivatives</a:t>
            </a:r>
            <a:r>
              <a:rPr lang="en-US" dirty="0"/>
              <a:t>)</a:t>
            </a:r>
          </a:p>
        </p:txBody>
      </p:sp>
      <p:sp>
        <p:nvSpPr>
          <p:cNvPr id="4" name="TextBox 3">
            <a:extLst>
              <a:ext uri="{FF2B5EF4-FFF2-40B4-BE49-F238E27FC236}">
                <a16:creationId xmlns:a16="http://schemas.microsoft.com/office/drawing/2014/main" id="{3FA7E426-A296-462D-B28A-D54A5E0C6A91}"/>
              </a:ext>
            </a:extLst>
          </p:cNvPr>
          <p:cNvSpPr txBox="1"/>
          <p:nvPr/>
        </p:nvSpPr>
        <p:spPr>
          <a:xfrm>
            <a:off x="1331403" y="1690688"/>
            <a:ext cx="9529194" cy="954107"/>
          </a:xfrm>
          <a:prstGeom prst="rect">
            <a:avLst/>
          </a:prstGeom>
          <a:noFill/>
        </p:spPr>
        <p:txBody>
          <a:bodyPr wrap="square" rtlCol="0">
            <a:spAutoFit/>
          </a:bodyPr>
          <a:lstStyle/>
          <a:p>
            <a:r>
              <a:rPr lang="en-US" sz="2800" b="1" dirty="0"/>
              <a:t>Paparazzi’s Contribution</a:t>
            </a:r>
            <a:r>
              <a:rPr lang="en-US" sz="2800" dirty="0"/>
              <a:t>: An analytically differentiable renderer</a:t>
            </a:r>
          </a:p>
          <a:p>
            <a:endParaRPr lang="en-US" sz="2800" dirty="0"/>
          </a:p>
        </p:txBody>
      </p:sp>
    </p:spTree>
    <p:extLst>
      <p:ext uri="{BB962C8B-B14F-4D97-AF65-F5344CB8AC3E}">
        <p14:creationId xmlns:p14="http://schemas.microsoft.com/office/powerpoint/2010/main" val="30352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2AA5-14EF-45FA-9C08-5DA1FE644F6E}"/>
              </a:ext>
            </a:extLst>
          </p:cNvPr>
          <p:cNvSpPr>
            <a:spLocks noGrp="1"/>
          </p:cNvSpPr>
          <p:nvPr>
            <p:ph type="title"/>
          </p:nvPr>
        </p:nvSpPr>
        <p:spPr>
          <a:xfrm>
            <a:off x="717062" y="273841"/>
            <a:ext cx="10515600" cy="925290"/>
          </a:xfrm>
        </p:spPr>
        <p:txBody>
          <a:bodyPr/>
          <a:lstStyle/>
          <a:p>
            <a:r>
              <a:rPr lang="en-US" dirty="0"/>
              <a:t>Paparazzi’s solution</a:t>
            </a:r>
          </a:p>
        </p:txBody>
      </p:sp>
      <p:sp>
        <p:nvSpPr>
          <p:cNvPr id="3" name="Content Placeholder 2">
            <a:extLst>
              <a:ext uri="{FF2B5EF4-FFF2-40B4-BE49-F238E27FC236}">
                <a16:creationId xmlns:a16="http://schemas.microsoft.com/office/drawing/2014/main" id="{81E72FE7-FCFB-479C-B73D-94E47953BE8C}"/>
              </a:ext>
            </a:extLst>
          </p:cNvPr>
          <p:cNvSpPr>
            <a:spLocks noGrp="1"/>
          </p:cNvSpPr>
          <p:nvPr>
            <p:ph idx="1"/>
          </p:nvPr>
        </p:nvSpPr>
        <p:spPr>
          <a:xfrm>
            <a:off x="838200" y="1422270"/>
            <a:ext cx="10515600" cy="4351338"/>
          </a:xfrm>
        </p:spPr>
        <p:txBody>
          <a:bodyPr>
            <a:normAutofit/>
          </a:bodyPr>
          <a:lstStyle/>
          <a:p>
            <a:r>
              <a:rPr lang="en-US" b="1" dirty="0"/>
              <a:t>Lambertian</a:t>
            </a:r>
            <a:r>
              <a:rPr lang="en-US" dirty="0"/>
              <a:t>: Illumination depends only on changes in normal </a:t>
            </a:r>
          </a:p>
          <a:p>
            <a:r>
              <a:rPr lang="en-US" b="1" dirty="0"/>
              <a:t>Flat shading</a:t>
            </a:r>
            <a:r>
              <a:rPr lang="en-US" dirty="0"/>
              <a:t>: Per-face normal changes only along “height” vector</a:t>
            </a:r>
          </a:p>
          <a:p>
            <a:endParaRPr lang="en-US" dirty="0"/>
          </a:p>
          <a:p>
            <a:endParaRPr lang="en-US" dirty="0"/>
          </a:p>
          <a:p>
            <a:endParaRPr lang="en-US" dirty="0"/>
          </a:p>
          <a:p>
            <a:endParaRPr lang="en-US" dirty="0"/>
          </a:p>
          <a:p>
            <a:r>
              <a:rPr lang="en-US" dirty="0"/>
              <a:t>Stochastic gradient descent can be applied to multiple views</a:t>
            </a:r>
          </a:p>
          <a:p>
            <a:r>
              <a:rPr lang="en-US" dirty="0"/>
              <a:t>Support for non-differentiable iterative filters</a:t>
            </a:r>
          </a:p>
          <a:p>
            <a:endParaRPr lang="en-US" dirty="0"/>
          </a:p>
        </p:txBody>
      </p:sp>
      <p:pic>
        <p:nvPicPr>
          <p:cNvPr id="5" name="Picture 4">
            <a:extLst>
              <a:ext uri="{FF2B5EF4-FFF2-40B4-BE49-F238E27FC236}">
                <a16:creationId xmlns:a16="http://schemas.microsoft.com/office/drawing/2014/main" id="{FDE26198-0917-40E1-8E7E-F5D75B38049A}"/>
              </a:ext>
            </a:extLst>
          </p:cNvPr>
          <p:cNvPicPr>
            <a:picLocks noChangeAspect="1"/>
          </p:cNvPicPr>
          <p:nvPr/>
        </p:nvPicPr>
        <p:blipFill>
          <a:blip r:embed="rId3"/>
          <a:stretch>
            <a:fillRect/>
          </a:stretch>
        </p:blipFill>
        <p:spPr>
          <a:xfrm>
            <a:off x="3518788" y="5524551"/>
            <a:ext cx="4912148" cy="944392"/>
          </a:xfrm>
          <a:prstGeom prst="rect">
            <a:avLst/>
          </a:prstGeom>
        </p:spPr>
      </p:pic>
      <p:pic>
        <p:nvPicPr>
          <p:cNvPr id="6" name="Picture 5">
            <a:extLst>
              <a:ext uri="{FF2B5EF4-FFF2-40B4-BE49-F238E27FC236}">
                <a16:creationId xmlns:a16="http://schemas.microsoft.com/office/drawing/2014/main" id="{9F0ED292-2DB4-4EF2-AC24-38D1451CC9D7}"/>
              </a:ext>
            </a:extLst>
          </p:cNvPr>
          <p:cNvPicPr>
            <a:picLocks noChangeAspect="1"/>
          </p:cNvPicPr>
          <p:nvPr/>
        </p:nvPicPr>
        <p:blipFill>
          <a:blip r:embed="rId4"/>
          <a:stretch>
            <a:fillRect/>
          </a:stretch>
        </p:blipFill>
        <p:spPr>
          <a:xfrm>
            <a:off x="7381543" y="2644666"/>
            <a:ext cx="2789444" cy="1550088"/>
          </a:xfrm>
          <a:prstGeom prst="rect">
            <a:avLst/>
          </a:prstGeom>
        </p:spPr>
      </p:pic>
      <p:pic>
        <p:nvPicPr>
          <p:cNvPr id="4" name="Picture 3">
            <a:extLst>
              <a:ext uri="{FF2B5EF4-FFF2-40B4-BE49-F238E27FC236}">
                <a16:creationId xmlns:a16="http://schemas.microsoft.com/office/drawing/2014/main" id="{F84D0D89-AA8B-4B1B-A9B2-34BBFE5FD630}"/>
              </a:ext>
            </a:extLst>
          </p:cNvPr>
          <p:cNvPicPr>
            <a:picLocks noChangeAspect="1"/>
          </p:cNvPicPr>
          <p:nvPr/>
        </p:nvPicPr>
        <p:blipFill>
          <a:blip r:embed="rId5"/>
          <a:stretch>
            <a:fillRect/>
          </a:stretch>
        </p:blipFill>
        <p:spPr>
          <a:xfrm>
            <a:off x="4507195" y="2976561"/>
            <a:ext cx="600075" cy="904875"/>
          </a:xfrm>
          <a:prstGeom prst="rect">
            <a:avLst/>
          </a:prstGeom>
        </p:spPr>
      </p:pic>
      <p:pic>
        <p:nvPicPr>
          <p:cNvPr id="8" name="Picture 7">
            <a:extLst>
              <a:ext uri="{FF2B5EF4-FFF2-40B4-BE49-F238E27FC236}">
                <a16:creationId xmlns:a16="http://schemas.microsoft.com/office/drawing/2014/main" id="{025DAF65-95F3-4980-9770-318003C8DFDD}"/>
              </a:ext>
            </a:extLst>
          </p:cNvPr>
          <p:cNvPicPr>
            <a:picLocks noChangeAspect="1"/>
          </p:cNvPicPr>
          <p:nvPr/>
        </p:nvPicPr>
        <p:blipFill>
          <a:blip r:embed="rId6"/>
          <a:stretch>
            <a:fillRect/>
          </a:stretch>
        </p:blipFill>
        <p:spPr>
          <a:xfrm>
            <a:off x="5160401" y="2976562"/>
            <a:ext cx="1238250" cy="1066800"/>
          </a:xfrm>
          <a:prstGeom prst="rect">
            <a:avLst/>
          </a:prstGeom>
        </p:spPr>
      </p:pic>
    </p:spTree>
    <p:extLst>
      <p:ext uri="{BB962C8B-B14F-4D97-AF65-F5344CB8AC3E}">
        <p14:creationId xmlns:p14="http://schemas.microsoft.com/office/powerpoint/2010/main" val="294479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A3F53C-5684-4E55-8E5E-ED9F6AB38329}"/>
                  </a:ext>
                </a:extLst>
              </p:cNvPr>
              <p:cNvSpPr>
                <a:spLocks noGrp="1"/>
              </p:cNvSpPr>
              <p:nvPr>
                <p:ph type="title"/>
              </p:nvPr>
            </p:nvSpPr>
            <p:spPr/>
            <p:txBody>
              <a:bodyPr/>
              <a:lstStyle/>
              <a:p>
                <a:r>
                  <a:rPr lang="en-US" dirty="0"/>
                  <a:t>Results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m:t>
                        </m:r>
                      </m:sub>
                    </m:sSub>
                  </m:oMath>
                </a14:m>
                <a:r>
                  <a:rPr lang="en-US" dirty="0"/>
                  <a:t> smoothing</a:t>
                </a:r>
              </a:p>
            </p:txBody>
          </p:sp>
        </mc:Choice>
        <mc:Fallback xmlns="">
          <p:sp>
            <p:nvSpPr>
              <p:cNvPr id="2" name="Title 1">
                <a:extLst>
                  <a:ext uri="{FF2B5EF4-FFF2-40B4-BE49-F238E27FC236}">
                    <a16:creationId xmlns:a16="http://schemas.microsoft.com/office/drawing/2014/main" id="{14A3F53C-5684-4E55-8E5E-ED9F6AB38329}"/>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4BAD003-A1CE-4A75-AC97-0F77BDE27CD2}"/>
              </a:ext>
            </a:extLst>
          </p:cNvPr>
          <p:cNvPicPr>
            <a:picLocks noChangeAspect="1"/>
          </p:cNvPicPr>
          <p:nvPr/>
        </p:nvPicPr>
        <p:blipFill>
          <a:blip r:embed="rId3"/>
          <a:stretch>
            <a:fillRect/>
          </a:stretch>
        </p:blipFill>
        <p:spPr>
          <a:xfrm>
            <a:off x="720754" y="1854987"/>
            <a:ext cx="10997967" cy="3929428"/>
          </a:xfrm>
          <a:prstGeom prst="rect">
            <a:avLst/>
          </a:prstGeom>
        </p:spPr>
      </p:pic>
    </p:spTree>
    <p:extLst>
      <p:ext uri="{BB962C8B-B14F-4D97-AF65-F5344CB8AC3E}">
        <p14:creationId xmlns:p14="http://schemas.microsoft.com/office/powerpoint/2010/main" val="15478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3B2C-80FB-4BB3-8BEB-2949A7409437}"/>
              </a:ext>
            </a:extLst>
          </p:cNvPr>
          <p:cNvSpPr>
            <a:spLocks noGrp="1"/>
          </p:cNvSpPr>
          <p:nvPr>
            <p:ph type="title"/>
          </p:nvPr>
        </p:nvSpPr>
        <p:spPr/>
        <p:txBody>
          <a:bodyPr/>
          <a:lstStyle/>
          <a:p>
            <a:r>
              <a:rPr lang="en-US" dirty="0"/>
              <a:t>Results – Various filters</a:t>
            </a:r>
          </a:p>
        </p:txBody>
      </p:sp>
      <p:pic>
        <p:nvPicPr>
          <p:cNvPr id="4" name="Picture 3">
            <a:extLst>
              <a:ext uri="{FF2B5EF4-FFF2-40B4-BE49-F238E27FC236}">
                <a16:creationId xmlns:a16="http://schemas.microsoft.com/office/drawing/2014/main" id="{D8BBE755-D379-4819-8622-2150EADF6FD8}"/>
              </a:ext>
            </a:extLst>
          </p:cNvPr>
          <p:cNvPicPr>
            <a:picLocks noChangeAspect="1"/>
          </p:cNvPicPr>
          <p:nvPr/>
        </p:nvPicPr>
        <p:blipFill>
          <a:blip r:embed="rId2"/>
          <a:stretch>
            <a:fillRect/>
          </a:stretch>
        </p:blipFill>
        <p:spPr>
          <a:xfrm>
            <a:off x="996247" y="1690688"/>
            <a:ext cx="10065281" cy="4303553"/>
          </a:xfrm>
          <a:prstGeom prst="rect">
            <a:avLst/>
          </a:prstGeom>
        </p:spPr>
      </p:pic>
    </p:spTree>
    <p:extLst>
      <p:ext uri="{BB962C8B-B14F-4D97-AF65-F5344CB8AC3E}">
        <p14:creationId xmlns:p14="http://schemas.microsoft.com/office/powerpoint/2010/main" val="127952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F53C-5684-4E55-8E5E-ED9F6AB38329}"/>
              </a:ext>
            </a:extLst>
          </p:cNvPr>
          <p:cNvSpPr>
            <a:spLocks noGrp="1"/>
          </p:cNvSpPr>
          <p:nvPr>
            <p:ph type="title"/>
          </p:nvPr>
        </p:nvSpPr>
        <p:spPr/>
        <p:txBody>
          <a:bodyPr/>
          <a:lstStyle/>
          <a:p>
            <a:r>
              <a:rPr lang="en-US" dirty="0"/>
              <a:t>Results – Detail transfer</a:t>
            </a:r>
          </a:p>
        </p:txBody>
      </p:sp>
      <p:pic>
        <p:nvPicPr>
          <p:cNvPr id="3" name="Picture 2">
            <a:extLst>
              <a:ext uri="{FF2B5EF4-FFF2-40B4-BE49-F238E27FC236}">
                <a16:creationId xmlns:a16="http://schemas.microsoft.com/office/drawing/2014/main" id="{D25DA9D7-7717-4578-A678-196A7A31020B}"/>
              </a:ext>
            </a:extLst>
          </p:cNvPr>
          <p:cNvPicPr>
            <a:picLocks noChangeAspect="1"/>
          </p:cNvPicPr>
          <p:nvPr/>
        </p:nvPicPr>
        <p:blipFill>
          <a:blip r:embed="rId2"/>
          <a:stretch>
            <a:fillRect/>
          </a:stretch>
        </p:blipFill>
        <p:spPr>
          <a:xfrm>
            <a:off x="582336" y="1944474"/>
            <a:ext cx="10771464" cy="3838612"/>
          </a:xfrm>
          <a:prstGeom prst="rect">
            <a:avLst/>
          </a:prstGeom>
        </p:spPr>
      </p:pic>
    </p:spTree>
    <p:extLst>
      <p:ext uri="{BB962C8B-B14F-4D97-AF65-F5344CB8AC3E}">
        <p14:creationId xmlns:p14="http://schemas.microsoft.com/office/powerpoint/2010/main" val="115208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61A4-A225-46A2-8D62-89E52A34090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03FF6B3-6F99-49D9-BB8F-9495C9CA6CEF}"/>
              </a:ext>
            </a:extLst>
          </p:cNvPr>
          <p:cNvSpPr>
            <a:spLocks noGrp="1"/>
          </p:cNvSpPr>
          <p:nvPr>
            <p:ph idx="1"/>
          </p:nvPr>
        </p:nvSpPr>
        <p:spPr/>
        <p:txBody>
          <a:bodyPr/>
          <a:lstStyle/>
          <a:p>
            <a:r>
              <a:rPr lang="en-US" dirty="0"/>
              <a:t>Heuristic and scene-dependent camera parameters</a:t>
            </a:r>
          </a:p>
          <a:p>
            <a:r>
              <a:rPr lang="en-US" dirty="0"/>
              <a:t>Remeshing required to avoid self intersections</a:t>
            </a:r>
          </a:p>
          <a:p>
            <a:r>
              <a:rPr lang="en-US" dirty="0"/>
              <a:t>Remeshing required to guarantee mesh quality</a:t>
            </a:r>
          </a:p>
          <a:p>
            <a:r>
              <a:rPr lang="en-US" dirty="0"/>
              <a:t>Simple albedo-free lighting setup with flat shading</a:t>
            </a:r>
          </a:p>
          <a:p>
            <a:r>
              <a:rPr lang="en-US" dirty="0"/>
              <a:t>(many) Small iterations for convergence</a:t>
            </a:r>
          </a:p>
          <a:p>
            <a:endParaRPr lang="en-US" dirty="0"/>
          </a:p>
          <a:p>
            <a:endParaRPr lang="en-US" dirty="0"/>
          </a:p>
        </p:txBody>
      </p:sp>
      <p:pic>
        <p:nvPicPr>
          <p:cNvPr id="4" name="Picture 3">
            <a:extLst>
              <a:ext uri="{FF2B5EF4-FFF2-40B4-BE49-F238E27FC236}">
                <a16:creationId xmlns:a16="http://schemas.microsoft.com/office/drawing/2014/main" id="{8CC35812-F3D9-464E-A9B8-55BC1FA1A656}"/>
              </a:ext>
            </a:extLst>
          </p:cNvPr>
          <p:cNvPicPr>
            <a:picLocks noChangeAspect="1"/>
          </p:cNvPicPr>
          <p:nvPr/>
        </p:nvPicPr>
        <p:blipFill>
          <a:blip r:embed="rId3"/>
          <a:stretch>
            <a:fillRect/>
          </a:stretch>
        </p:blipFill>
        <p:spPr>
          <a:xfrm>
            <a:off x="2419830" y="4348943"/>
            <a:ext cx="6766115" cy="2209587"/>
          </a:xfrm>
          <a:prstGeom prst="rect">
            <a:avLst/>
          </a:prstGeom>
        </p:spPr>
      </p:pic>
    </p:spTree>
    <p:extLst>
      <p:ext uri="{BB962C8B-B14F-4D97-AF65-F5344CB8AC3E}">
        <p14:creationId xmlns:p14="http://schemas.microsoft.com/office/powerpoint/2010/main" val="426366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644</Words>
  <Application>Microsoft Office PowerPoint</Application>
  <PresentationFormat>Widescreen</PresentationFormat>
  <Paragraphs>66</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Paparazzi: Surface Editing by way of Multi-view Image Processing</vt:lpstr>
      <vt:lpstr>Problem</vt:lpstr>
      <vt:lpstr>Paparazzi’s approach</vt:lpstr>
      <vt:lpstr>Contribution and challenges</vt:lpstr>
      <vt:lpstr>Paparazzi’s solution</vt:lpstr>
      <vt:lpstr>Results –L_0 smoothing</vt:lpstr>
      <vt:lpstr>Results – Various filters</vt:lpstr>
      <vt:lpstr>Results – Detail transfer</vt:lpstr>
      <vt:lpstr>Limitations</vt:lpstr>
      <vt:lpstr>Considerations and Doubts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Paparazzi: Surface Editing by way of Multi-view Image Processing</dc:title>
  <dc:creator>edoardo dominici</dc:creator>
  <cp:lastModifiedBy>edoardo dominici</cp:lastModifiedBy>
  <cp:revision>28</cp:revision>
  <dcterms:created xsi:type="dcterms:W3CDTF">2018-10-15T02:06:19Z</dcterms:created>
  <dcterms:modified xsi:type="dcterms:W3CDTF">2018-10-15T18:10:21Z</dcterms:modified>
</cp:coreProperties>
</file>