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Proxima Nova"/>
      <p:regular r:id="rId10"/>
      <p:bold r:id="rId11"/>
      <p:italic r:id="rId12"/>
      <p:boldItalic r:id="rId13"/>
    </p:embeddedFont>
    <p:embeddedFont>
      <p:font typeface="Alfa Slab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VE6O9t0PE99lZ5zaEv40tKtd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50">
                <a:solidFill>
                  <a:schemeClr val="dk1"/>
                </a:solidFill>
                <a:latin typeface="Calibri"/>
                <a:ea typeface="Calibri"/>
                <a:cs typeface="Calibri"/>
                <a:sym typeface="Calibri"/>
              </a:rPr>
              <a:t>We are a team of students from the Master of Analytics program, it’s our first time participating the hackathon and we had a lot of fun.</a:t>
            </a:r>
            <a:endParaRPr sz="105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US" sz="1050">
                <a:solidFill>
                  <a:schemeClr val="dk1"/>
                </a:solidFill>
                <a:latin typeface="Calibri"/>
                <a:ea typeface="Calibri"/>
                <a:cs typeface="Calibri"/>
                <a:sym typeface="Calibri"/>
              </a:rPr>
              <a:t>We first want to talk about our approach to this project:  </a:t>
            </a:r>
            <a:endParaRPr sz="1050">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rPr lang="en-US" sz="1050">
                <a:solidFill>
                  <a:schemeClr val="dk1"/>
                </a:solidFill>
                <a:latin typeface="Calibri"/>
                <a:ea typeface="Calibri"/>
                <a:cs typeface="Calibri"/>
                <a:sym typeface="Calibri"/>
              </a:rPr>
              <a:t>After talking to the learning analytics team, we learned two things:</a:t>
            </a:r>
            <a:endParaRPr sz="1050">
              <a:solidFill>
                <a:schemeClr val="dk1"/>
              </a:solidFill>
              <a:latin typeface="Calibri"/>
              <a:ea typeface="Calibri"/>
              <a:cs typeface="Calibri"/>
              <a:sym typeface="Calibri"/>
            </a:endParaRPr>
          </a:p>
          <a:p>
            <a:pPr indent="-228600" lvl="0" marL="457200" rtl="0" algn="l">
              <a:lnSpc>
                <a:spcPct val="115000"/>
              </a:lnSpc>
              <a:spcBef>
                <a:spcPts val="1000"/>
              </a:spcBef>
              <a:spcAft>
                <a:spcPts val="0"/>
              </a:spcAft>
              <a:buNone/>
            </a:pPr>
            <a:r>
              <a:rPr lang="en-US" sz="1050">
                <a:solidFill>
                  <a:schemeClr val="dk1"/>
                </a:solidFill>
                <a:latin typeface="Calibri"/>
                <a:ea typeface="Calibri"/>
                <a:cs typeface="Calibri"/>
                <a:sym typeface="Calibri"/>
              </a:rPr>
              <a:t>1.</a:t>
            </a:r>
            <a:r>
              <a:rPr lang="en-US" sz="700">
                <a:solidFill>
                  <a:schemeClr val="dk1"/>
                </a:solidFill>
                <a:latin typeface="Times New Roman"/>
                <a:ea typeface="Times New Roman"/>
                <a:cs typeface="Times New Roman"/>
                <a:sym typeface="Times New Roman"/>
              </a:rPr>
              <a:t> </a:t>
            </a:r>
            <a:r>
              <a:rPr lang="en-US" sz="1050">
                <a:solidFill>
                  <a:schemeClr val="dk1"/>
                </a:solidFill>
                <a:latin typeface="Calibri"/>
                <a:ea typeface="Calibri"/>
                <a:cs typeface="Calibri"/>
                <a:sym typeface="Calibri"/>
              </a:rPr>
              <a:t>One goal for instructors to use Canvas data is to improve the course structure for next year.  </a:t>
            </a:r>
            <a:endParaRPr sz="700">
              <a:solidFill>
                <a:schemeClr val="dk1"/>
              </a:solidFill>
              <a:latin typeface="Times New Roman"/>
              <a:ea typeface="Times New Roman"/>
              <a:cs typeface="Times New Roman"/>
              <a:sym typeface="Times New Roman"/>
            </a:endParaRPr>
          </a:p>
          <a:p>
            <a:pPr indent="-228600" lvl="0" marL="457200" rtl="0" algn="l">
              <a:lnSpc>
                <a:spcPct val="115000"/>
              </a:lnSpc>
              <a:spcBef>
                <a:spcPts val="1000"/>
              </a:spcBef>
              <a:spcAft>
                <a:spcPts val="0"/>
              </a:spcAft>
              <a:buClr>
                <a:schemeClr val="dk1"/>
              </a:buClr>
              <a:buSzPts val="1100"/>
              <a:buFont typeface="Arial"/>
              <a:buNone/>
            </a:pPr>
            <a:r>
              <a:rPr lang="en-US" sz="1050">
                <a:solidFill>
                  <a:schemeClr val="dk1"/>
                </a:solidFill>
                <a:latin typeface="Calibri"/>
                <a:ea typeface="Calibri"/>
                <a:cs typeface="Calibri"/>
                <a:sym typeface="Calibri"/>
              </a:rPr>
              <a:t>2. Currently there’s built-in analytic tool on Canvas called New Analytics. It provides some analysis yet it has two major limitations: there is a 24 to 40 hrs delay on the analytics results and the instructors can get only the most recent 27 days of data. Due to these limitations, instructors usually come the learning analytics to ask for raw data. </a:t>
            </a:r>
            <a:endParaRPr sz="1050">
              <a:solidFill>
                <a:schemeClr val="dk1"/>
              </a:solidFill>
              <a:latin typeface="Calibri"/>
              <a:ea typeface="Calibri"/>
              <a:cs typeface="Calibri"/>
              <a:sym typeface="Calibri"/>
            </a:endParaRPr>
          </a:p>
          <a:p>
            <a:pPr indent="0" lvl="0" marL="0" rtl="0" algn="l">
              <a:lnSpc>
                <a:spcPct val="115000"/>
              </a:lnSpc>
              <a:spcBef>
                <a:spcPts val="1000"/>
              </a:spcBef>
              <a:spcAft>
                <a:spcPts val="0"/>
              </a:spcAft>
              <a:buNone/>
            </a:pPr>
            <a:r>
              <a:rPr lang="en-US" sz="1050">
                <a:solidFill>
                  <a:schemeClr val="dk1"/>
                </a:solidFill>
                <a:latin typeface="Calibri"/>
                <a:ea typeface="Calibri"/>
                <a:cs typeface="Calibri"/>
                <a:sym typeface="Calibri"/>
              </a:rPr>
              <a:t>Combining this two findings, our team would like to build a real-time, comprehensive dashboard to help instructor improve on the courses. </a:t>
            </a:r>
            <a:endParaRPr sz="105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1000"/>
              </a:spcBef>
              <a:spcAft>
                <a:spcPts val="0"/>
              </a:spcAft>
              <a:buNone/>
            </a:pPr>
            <a:r>
              <a:t/>
            </a:r>
            <a:endParaRPr b="1" sz="100">
              <a:solidFill>
                <a:schemeClr val="dk1"/>
              </a:solidFill>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US" sz="1050">
                <a:solidFill>
                  <a:schemeClr val="dk1"/>
                </a:solidFill>
                <a:latin typeface="Calibri"/>
                <a:ea typeface="Calibri"/>
                <a:cs typeface="Calibri"/>
                <a:sym typeface="Calibri"/>
              </a:rPr>
              <a:t>So far we have built two things: </a:t>
            </a:r>
            <a:endParaRPr sz="105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050">
                <a:solidFill>
                  <a:schemeClr val="dk1"/>
                </a:solidFill>
                <a:latin typeface="Calibri"/>
                <a:ea typeface="Calibri"/>
                <a:cs typeface="Calibri"/>
                <a:sym typeface="Calibri"/>
              </a:rPr>
              <a:t>A python tool that convert multiple raw data sets into 3 csv data files for tableau data input.</a:t>
            </a:r>
            <a:endParaRPr sz="105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050">
                <a:solidFill>
                  <a:schemeClr val="dk1"/>
                </a:solidFill>
                <a:latin typeface="Calibri"/>
                <a:ea typeface="Calibri"/>
                <a:cs typeface="Calibri"/>
                <a:sym typeface="Calibri"/>
              </a:rPr>
              <a:t>Tableau dashboard prototype</a:t>
            </a:r>
            <a:endParaRPr sz="105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t>Let’s take a look at the dashboard</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3acab7f6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3acab7f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4285F4"/>
              </a:buClr>
              <a:buSzPts val="1800"/>
              <a:buFont typeface="Proxima Nova"/>
              <a:buAutoNum type="arabicPeriod"/>
            </a:pPr>
            <a:r>
              <a:rPr lang="en-US" sz="2400">
                <a:solidFill>
                  <a:srgbClr val="666666"/>
                </a:solidFill>
                <a:latin typeface="Proxima Nova"/>
                <a:ea typeface="Proxima Nova"/>
                <a:cs typeface="Proxima Nova"/>
                <a:sym typeface="Proxima Nova"/>
              </a:rPr>
              <a:t>Ranking of discussion topics based on student engagement  </a:t>
            </a:r>
            <a:endParaRPr sz="2400">
              <a:solidFill>
                <a:srgbClr val="666666"/>
              </a:solidFill>
              <a:latin typeface="Proxima Nova"/>
              <a:ea typeface="Proxima Nova"/>
              <a:cs typeface="Proxima Nova"/>
              <a:sym typeface="Proxima Nova"/>
            </a:endParaRPr>
          </a:p>
          <a:p>
            <a:pPr indent="0" lvl="0" marL="457200" rtl="0" algn="l">
              <a:lnSpc>
                <a:spcPct val="90000"/>
              </a:lnSpc>
              <a:spcBef>
                <a:spcPts val="1600"/>
              </a:spcBef>
              <a:spcAft>
                <a:spcPts val="0"/>
              </a:spcAft>
              <a:buClr>
                <a:schemeClr val="dk1"/>
              </a:buClr>
              <a:buSzPts val="1100"/>
              <a:buFont typeface="Arial"/>
              <a:buNone/>
            </a:pPr>
            <a:r>
              <a:rPr lang="en-US" sz="2400">
                <a:solidFill>
                  <a:srgbClr val="666666"/>
                </a:solidFill>
                <a:latin typeface="Proxima Nova"/>
                <a:ea typeface="Proxima Nova"/>
                <a:cs typeface="Proxima Nova"/>
                <a:sym typeface="Proxima Nova"/>
              </a:rPr>
              <a:t>data source: (discussions['discussion_topic_title'].value_counts().sort_index())</a:t>
            </a:r>
            <a:endParaRPr sz="2400">
              <a:solidFill>
                <a:srgbClr val="666666"/>
              </a:solidFill>
              <a:latin typeface="Proxima Nova"/>
              <a:ea typeface="Proxima Nova"/>
              <a:cs typeface="Proxima Nova"/>
              <a:sym typeface="Proxima Nova"/>
            </a:endParaRPr>
          </a:p>
          <a:p>
            <a:pPr indent="0" lvl="0" marL="457200" rtl="0" algn="l">
              <a:lnSpc>
                <a:spcPct val="90000"/>
              </a:lnSpc>
              <a:spcBef>
                <a:spcPts val="1600"/>
              </a:spcBef>
              <a:spcAft>
                <a:spcPts val="0"/>
              </a:spcAft>
              <a:buClr>
                <a:schemeClr val="dk1"/>
              </a:buClr>
              <a:buSzPts val="1100"/>
              <a:buFont typeface="Arial"/>
              <a:buNone/>
            </a:pPr>
            <a:r>
              <a:t/>
            </a:r>
            <a:endParaRPr sz="2400">
              <a:solidFill>
                <a:srgbClr val="666666"/>
              </a:solidFill>
              <a:latin typeface="Proxima Nova"/>
              <a:ea typeface="Proxima Nova"/>
              <a:cs typeface="Proxima Nova"/>
              <a:sym typeface="Proxima Nova"/>
            </a:endParaRPr>
          </a:p>
          <a:p>
            <a:pPr indent="-342900" lvl="0" marL="457200" rtl="0" algn="l">
              <a:lnSpc>
                <a:spcPct val="90000"/>
              </a:lnSpc>
              <a:spcBef>
                <a:spcPts val="1600"/>
              </a:spcBef>
              <a:spcAft>
                <a:spcPts val="0"/>
              </a:spcAft>
              <a:buClr>
                <a:srgbClr val="4285F4"/>
              </a:buClr>
              <a:buSzPts val="1800"/>
              <a:buFont typeface="Proxima Nova"/>
              <a:buAutoNum type="arabicPeriod"/>
            </a:pPr>
            <a:r>
              <a:rPr lang="en-US" sz="2400">
                <a:solidFill>
                  <a:srgbClr val="666666"/>
                </a:solidFill>
                <a:latin typeface="Proxima Nova"/>
                <a:ea typeface="Proxima Nova"/>
                <a:cs typeface="Proxima Nova"/>
                <a:sym typeface="Proxima Nova"/>
              </a:rPr>
              <a:t>Ranking of most accessed wiki pages(navigation data)</a:t>
            </a:r>
            <a:endParaRPr sz="2400">
              <a:solidFill>
                <a:srgbClr val="666666"/>
              </a:solidFill>
              <a:latin typeface="Proxima Nova"/>
              <a:ea typeface="Proxima Nova"/>
              <a:cs typeface="Proxima Nova"/>
              <a:sym typeface="Proxima Nova"/>
            </a:endParaRPr>
          </a:p>
          <a:p>
            <a:pPr indent="0" lvl="0" marL="457200" rtl="0" algn="l">
              <a:lnSpc>
                <a:spcPct val="90000"/>
              </a:lnSpc>
              <a:spcBef>
                <a:spcPts val="1600"/>
              </a:spcBef>
              <a:spcAft>
                <a:spcPts val="0"/>
              </a:spcAft>
              <a:buClr>
                <a:schemeClr val="dk1"/>
              </a:buClr>
              <a:buSzPts val="1100"/>
              <a:buFont typeface="Arial"/>
              <a:buNone/>
            </a:pPr>
            <a:r>
              <a:t/>
            </a:r>
            <a:endParaRPr sz="2400">
              <a:solidFill>
                <a:srgbClr val="666666"/>
              </a:solidFill>
              <a:latin typeface="Proxima Nova"/>
              <a:ea typeface="Proxima Nova"/>
              <a:cs typeface="Proxima Nova"/>
              <a:sym typeface="Proxima Nova"/>
            </a:endParaRPr>
          </a:p>
          <a:p>
            <a:pPr indent="-342900" lvl="0" marL="457200" rtl="0" algn="l">
              <a:lnSpc>
                <a:spcPct val="90000"/>
              </a:lnSpc>
              <a:spcBef>
                <a:spcPts val="1600"/>
              </a:spcBef>
              <a:spcAft>
                <a:spcPts val="0"/>
              </a:spcAft>
              <a:buClr>
                <a:srgbClr val="4285F4"/>
              </a:buClr>
              <a:buSzPts val="1800"/>
              <a:buFont typeface="Proxima Nova"/>
              <a:buAutoNum type="arabicPeriod"/>
            </a:pPr>
            <a:r>
              <a:rPr lang="en-US" sz="2400">
                <a:solidFill>
                  <a:srgbClr val="666666"/>
                </a:solidFill>
                <a:latin typeface="Proxima Nova"/>
                <a:ea typeface="Proxima Nova"/>
                <a:cs typeface="Proxima Nova"/>
                <a:sym typeface="Proxima Nova"/>
              </a:rPr>
              <a:t>Relationship bt engagement(number of post)/like/participation mark and grade</a:t>
            </a:r>
            <a:endParaRPr sz="2400">
              <a:solidFill>
                <a:srgbClr val="666666"/>
              </a:solidFill>
              <a:latin typeface="Proxima Nova"/>
              <a:ea typeface="Proxima Nova"/>
              <a:cs typeface="Proxima Nova"/>
              <a:sym typeface="Proxima Nova"/>
            </a:endParaRPr>
          </a:p>
          <a:p>
            <a:pPr indent="-342900" lvl="0" marL="457200" rtl="0" algn="l">
              <a:lnSpc>
                <a:spcPct val="90000"/>
              </a:lnSpc>
              <a:spcBef>
                <a:spcPts val="0"/>
              </a:spcBef>
              <a:spcAft>
                <a:spcPts val="0"/>
              </a:spcAft>
              <a:buClr>
                <a:srgbClr val="4285F4"/>
              </a:buClr>
              <a:buSzPts val="1800"/>
              <a:buFont typeface="Proxima Nova"/>
              <a:buAutoNum type="arabicPeriod"/>
            </a:pPr>
            <a:r>
              <a:rPr lang="en-US" sz="2400">
                <a:solidFill>
                  <a:srgbClr val="666666"/>
                </a:solidFill>
                <a:latin typeface="Proxima Nova"/>
                <a:ea typeface="Proxima Nova"/>
                <a:cs typeface="Proxima Nova"/>
                <a:sym typeface="Proxima Nova"/>
              </a:rPr>
              <a:t>Total activity time vs grade</a:t>
            </a:r>
            <a:endParaRPr sz="2400">
              <a:solidFill>
                <a:srgbClr val="666666"/>
              </a:solidFill>
              <a:latin typeface="Proxima Nova"/>
              <a:ea typeface="Proxima Nova"/>
              <a:cs typeface="Proxima Nova"/>
              <a:sym typeface="Proxima Nova"/>
            </a:endParaRPr>
          </a:p>
          <a:p>
            <a:pPr indent="0" lvl="0" marL="457200" rtl="0" algn="l">
              <a:lnSpc>
                <a:spcPct val="90000"/>
              </a:lnSpc>
              <a:spcBef>
                <a:spcPts val="1600"/>
              </a:spcBef>
              <a:spcAft>
                <a:spcPts val="0"/>
              </a:spcAft>
              <a:buClr>
                <a:schemeClr val="dk1"/>
              </a:buClr>
              <a:buSzPts val="1100"/>
              <a:buFont typeface="Arial"/>
              <a:buNone/>
            </a:pPr>
            <a:r>
              <a:t/>
            </a:r>
            <a:endParaRPr sz="2400">
              <a:solidFill>
                <a:srgbClr val="666666"/>
              </a:solidFill>
              <a:latin typeface="Proxima Nova"/>
              <a:ea typeface="Proxima Nova"/>
              <a:cs typeface="Proxima Nova"/>
              <a:sym typeface="Proxima Nova"/>
            </a:endParaRPr>
          </a:p>
          <a:p>
            <a:pPr indent="-342900" lvl="0" marL="457200" rtl="0" algn="l">
              <a:lnSpc>
                <a:spcPct val="90000"/>
              </a:lnSpc>
              <a:spcBef>
                <a:spcPts val="1600"/>
              </a:spcBef>
              <a:spcAft>
                <a:spcPts val="0"/>
              </a:spcAft>
              <a:buClr>
                <a:srgbClr val="4285F4"/>
              </a:buClr>
              <a:buSzPts val="1800"/>
              <a:buFont typeface="Proxima Nova"/>
              <a:buAutoNum type="arabicPeriod"/>
            </a:pPr>
            <a:r>
              <a:rPr lang="en-US" sz="2400">
                <a:solidFill>
                  <a:srgbClr val="666666"/>
                </a:solidFill>
                <a:latin typeface="Proxima Nova"/>
                <a:ea typeface="Proxima Nova"/>
                <a:cs typeface="Proxima Nova"/>
                <a:sym typeface="Proxima Nova"/>
              </a:rPr>
              <a:t>Average of each assignment</a:t>
            </a:r>
            <a:endParaRPr sz="2400">
              <a:solidFill>
                <a:srgbClr val="666666"/>
              </a:solidFill>
              <a:latin typeface="Proxima Nova"/>
              <a:ea typeface="Proxima Nova"/>
              <a:cs typeface="Proxima Nova"/>
              <a:sym typeface="Proxima Nova"/>
            </a:endParaRPr>
          </a:p>
          <a:p>
            <a:pPr indent="-342900" lvl="1" marL="914400" rtl="0" algn="l">
              <a:lnSpc>
                <a:spcPct val="90000"/>
              </a:lnSpc>
              <a:spcBef>
                <a:spcPts val="0"/>
              </a:spcBef>
              <a:spcAft>
                <a:spcPts val="0"/>
              </a:spcAft>
              <a:buClr>
                <a:srgbClr val="4285F4"/>
              </a:buClr>
              <a:buSzPts val="1800"/>
              <a:buFont typeface="Proxima Nova"/>
              <a:buAutoNum type="alphaLcPeriod"/>
            </a:pPr>
            <a:r>
              <a:rPr lang="en-US" sz="1900">
                <a:solidFill>
                  <a:srgbClr val="666666"/>
                </a:solidFill>
                <a:latin typeface="Proxima Nova"/>
                <a:ea typeface="Proxima Nova"/>
                <a:cs typeface="Proxima Nova"/>
                <a:sym typeface="Proxima Nova"/>
              </a:rPr>
              <a:t>average of each assignment options if there’s any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build a dashboard of an ongoing class.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US"/>
              <a:t>Exploring data, </a:t>
            </a:r>
            <a:r>
              <a:rPr lang="en-US"/>
              <a:t>understanding and cleaning data is very important </a:t>
            </a:r>
            <a:endParaRPr/>
          </a:p>
          <a:p>
            <a:pPr indent="-298450" lvl="0" marL="457200" rtl="0" algn="l">
              <a:spcBef>
                <a:spcPts val="0"/>
              </a:spcBef>
              <a:spcAft>
                <a:spcPts val="0"/>
              </a:spcAft>
              <a:buSzPts val="1100"/>
              <a:buAutoNum type="arabicPeriod"/>
            </a:pPr>
            <a:r>
              <a:rPr lang="en-US"/>
              <a:t>We learnt to get </a:t>
            </a:r>
            <a:r>
              <a:rPr lang="en-US"/>
              <a:t>the most out of limited time and </a:t>
            </a:r>
            <a:r>
              <a:rPr lang="en-US"/>
              <a:t>limited</a:t>
            </a:r>
            <a:r>
              <a:rPr lang="en-US"/>
              <a:t> resources</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83acab7f69_4_14"/>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11" name="Google Shape;11;g183acab7f69_4_14"/>
          <p:cNvSpPr txBox="1"/>
          <p:nvPr>
            <p:ph type="ctrTitle"/>
          </p:nvPr>
        </p:nvSpPr>
        <p:spPr>
          <a:xfrm>
            <a:off x="415600" y="794633"/>
            <a:ext cx="11360700" cy="261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2" name="Google Shape;12;g183acab7f69_4_14"/>
          <p:cNvSpPr txBox="1"/>
          <p:nvPr>
            <p:ph idx="1" type="subTitle"/>
          </p:nvPr>
        </p:nvSpPr>
        <p:spPr>
          <a:xfrm>
            <a:off x="415600" y="4221097"/>
            <a:ext cx="11360700" cy="978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 name="Google Shape;13;g183acab7f69_4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183acab7f69_4_51"/>
          <p:cNvSpPr txBox="1"/>
          <p:nvPr>
            <p:ph hasCustomPrompt="1" type="title"/>
          </p:nvPr>
        </p:nvSpPr>
        <p:spPr>
          <a:xfrm>
            <a:off x="415600" y="1557233"/>
            <a:ext cx="11360700" cy="26400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g183acab7f69_4_51"/>
          <p:cNvSpPr txBox="1"/>
          <p:nvPr>
            <p:ph idx="1" type="body"/>
          </p:nvPr>
        </p:nvSpPr>
        <p:spPr>
          <a:xfrm>
            <a:off x="415600" y="4299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9" name="Google Shape;49;g183acab7f69_4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183acab7f69_4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g183acab7f69_4_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4" name="Google Shape;54;g183acab7f69_4_5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5" name="Google Shape;55;g183acab7f69_4_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g183acab7f69_4_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g183acab7f69_4_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g183acab7f69_4_19"/>
          <p:cNvSpPr txBox="1"/>
          <p:nvPr>
            <p:ph type="title"/>
          </p:nvPr>
        </p:nvSpPr>
        <p:spPr>
          <a:xfrm>
            <a:off x="415600" y="3307400"/>
            <a:ext cx="10819200" cy="32613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p:txBody>
      </p:sp>
      <p:sp>
        <p:nvSpPr>
          <p:cNvPr id="16" name="Google Shape;16;g183acab7f69_4_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183acab7f69_4_2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9" name="Google Shape;19;g183acab7f69_4_2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g183acab7f69_4_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183acab7f69_4_2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g183acab7f69_4_2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83acab7f69_4_2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g183acab7f69_4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183acab7f69_4_3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g183acab7f69_4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183acab7f69_4_34"/>
          <p:cNvSpPr txBox="1"/>
          <p:nvPr>
            <p:ph type="title"/>
          </p:nvPr>
        </p:nvSpPr>
        <p:spPr>
          <a:xfrm>
            <a:off x="415600" y="8424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1" name="Google Shape;31;g183acab7f69_4_34"/>
          <p:cNvSpPr txBox="1"/>
          <p:nvPr>
            <p:ph idx="1" type="body"/>
          </p:nvPr>
        </p:nvSpPr>
        <p:spPr>
          <a:xfrm>
            <a:off x="415600" y="1987833"/>
            <a:ext cx="3744000" cy="41040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183acab7f69_4_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g183acab7f69_4_38"/>
          <p:cNvSpPr txBox="1"/>
          <p:nvPr>
            <p:ph type="title"/>
          </p:nvPr>
        </p:nvSpPr>
        <p:spPr>
          <a:xfrm>
            <a:off x="653667" y="701800"/>
            <a:ext cx="75783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5" name="Google Shape;35;g183acab7f69_4_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183acab7f69_4_41"/>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g183acab7f69_4_41"/>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g183acab7f69_4_41"/>
          <p:cNvSpPr txBox="1"/>
          <p:nvPr>
            <p:ph type="title"/>
          </p:nvPr>
        </p:nvSpPr>
        <p:spPr>
          <a:xfrm>
            <a:off x="354000" y="1834132"/>
            <a:ext cx="5393700" cy="2069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0" name="Google Shape;40;g183acab7f69_4_41"/>
          <p:cNvSpPr txBox="1"/>
          <p:nvPr>
            <p:ph idx="1" type="subTitle"/>
          </p:nvPr>
        </p:nvSpPr>
        <p:spPr>
          <a:xfrm>
            <a:off x="354000" y="3974834"/>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g183acab7f69_4_4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2" name="Google Shape;42;g183acab7f69_4_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183acab7f69_4_48"/>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g183acab7f69_4_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g183acab7f69_4_1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7" name="Google Shape;7;g183acab7f69_4_1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8" name="Google Shape;8;g183acab7f69_4_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572400" y="1224650"/>
            <a:ext cx="11047200" cy="39744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50000"/>
              </a:lnSpc>
              <a:spcBef>
                <a:spcPts val="0"/>
              </a:spcBef>
              <a:spcAft>
                <a:spcPts val="0"/>
              </a:spcAft>
              <a:buNone/>
            </a:pPr>
            <a:r>
              <a:rPr b="1" lang="en-US" sz="7750">
                <a:solidFill>
                  <a:srgbClr val="CC0000"/>
                </a:solidFill>
                <a:highlight>
                  <a:srgbClr val="FFFFFF"/>
                </a:highlight>
              </a:rPr>
              <a:t>Learning Analytics Hackathon</a:t>
            </a:r>
            <a:endParaRPr b="1" sz="7750">
              <a:solidFill>
                <a:srgbClr val="CC0000"/>
              </a:solidFill>
              <a:highlight>
                <a:srgbClr val="FFFFFF"/>
              </a:highlight>
            </a:endParaRPr>
          </a:p>
          <a:p>
            <a:pPr indent="0" lvl="0" marL="0" rtl="0" algn="ctr">
              <a:lnSpc>
                <a:spcPct val="90000"/>
              </a:lnSpc>
              <a:spcBef>
                <a:spcPts val="0"/>
              </a:spcBef>
              <a:spcAft>
                <a:spcPts val="0"/>
              </a:spcAft>
              <a:buClr>
                <a:schemeClr val="dk1"/>
              </a:buClr>
              <a:buSzPct val="83333"/>
              <a:buFont typeface="Calibri"/>
              <a:buNone/>
            </a:pPr>
            <a:r>
              <a:t/>
            </a:r>
            <a:endParaRPr/>
          </a:p>
        </p:txBody>
      </p:sp>
      <p:sp>
        <p:nvSpPr>
          <p:cNvPr id="63" name="Google Shape;63;p1"/>
          <p:cNvSpPr txBox="1"/>
          <p:nvPr>
            <p:ph idx="1" type="subTitle"/>
          </p:nvPr>
        </p:nvSpPr>
        <p:spPr>
          <a:xfrm>
            <a:off x="415600" y="4221097"/>
            <a:ext cx="11360700" cy="97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2400"/>
              <a:buNone/>
            </a:pPr>
            <a:r>
              <a:rPr b="1" lang="en-US">
                <a:solidFill>
                  <a:srgbClr val="1E1E1E"/>
                </a:solidFill>
              </a:rPr>
              <a:t>GROUP I -  Team KACAA</a:t>
            </a:r>
            <a:endParaRPr>
              <a:solidFill>
                <a:srgbClr val="1E1E1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259050" y="1590200"/>
            <a:ext cx="10379700" cy="31611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Clr>
                <a:schemeClr val="dk1"/>
              </a:buClr>
              <a:buSzPts val="4400"/>
              <a:buFont typeface="Calibri"/>
              <a:buNone/>
            </a:pPr>
            <a:r>
              <a:rPr lang="en-US" sz="9000">
                <a:solidFill>
                  <a:srgbClr val="CC0000"/>
                </a:solidFill>
              </a:rPr>
              <a:t>Our Approach</a:t>
            </a:r>
            <a:endParaRPr sz="9000">
              <a:solidFill>
                <a:srgbClr val="CC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rgbClr val="CC0000"/>
                </a:solidFill>
              </a:rPr>
              <a:t>What we built</a:t>
            </a:r>
            <a:endParaRPr>
              <a:solidFill>
                <a:srgbClr val="CC0000"/>
              </a:solidFill>
            </a:endParaRPr>
          </a:p>
        </p:txBody>
      </p:sp>
      <p:sp>
        <p:nvSpPr>
          <p:cNvPr id="74" name="Google Shape;74;p3"/>
          <p:cNvSpPr txBox="1"/>
          <p:nvPr>
            <p:ph idx="1" type="body"/>
          </p:nvPr>
        </p:nvSpPr>
        <p:spPr>
          <a:xfrm>
            <a:off x="838150" y="1825625"/>
            <a:ext cx="10515600" cy="4351200"/>
          </a:xfrm>
          <a:prstGeom prst="rect">
            <a:avLst/>
          </a:prstGeom>
          <a:noFill/>
          <a:ln>
            <a:noFill/>
          </a:ln>
        </p:spPr>
        <p:txBody>
          <a:bodyPr anchorCtr="0" anchor="t" bIns="45700" lIns="91425" spcFirstLastPara="1" rIns="91425" wrap="square" tIns="45700">
            <a:normAutofit/>
          </a:bodyPr>
          <a:lstStyle/>
          <a:p>
            <a:pPr indent="-336550" lvl="0" marL="228600" rtl="0" algn="l">
              <a:lnSpc>
                <a:spcPct val="90000"/>
              </a:lnSpc>
              <a:spcBef>
                <a:spcPts val="1000"/>
              </a:spcBef>
              <a:spcAft>
                <a:spcPts val="0"/>
              </a:spcAft>
              <a:buClr>
                <a:srgbClr val="CC0000"/>
              </a:buClr>
              <a:buSzPts val="4500"/>
              <a:buChar char="●"/>
            </a:pPr>
            <a:r>
              <a:rPr lang="en-US" sz="4100"/>
              <a:t>A python tool </a:t>
            </a:r>
            <a:endParaRPr sz="4100"/>
          </a:p>
          <a:p>
            <a:pPr indent="-336550" lvl="0" marL="228600" rtl="0" algn="l">
              <a:lnSpc>
                <a:spcPct val="90000"/>
              </a:lnSpc>
              <a:spcBef>
                <a:spcPts val="1000"/>
              </a:spcBef>
              <a:spcAft>
                <a:spcPts val="0"/>
              </a:spcAft>
              <a:buClr>
                <a:srgbClr val="CC0000"/>
              </a:buClr>
              <a:buSzPts val="4500"/>
              <a:buChar char="●"/>
            </a:pPr>
            <a:r>
              <a:rPr lang="en-US" sz="4100"/>
              <a:t>Tableau dashboard prototype</a:t>
            </a:r>
            <a:endParaRPr sz="4100"/>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1600"/>
              </a:spcAft>
              <a:buClr>
                <a:schemeClr val="dk1"/>
              </a:buClr>
              <a:buSzPts val="2800"/>
              <a:buNone/>
            </a:pPr>
            <a:r>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83acab7f69_4_0"/>
          <p:cNvSpPr txBox="1"/>
          <p:nvPr>
            <p:ph type="title"/>
          </p:nvPr>
        </p:nvSpPr>
        <p:spPr>
          <a:xfrm>
            <a:off x="2093900" y="25867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400">
                <a:solidFill>
                  <a:srgbClr val="CC0000"/>
                </a:solidFill>
              </a:rPr>
              <a:t>Dashboard for course </a:t>
            </a:r>
            <a:r>
              <a:rPr lang="en-US" sz="4400">
                <a:solidFill>
                  <a:srgbClr val="CC0000"/>
                </a:solidFill>
              </a:rPr>
              <a:t>improvement</a:t>
            </a:r>
            <a:r>
              <a:rPr lang="en-US" sz="4400">
                <a:solidFill>
                  <a:srgbClr val="CC0000"/>
                </a:solidFill>
              </a:rPr>
              <a:t> </a:t>
            </a:r>
            <a:endParaRPr sz="4400">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2626150" y="1641025"/>
            <a:ext cx="7832400" cy="325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9100">
                <a:solidFill>
                  <a:srgbClr val="CC0000"/>
                </a:solidFill>
              </a:rPr>
              <a:t> </a:t>
            </a:r>
            <a:r>
              <a:rPr lang="en-US" sz="9100">
                <a:solidFill>
                  <a:srgbClr val="CC0000"/>
                </a:solidFill>
              </a:rPr>
              <a:t>Next steps </a:t>
            </a:r>
            <a:endParaRPr sz="9100">
              <a:solidFill>
                <a:srgbClr val="CC0000"/>
              </a:solidFill>
            </a:endParaRPr>
          </a:p>
          <a:p>
            <a:pPr indent="457200" lvl="0" marL="2286000" rtl="0" algn="l">
              <a:lnSpc>
                <a:spcPct val="90000"/>
              </a:lnSpc>
              <a:spcBef>
                <a:spcPts val="0"/>
              </a:spcBef>
              <a:spcAft>
                <a:spcPts val="0"/>
              </a:spcAft>
              <a:buSzPts val="990"/>
              <a:buNone/>
            </a:pPr>
            <a:r>
              <a:rPr lang="en-US" sz="9100">
                <a:solidFill>
                  <a:srgbClr val="CC0000"/>
                </a:solidFill>
              </a:rPr>
              <a:t>&amp;</a:t>
            </a:r>
            <a:endParaRPr sz="9500">
              <a:solidFill>
                <a:srgbClr val="CC0000"/>
              </a:solidFill>
            </a:endParaRPr>
          </a:p>
          <a:p>
            <a:pPr indent="0" lvl="0" marL="457200" rtl="0" algn="l">
              <a:lnSpc>
                <a:spcPct val="90000"/>
              </a:lnSpc>
              <a:spcBef>
                <a:spcPts val="0"/>
              </a:spcBef>
              <a:spcAft>
                <a:spcPts val="0"/>
              </a:spcAft>
              <a:buClr>
                <a:schemeClr val="dk1"/>
              </a:buClr>
              <a:buSzPts val="3960"/>
              <a:buFont typeface="Calibri"/>
              <a:buNone/>
            </a:pPr>
            <a:r>
              <a:rPr lang="en-US" sz="9100">
                <a:solidFill>
                  <a:srgbClr val="CC0000"/>
                </a:solidFill>
              </a:rPr>
              <a:t>takeaway</a:t>
            </a:r>
            <a:endParaRPr sz="91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FF0000"/>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2022-11-01T18:06:18Z</dcterms:created>
  <dc:creator>Myers, Alison</dc:creator>
</cp:coreProperties>
</file>