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oiret One"/>
      <p:regular r:id="rId16"/>
    </p:embeddedFont>
    <p:embeddedFont>
      <p:font typeface="Oxygen Light"/>
      <p:regular r:id="rId17"/>
      <p:bold r:id="rId18"/>
    </p:embeddedFont>
    <p:embeddedFont>
      <p:font typeface="Oxygen"/>
      <p:regular r:id="rId19"/>
      <p:bold r:id="rId20"/>
    </p:embeddedFont>
    <p:embeddedFont>
      <p:font typeface="Anaheim"/>
      <p:regular r:id="rId21"/>
    </p:embeddedFont>
    <p:embeddedFont>
      <p:font typeface="Bebas Neu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xygen-bold.fntdata"/><Relationship Id="rId22" Type="http://schemas.openxmlformats.org/officeDocument/2006/relationships/font" Target="fonts/BebasNeue-regular.fntdata"/><Relationship Id="rId21"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xygenLight-regular.fntdata"/><Relationship Id="rId16" Type="http://schemas.openxmlformats.org/officeDocument/2006/relationships/font" Target="fonts/PoiretOne-regular.fntdata"/><Relationship Id="rId19" Type="http://schemas.openxmlformats.org/officeDocument/2006/relationships/font" Target="fonts/Oxygen-regular.fntdata"/><Relationship Id="rId18" Type="http://schemas.openxmlformats.org/officeDocument/2006/relationships/font" Target="fonts/Oxygen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25f85c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25f85c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3bd02e1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3bd02e1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3bd02e116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3bd02e116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product helps instructors to come up with the most engaging topics based on time spend, length of the answers and the number of responses when designing their syllabus in order to increase the students' participation and their overall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Our limitation is mainly related to the quality of the dataset. </a:t>
            </a:r>
            <a:r>
              <a:rPr lang="en">
                <a:solidFill>
                  <a:schemeClr val="dk1"/>
                </a:solidFill>
              </a:rPr>
              <a:t>There are areas that we want to look into but because we don't have enough data or the data do not make sense so we cannot understand why certain patterns happen. For example, the discussions for Assignment 2 and 3 don't have any responses at all while the discussion for Assignment 1 receives replies throughout the 4 months.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439249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439249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439249f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c439249f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3bd02e11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3bd02e11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3bd02e1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3bd02e1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3bd02e1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3bd02e1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3bd02e1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3bd02e1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#2: </a:t>
            </a:r>
            <a:endParaRPr/>
          </a:p>
          <a:p>
            <a:pPr indent="0" lvl="0" marL="0" rtl="0" algn="l">
              <a:spcBef>
                <a:spcPts val="0"/>
              </a:spcBef>
              <a:spcAft>
                <a:spcPts val="0"/>
              </a:spcAft>
              <a:buNone/>
            </a:pPr>
            <a:r>
              <a:rPr lang="en"/>
              <a:t>Based on the number of posts for each topic, we recommend the instructors to increase students' participation by posting debatable questions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3bd02e11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3bd02e11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3bd02e11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3bd02e11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p:nvPr>
            <p:ph type="ctrTitle"/>
          </p:nvPr>
        </p:nvSpPr>
        <p:spPr>
          <a:xfrm>
            <a:off x="4149000" y="970200"/>
            <a:ext cx="3852000" cy="24105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b="1" sz="4400">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149000" y="3380700"/>
            <a:ext cx="38520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Oxygen"/>
                <a:ea typeface="Oxygen"/>
                <a:cs typeface="Oxygen"/>
                <a:sym typeface="Oxygen"/>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p:nvPr>
            <p:ph type="title"/>
          </p:nvPr>
        </p:nvSpPr>
        <p:spPr>
          <a:xfrm>
            <a:off x="7200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2" type="title"/>
          </p:nvPr>
        </p:nvSpPr>
        <p:spPr>
          <a:xfrm>
            <a:off x="7200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7200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6" name="Google Shape;56;p13"/>
          <p:cNvSpPr txBox="1"/>
          <p:nvPr>
            <p:ph idx="3" type="title"/>
          </p:nvPr>
        </p:nvSpPr>
        <p:spPr>
          <a:xfrm>
            <a:off x="34038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4" type="title"/>
          </p:nvPr>
        </p:nvSpPr>
        <p:spPr>
          <a:xfrm>
            <a:off x="34038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34038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idx="6" type="title"/>
          </p:nvPr>
        </p:nvSpPr>
        <p:spPr>
          <a:xfrm>
            <a:off x="60876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7" type="title"/>
          </p:nvPr>
        </p:nvSpPr>
        <p:spPr>
          <a:xfrm>
            <a:off x="60876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8" type="subTitle"/>
          </p:nvPr>
        </p:nvSpPr>
        <p:spPr>
          <a:xfrm>
            <a:off x="60876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2" name="Google Shape;62;p13"/>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b="0" l="0" r="0" t="0"/>
          <a:stretch/>
        </p:blipFill>
        <p:spPr>
          <a:xfrm>
            <a:off x="0" y="0"/>
            <a:ext cx="9144000" cy="5143489"/>
          </a:xfrm>
          <a:prstGeom prst="rect">
            <a:avLst/>
          </a:prstGeom>
          <a:noFill/>
          <a:ln>
            <a:noFill/>
          </a:ln>
        </p:spPr>
      </p:pic>
      <p:sp>
        <p:nvSpPr>
          <p:cNvPr id="65" name="Google Shape;65;p14"/>
          <p:cNvSpPr txBox="1"/>
          <p:nvPr>
            <p:ph type="title"/>
          </p:nvPr>
        </p:nvSpPr>
        <p:spPr>
          <a:xfrm>
            <a:off x="720000" y="685600"/>
            <a:ext cx="4211100" cy="340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sz="4100">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6"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p:nvPr>
            <p:ph idx="1" type="subTitle"/>
          </p:nvPr>
        </p:nvSpPr>
        <p:spPr>
          <a:xfrm>
            <a:off x="720000" y="1452575"/>
            <a:ext cx="4461600" cy="284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p:txBody>
      </p:sp>
      <p:sp>
        <p:nvSpPr>
          <p:cNvPr id="69" name="Google Shape;6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p:nvPr>
            <p:ph type="title"/>
          </p:nvPr>
        </p:nvSpPr>
        <p:spPr>
          <a:xfrm>
            <a:off x="2290025" y="33534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 name="Google Shape;73;p16"/>
          <p:cNvSpPr txBox="1"/>
          <p:nvPr>
            <p:ph idx="1" type="subTitle"/>
          </p:nvPr>
        </p:nvSpPr>
        <p:spPr>
          <a:xfrm>
            <a:off x="1454700" y="2052475"/>
            <a:ext cx="6234600" cy="12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74"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p:nvPr>
            <p:ph idx="1" type="subTitle"/>
          </p:nvPr>
        </p:nvSpPr>
        <p:spPr>
          <a:xfrm>
            <a:off x="10579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idx="2" type="subTitle"/>
          </p:nvPr>
        </p:nvSpPr>
        <p:spPr>
          <a:xfrm>
            <a:off x="52758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7"/>
          <p:cNvSpPr txBox="1"/>
          <p:nvPr>
            <p:ph idx="3" type="subTitle"/>
          </p:nvPr>
        </p:nvSpPr>
        <p:spPr>
          <a:xfrm>
            <a:off x="105780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0" name="Google Shape;80;p17"/>
          <p:cNvSpPr txBox="1"/>
          <p:nvPr>
            <p:ph idx="4" type="subTitle"/>
          </p:nvPr>
        </p:nvSpPr>
        <p:spPr>
          <a:xfrm>
            <a:off x="527585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8"/>
          <p:cNvSpPr txBox="1"/>
          <p:nvPr>
            <p:ph idx="2" type="title"/>
          </p:nvPr>
        </p:nvSpPr>
        <p:spPr>
          <a:xfrm>
            <a:off x="7200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 name="Google Shape;85;p18"/>
          <p:cNvSpPr txBox="1"/>
          <p:nvPr>
            <p:ph idx="1" type="subTitle"/>
          </p:nvPr>
        </p:nvSpPr>
        <p:spPr>
          <a:xfrm>
            <a:off x="7200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8"/>
          <p:cNvSpPr txBox="1"/>
          <p:nvPr>
            <p:ph idx="3" type="title"/>
          </p:nvPr>
        </p:nvSpPr>
        <p:spPr>
          <a:xfrm>
            <a:off x="34038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18"/>
          <p:cNvSpPr txBox="1"/>
          <p:nvPr>
            <p:ph idx="4" type="subTitle"/>
          </p:nvPr>
        </p:nvSpPr>
        <p:spPr>
          <a:xfrm>
            <a:off x="34038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8"/>
          <p:cNvSpPr txBox="1"/>
          <p:nvPr>
            <p:ph idx="5" type="title"/>
          </p:nvPr>
        </p:nvSpPr>
        <p:spPr>
          <a:xfrm>
            <a:off x="60876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18"/>
          <p:cNvSpPr txBox="1"/>
          <p:nvPr>
            <p:ph idx="6" type="subTitle"/>
          </p:nvPr>
        </p:nvSpPr>
        <p:spPr>
          <a:xfrm>
            <a:off x="60876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Google Shape;9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9"/>
          <p:cNvSpPr txBox="1"/>
          <p:nvPr>
            <p:ph idx="2" type="title"/>
          </p:nvPr>
        </p:nvSpPr>
        <p:spPr>
          <a:xfrm>
            <a:off x="1811453"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 name="Google Shape;94;p19"/>
          <p:cNvSpPr txBox="1"/>
          <p:nvPr>
            <p:ph idx="1" type="subTitle"/>
          </p:nvPr>
        </p:nvSpPr>
        <p:spPr>
          <a:xfrm>
            <a:off x="1811453" y="1851750"/>
            <a:ext cx="2480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9"/>
          <p:cNvSpPr txBox="1"/>
          <p:nvPr>
            <p:ph idx="3" type="title"/>
          </p:nvPr>
        </p:nvSpPr>
        <p:spPr>
          <a:xfrm>
            <a:off x="5749500"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 name="Google Shape;96;p19"/>
          <p:cNvSpPr txBox="1"/>
          <p:nvPr>
            <p:ph idx="4" type="subTitle"/>
          </p:nvPr>
        </p:nvSpPr>
        <p:spPr>
          <a:xfrm>
            <a:off x="5749500" y="1851752"/>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 name="Google Shape;97;p19"/>
          <p:cNvSpPr txBox="1"/>
          <p:nvPr>
            <p:ph idx="5" type="title"/>
          </p:nvPr>
        </p:nvSpPr>
        <p:spPr>
          <a:xfrm>
            <a:off x="1811450" y="30916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8" name="Google Shape;98;p19"/>
          <p:cNvSpPr txBox="1"/>
          <p:nvPr>
            <p:ph idx="6" type="subTitle"/>
          </p:nvPr>
        </p:nvSpPr>
        <p:spPr>
          <a:xfrm>
            <a:off x="181145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9"/>
          <p:cNvSpPr txBox="1"/>
          <p:nvPr>
            <p:ph idx="7" type="title"/>
          </p:nvPr>
        </p:nvSpPr>
        <p:spPr>
          <a:xfrm>
            <a:off x="5749500" y="3091623"/>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19"/>
          <p:cNvSpPr txBox="1"/>
          <p:nvPr>
            <p:ph idx="8" type="subTitle"/>
          </p:nvPr>
        </p:nvSpPr>
        <p:spPr>
          <a:xfrm>
            <a:off x="574950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l="0" r="0" t="0"/>
          <a:stretch/>
        </p:blipFill>
        <p:spPr>
          <a:xfrm>
            <a:off x="0" y="0"/>
            <a:ext cx="9143999" cy="5143502"/>
          </a:xfrm>
          <a:prstGeom prst="rect">
            <a:avLst/>
          </a:prstGeom>
          <a:noFill/>
          <a:ln>
            <a:noFill/>
          </a:ln>
        </p:spPr>
      </p:pic>
      <p:sp>
        <p:nvSpPr>
          <p:cNvPr id="103" name="Google Shape;10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title"/>
          </p:nvPr>
        </p:nvSpPr>
        <p:spPr>
          <a:xfrm>
            <a:off x="7885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0"/>
          <p:cNvSpPr txBox="1"/>
          <p:nvPr>
            <p:ph idx="1" type="subTitle"/>
          </p:nvPr>
        </p:nvSpPr>
        <p:spPr>
          <a:xfrm>
            <a:off x="720013"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0"/>
          <p:cNvSpPr txBox="1"/>
          <p:nvPr>
            <p:ph idx="3" type="title"/>
          </p:nvPr>
        </p:nvSpPr>
        <p:spPr>
          <a:xfrm>
            <a:off x="34192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0"/>
          <p:cNvSpPr txBox="1"/>
          <p:nvPr>
            <p:ph idx="4" type="subTitle"/>
          </p:nvPr>
        </p:nvSpPr>
        <p:spPr>
          <a:xfrm>
            <a:off x="3331962" y="2193175"/>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0"/>
          <p:cNvSpPr txBox="1"/>
          <p:nvPr>
            <p:ph idx="5" type="title"/>
          </p:nvPr>
        </p:nvSpPr>
        <p:spPr>
          <a:xfrm>
            <a:off x="7885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0"/>
          <p:cNvSpPr txBox="1"/>
          <p:nvPr>
            <p:ph idx="6" type="subTitle"/>
          </p:nvPr>
        </p:nvSpPr>
        <p:spPr>
          <a:xfrm>
            <a:off x="720000"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0"/>
          <p:cNvSpPr txBox="1"/>
          <p:nvPr>
            <p:ph idx="7" type="title"/>
          </p:nvPr>
        </p:nvSpPr>
        <p:spPr>
          <a:xfrm>
            <a:off x="34192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0"/>
          <p:cNvSpPr txBox="1"/>
          <p:nvPr>
            <p:ph idx="8" type="subTitle"/>
          </p:nvPr>
        </p:nvSpPr>
        <p:spPr>
          <a:xfrm>
            <a:off x="3331950" y="4061350"/>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0"/>
          <p:cNvSpPr txBox="1"/>
          <p:nvPr>
            <p:ph idx="9" type="title"/>
          </p:nvPr>
        </p:nvSpPr>
        <p:spPr>
          <a:xfrm>
            <a:off x="6049924"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20"/>
          <p:cNvSpPr txBox="1"/>
          <p:nvPr>
            <p:ph idx="13" type="subTitle"/>
          </p:nvPr>
        </p:nvSpPr>
        <p:spPr>
          <a:xfrm>
            <a:off x="5981387"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0"/>
          <p:cNvSpPr txBox="1"/>
          <p:nvPr>
            <p:ph idx="14" type="title"/>
          </p:nvPr>
        </p:nvSpPr>
        <p:spPr>
          <a:xfrm>
            <a:off x="6049924"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0"/>
          <p:cNvSpPr txBox="1"/>
          <p:nvPr>
            <p:ph idx="15" type="subTitle"/>
          </p:nvPr>
        </p:nvSpPr>
        <p:spPr>
          <a:xfrm>
            <a:off x="5981374"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p:nvPr>
            <p:ph type="title"/>
          </p:nvPr>
        </p:nvSpPr>
        <p:spPr>
          <a:xfrm>
            <a:off x="5139007" y="2342625"/>
            <a:ext cx="3285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1"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138900" y="1106175"/>
            <a:ext cx="3285000" cy="1265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5139001" y="3323950"/>
            <a:ext cx="3285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e text 3">
  <p:cSld name="CUSTOM_2">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9" name="Google Shape;11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p:nvPr>
            <p:ph idx="1" type="subTitle"/>
          </p:nvPr>
        </p:nvSpPr>
        <p:spPr>
          <a:xfrm>
            <a:off x="4281625" y="2006750"/>
            <a:ext cx="2659800" cy="19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3"/>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25"/>
          <p:cNvSpPr txBox="1"/>
          <p:nvPr>
            <p:ph hasCustomPrompt="1" type="title"/>
          </p:nvPr>
        </p:nvSpPr>
        <p:spPr>
          <a:xfrm>
            <a:off x="1284000" y="540000"/>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4" name="Google Shape;134;p25"/>
          <p:cNvSpPr txBox="1"/>
          <p:nvPr>
            <p:ph idx="1" type="subTitle"/>
          </p:nvPr>
        </p:nvSpPr>
        <p:spPr>
          <a:xfrm>
            <a:off x="1284000" y="1246025"/>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 name="Google Shape;135;p25"/>
          <p:cNvSpPr txBox="1"/>
          <p:nvPr>
            <p:ph hasCustomPrompt="1" idx="2" type="title"/>
          </p:nvPr>
        </p:nvSpPr>
        <p:spPr>
          <a:xfrm>
            <a:off x="1284000" y="199613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6" name="Google Shape;136;p25"/>
          <p:cNvSpPr txBox="1"/>
          <p:nvPr>
            <p:ph idx="3" type="subTitle"/>
          </p:nvPr>
        </p:nvSpPr>
        <p:spPr>
          <a:xfrm>
            <a:off x="1284000" y="270216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25"/>
          <p:cNvSpPr txBox="1"/>
          <p:nvPr>
            <p:ph hasCustomPrompt="1" idx="4" type="title"/>
          </p:nvPr>
        </p:nvSpPr>
        <p:spPr>
          <a:xfrm>
            <a:off x="1284000" y="345228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8" name="Google Shape;138;p25"/>
          <p:cNvSpPr txBox="1"/>
          <p:nvPr>
            <p:ph idx="5" type="subTitle"/>
          </p:nvPr>
        </p:nvSpPr>
        <p:spPr>
          <a:xfrm>
            <a:off x="1284000" y="415831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p:nvPr>
            <p:ph type="title"/>
          </p:nvPr>
        </p:nvSpPr>
        <p:spPr>
          <a:xfrm>
            <a:off x="720107" y="2342625"/>
            <a:ext cx="328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26"/>
          <p:cNvSpPr txBox="1"/>
          <p:nvPr>
            <p:ph hasCustomPrompt="1" idx="2" type="title"/>
          </p:nvPr>
        </p:nvSpPr>
        <p:spPr>
          <a:xfrm>
            <a:off x="720000" y="1106175"/>
            <a:ext cx="3285000" cy="1265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3" name="Google Shape;143;p26"/>
          <p:cNvSpPr txBox="1"/>
          <p:nvPr>
            <p:ph idx="1" type="subTitle"/>
          </p:nvPr>
        </p:nvSpPr>
        <p:spPr>
          <a:xfrm>
            <a:off x="720101" y="3323950"/>
            <a:ext cx="32850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p:nvPr>
            <p:ph type="title"/>
          </p:nvPr>
        </p:nvSpPr>
        <p:spPr>
          <a:xfrm>
            <a:off x="2929500" y="2342625"/>
            <a:ext cx="328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27"/>
          <p:cNvSpPr txBox="1"/>
          <p:nvPr>
            <p:ph hasCustomPrompt="1" idx="2" type="title"/>
          </p:nvPr>
        </p:nvSpPr>
        <p:spPr>
          <a:xfrm>
            <a:off x="2929500" y="1106175"/>
            <a:ext cx="3285000" cy="126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8" name="Google Shape;148;p27"/>
          <p:cNvSpPr txBox="1"/>
          <p:nvPr>
            <p:ph idx="1" type="subTitle"/>
          </p:nvPr>
        </p:nvSpPr>
        <p:spPr>
          <a:xfrm>
            <a:off x="2929500" y="3323950"/>
            <a:ext cx="328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p:nvPr>
            <p:ph type="ctrTitle"/>
          </p:nvPr>
        </p:nvSpPr>
        <p:spPr>
          <a:xfrm>
            <a:off x="4096775" y="540100"/>
            <a:ext cx="4325700" cy="98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28"/>
          <p:cNvSpPr txBox="1"/>
          <p:nvPr>
            <p:ph idx="1" type="subTitle"/>
          </p:nvPr>
        </p:nvSpPr>
        <p:spPr>
          <a:xfrm>
            <a:off x="4096775" y="1524100"/>
            <a:ext cx="4325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3" name="Google Shape;153;p28"/>
          <p:cNvSpPr txBox="1"/>
          <p:nvPr/>
        </p:nvSpPr>
        <p:spPr>
          <a:xfrm>
            <a:off x="4409075" y="3137600"/>
            <a:ext cx="37011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val="tx"/>
                    </a:ext>
                  </a:extLst>
                </a:hlinkClick>
              </a:rPr>
              <a:t> </a:t>
            </a:r>
            <a:r>
              <a:rPr lang="en" u="sng">
                <a:solidFill>
                  <a:schemeClr val="lt2"/>
                </a:solidFill>
                <a:latin typeface="Oxygen"/>
                <a:ea typeface="Oxygen"/>
                <a:cs typeface="Oxygen"/>
                <a:sym typeface="Oxygen"/>
                <a:hlinkClick r:id="rId6">
                  <a:extLst>
                    <a:ext uri="{A12FA001-AC4F-418D-AE19-62706E023703}">
                      <ahyp:hlinkCl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3">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Oxygen"/>
              <a:buChar char="●"/>
              <a:defRPr sz="1400">
                <a:latin typeface="Oxygen"/>
                <a:ea typeface="Oxygen"/>
                <a:cs typeface="Oxygen"/>
                <a:sym typeface="Oxygen"/>
              </a:defRPr>
            </a:lvl1pPr>
            <a:lvl2pPr indent="-317500" lvl="1" marL="914400" rtl="0">
              <a:lnSpc>
                <a:spcPct val="115000"/>
              </a:lnSpc>
              <a:spcBef>
                <a:spcPts val="1600"/>
              </a:spcBef>
              <a:spcAft>
                <a:spcPts val="0"/>
              </a:spcAft>
              <a:buSzPts val="1400"/>
              <a:buFont typeface="Oxygen"/>
              <a:buChar char="○"/>
              <a:defRPr>
                <a:latin typeface="Oxygen"/>
                <a:ea typeface="Oxygen"/>
                <a:cs typeface="Oxygen"/>
                <a:sym typeface="Oxygen"/>
              </a:defRPr>
            </a:lvl2pPr>
            <a:lvl3pPr indent="-317500" lvl="2" marL="1371600" rtl="0">
              <a:lnSpc>
                <a:spcPct val="115000"/>
              </a:lnSpc>
              <a:spcBef>
                <a:spcPts val="1600"/>
              </a:spcBef>
              <a:spcAft>
                <a:spcPts val="0"/>
              </a:spcAft>
              <a:buSzPts val="1400"/>
              <a:buFont typeface="Oxygen"/>
              <a:buChar char="■"/>
              <a:defRPr>
                <a:latin typeface="Oxygen"/>
                <a:ea typeface="Oxygen"/>
                <a:cs typeface="Oxygen"/>
                <a:sym typeface="Oxygen"/>
              </a:defRPr>
            </a:lvl3pPr>
            <a:lvl4pPr indent="-317500" lvl="3" marL="1828800" rtl="0">
              <a:lnSpc>
                <a:spcPct val="115000"/>
              </a:lnSpc>
              <a:spcBef>
                <a:spcPts val="1600"/>
              </a:spcBef>
              <a:spcAft>
                <a:spcPts val="0"/>
              </a:spcAft>
              <a:buSzPts val="1400"/>
              <a:buFont typeface="Oxygen"/>
              <a:buChar char="●"/>
              <a:defRPr>
                <a:latin typeface="Oxygen"/>
                <a:ea typeface="Oxygen"/>
                <a:cs typeface="Oxygen"/>
                <a:sym typeface="Oxygen"/>
              </a:defRPr>
            </a:lvl4pPr>
            <a:lvl5pPr indent="-317500" lvl="4" marL="2286000" rtl="0">
              <a:lnSpc>
                <a:spcPct val="115000"/>
              </a:lnSpc>
              <a:spcBef>
                <a:spcPts val="1600"/>
              </a:spcBef>
              <a:spcAft>
                <a:spcPts val="0"/>
              </a:spcAft>
              <a:buSzPts val="1400"/>
              <a:buFont typeface="Oxygen"/>
              <a:buChar char="○"/>
              <a:defRPr>
                <a:latin typeface="Oxygen"/>
                <a:ea typeface="Oxygen"/>
                <a:cs typeface="Oxygen"/>
                <a:sym typeface="Oxygen"/>
              </a:defRPr>
            </a:lvl5pPr>
            <a:lvl6pPr indent="-317500" lvl="5" marL="2743200" rtl="0">
              <a:lnSpc>
                <a:spcPct val="115000"/>
              </a:lnSpc>
              <a:spcBef>
                <a:spcPts val="1600"/>
              </a:spcBef>
              <a:spcAft>
                <a:spcPts val="0"/>
              </a:spcAft>
              <a:buSzPts val="1400"/>
              <a:buFont typeface="Oxygen"/>
              <a:buChar char="■"/>
              <a:defRPr>
                <a:latin typeface="Oxygen"/>
                <a:ea typeface="Oxygen"/>
                <a:cs typeface="Oxygen"/>
                <a:sym typeface="Oxygen"/>
              </a:defRPr>
            </a:lvl6pPr>
            <a:lvl7pPr indent="-317500" lvl="6" marL="3200400" rtl="0">
              <a:lnSpc>
                <a:spcPct val="115000"/>
              </a:lnSpc>
              <a:spcBef>
                <a:spcPts val="1600"/>
              </a:spcBef>
              <a:spcAft>
                <a:spcPts val="0"/>
              </a:spcAft>
              <a:buSzPts val="1400"/>
              <a:buFont typeface="Oxygen"/>
              <a:buChar char="●"/>
              <a:defRPr>
                <a:latin typeface="Oxygen"/>
                <a:ea typeface="Oxygen"/>
                <a:cs typeface="Oxygen"/>
                <a:sym typeface="Oxygen"/>
              </a:defRPr>
            </a:lvl7pPr>
            <a:lvl8pPr indent="-317500" lvl="7" marL="3657600" rtl="0">
              <a:lnSpc>
                <a:spcPct val="115000"/>
              </a:lnSpc>
              <a:spcBef>
                <a:spcPts val="1600"/>
              </a:spcBef>
              <a:spcAft>
                <a:spcPts val="0"/>
              </a:spcAft>
              <a:buSzPts val="1400"/>
              <a:buFont typeface="Oxygen"/>
              <a:buChar char="○"/>
              <a:defRPr>
                <a:latin typeface="Oxygen"/>
                <a:ea typeface="Oxygen"/>
                <a:cs typeface="Oxygen"/>
                <a:sym typeface="Oxygen"/>
              </a:defRPr>
            </a:lvl8pPr>
            <a:lvl9pPr indent="-317500" lvl="8" marL="4114800" rtl="0">
              <a:lnSpc>
                <a:spcPct val="115000"/>
              </a:lnSpc>
              <a:spcBef>
                <a:spcPts val="1600"/>
              </a:spcBef>
              <a:spcAft>
                <a:spcPts val="1600"/>
              </a:spcAft>
              <a:buSzPts val="1400"/>
              <a:buFont typeface="Oxygen"/>
              <a:buChar char="■"/>
              <a:defRPr>
                <a:latin typeface="Oxygen"/>
                <a:ea typeface="Oxygen"/>
                <a:cs typeface="Oxygen"/>
                <a:sym typeface="Oxyge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157"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idx="1" type="subTitle"/>
          </p:nvPr>
        </p:nvSpPr>
        <p:spPr>
          <a:xfrm>
            <a:off x="703800" y="2491350"/>
            <a:ext cx="34941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4" name="Google Shape;24;p5"/>
          <p:cNvSpPr txBox="1"/>
          <p:nvPr>
            <p:ph idx="2" type="subTitle"/>
          </p:nvPr>
        </p:nvSpPr>
        <p:spPr>
          <a:xfrm>
            <a:off x="4913600" y="2491350"/>
            <a:ext cx="3510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5" name="Google Shape;25;p5"/>
          <p:cNvSpPr txBox="1"/>
          <p:nvPr>
            <p:ph idx="3" type="subTitle"/>
          </p:nvPr>
        </p:nvSpPr>
        <p:spPr>
          <a:xfrm>
            <a:off x="703800" y="3001175"/>
            <a:ext cx="34941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 name="Google Shape;26;p5"/>
          <p:cNvSpPr txBox="1"/>
          <p:nvPr>
            <p:ph idx="4" type="subTitle"/>
          </p:nvPr>
        </p:nvSpPr>
        <p:spPr>
          <a:xfrm>
            <a:off x="4913600" y="3001175"/>
            <a:ext cx="3510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0" r="0" t="0"/>
          <a:stretch/>
        </p:blipFill>
        <p:spPr>
          <a:xfrm>
            <a:off x="0" y="0"/>
            <a:ext cx="9144010" cy="5143500"/>
          </a:xfrm>
          <a:prstGeom prst="rect">
            <a:avLst/>
          </a:prstGeom>
          <a:noFill/>
          <a:ln>
            <a:noFill/>
          </a:ln>
        </p:spPr>
      </p:pic>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p:nvPr>
            <p:ph type="title"/>
          </p:nvPr>
        </p:nvSpPr>
        <p:spPr>
          <a:xfrm>
            <a:off x="2433000" y="1371169"/>
            <a:ext cx="4278000" cy="86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 type="subTitle"/>
          </p:nvPr>
        </p:nvSpPr>
        <p:spPr>
          <a:xfrm>
            <a:off x="2433000" y="2441425"/>
            <a:ext cx="42780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p:nvPr>
            <p:ph type="title"/>
          </p:nvPr>
        </p:nvSpPr>
        <p:spPr>
          <a:xfrm>
            <a:off x="1388100" y="1693050"/>
            <a:ext cx="6367800" cy="175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p:nvPr>
            <p:ph type="title"/>
          </p:nvPr>
        </p:nvSpPr>
        <p:spPr>
          <a:xfrm>
            <a:off x="2433000" y="1330038"/>
            <a:ext cx="4278000" cy="16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8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idx="1" type="subTitle"/>
          </p:nvPr>
        </p:nvSpPr>
        <p:spPr>
          <a:xfrm>
            <a:off x="2775600" y="3100075"/>
            <a:ext cx="3592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b="10" l="56623" r="0" t="0"/>
          <a:stretch/>
        </p:blipFill>
        <p:spPr>
          <a:xfrm>
            <a:off x="5177825" y="0"/>
            <a:ext cx="3966179" cy="5143502"/>
          </a:xfrm>
          <a:prstGeom prst="rect">
            <a:avLst/>
          </a:prstGeom>
          <a:noFill/>
          <a:ln>
            <a:noFill/>
          </a:ln>
        </p:spPr>
      </p:pic>
      <p:sp>
        <p:nvSpPr>
          <p:cNvPr id="44" name="Google Shape;44;p10"/>
          <p:cNvSpPr txBox="1"/>
          <p:nvPr>
            <p:ph type="title"/>
          </p:nvPr>
        </p:nvSpPr>
        <p:spPr>
          <a:xfrm>
            <a:off x="4781550" y="1416450"/>
            <a:ext cx="3642600" cy="186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0"/>
          <p:cNvSpPr txBox="1"/>
          <p:nvPr>
            <p:ph idx="1" type="subTitle"/>
          </p:nvPr>
        </p:nvSpPr>
        <p:spPr>
          <a:xfrm>
            <a:off x="5452800" y="3276450"/>
            <a:ext cx="2971200" cy="1031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indent="-317500" lvl="1" marL="914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indent="-317500" lvl="2" marL="1371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indent="-317500" lvl="3" marL="18288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indent="-317500" lvl="4" marL="22860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indent="-317500" lvl="5" marL="27432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indent="-317500" lvl="6" marL="3200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indent="-317500" lvl="7" marL="3657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indent="-317500" lvl="8" marL="41148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ctrTitle"/>
          </p:nvPr>
        </p:nvSpPr>
        <p:spPr>
          <a:xfrm>
            <a:off x="2143900" y="970200"/>
            <a:ext cx="5857200" cy="180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Performance Enhancement Analysis </a:t>
            </a:r>
            <a:endParaRPr>
              <a:solidFill>
                <a:schemeClr val="accent1"/>
              </a:solidFill>
            </a:endParaRPr>
          </a:p>
        </p:txBody>
      </p:sp>
      <p:sp>
        <p:nvSpPr>
          <p:cNvPr id="164" name="Google Shape;164;p32"/>
          <p:cNvSpPr txBox="1"/>
          <p:nvPr>
            <p:ph idx="1" type="subTitle"/>
          </p:nvPr>
        </p:nvSpPr>
        <p:spPr>
          <a:xfrm>
            <a:off x="4149000" y="2694900"/>
            <a:ext cx="3852000" cy="153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Oxygen Light"/>
                <a:ea typeface="Oxygen Light"/>
                <a:cs typeface="Oxygen Light"/>
                <a:sym typeface="Oxygen Light"/>
              </a:rPr>
              <a:t>Cherry Nguyen </a:t>
            </a:r>
            <a:endParaRPr>
              <a:latin typeface="Oxygen Light"/>
              <a:ea typeface="Oxygen Light"/>
              <a:cs typeface="Oxygen Light"/>
              <a:sym typeface="Oxygen Light"/>
            </a:endParaRPr>
          </a:p>
          <a:p>
            <a:pPr indent="0" lvl="0" marL="0" rtl="0" algn="r">
              <a:spcBef>
                <a:spcPts val="0"/>
              </a:spcBef>
              <a:spcAft>
                <a:spcPts val="0"/>
              </a:spcAft>
              <a:buNone/>
            </a:pPr>
            <a:r>
              <a:rPr lang="en">
                <a:latin typeface="Oxygen Light"/>
                <a:ea typeface="Oxygen Light"/>
                <a:cs typeface="Oxygen Light"/>
                <a:sym typeface="Oxygen Light"/>
              </a:rPr>
              <a:t>Yutong Dong </a:t>
            </a:r>
            <a:endParaRPr>
              <a:latin typeface="Oxygen Light"/>
              <a:ea typeface="Oxygen Light"/>
              <a:cs typeface="Oxygen Light"/>
              <a:sym typeface="Oxygen Light"/>
            </a:endParaRPr>
          </a:p>
          <a:p>
            <a:pPr indent="0" lvl="0" marL="0" rtl="0" algn="r">
              <a:spcBef>
                <a:spcPts val="0"/>
              </a:spcBef>
              <a:spcAft>
                <a:spcPts val="0"/>
              </a:spcAft>
              <a:buNone/>
            </a:pPr>
            <a:r>
              <a:rPr lang="en">
                <a:latin typeface="Oxygen Light"/>
                <a:ea typeface="Oxygen Light"/>
                <a:cs typeface="Oxygen Light"/>
                <a:sym typeface="Oxygen Light"/>
              </a:rPr>
              <a:t>Joanna Zhu </a:t>
            </a:r>
            <a:endParaRPr>
              <a:latin typeface="Oxygen Light"/>
              <a:ea typeface="Oxygen Light"/>
              <a:cs typeface="Oxygen Light"/>
              <a:sym typeface="Oxygen Light"/>
            </a:endParaRPr>
          </a:p>
          <a:p>
            <a:pPr indent="0" lvl="0" marL="0" rtl="0" algn="r">
              <a:spcBef>
                <a:spcPts val="0"/>
              </a:spcBef>
              <a:spcAft>
                <a:spcPts val="0"/>
              </a:spcAft>
              <a:buNone/>
            </a:pPr>
            <a:r>
              <a:rPr lang="en">
                <a:latin typeface="Oxygen Light"/>
                <a:ea typeface="Oxygen Light"/>
                <a:cs typeface="Oxygen Light"/>
                <a:sym typeface="Oxygen Light"/>
              </a:rPr>
              <a:t>Linh Tran </a:t>
            </a:r>
            <a:endParaRPr>
              <a:latin typeface="Oxygen Light"/>
              <a:ea typeface="Oxygen Light"/>
              <a:cs typeface="Oxygen Light"/>
              <a:sym typeface="Oxygen Light"/>
            </a:endParaRPr>
          </a:p>
          <a:p>
            <a:pPr indent="0" lvl="0" marL="0" rtl="0" algn="r">
              <a:spcBef>
                <a:spcPts val="0"/>
              </a:spcBef>
              <a:spcAft>
                <a:spcPts val="0"/>
              </a:spcAft>
              <a:buNone/>
            </a:pPr>
            <a:r>
              <a:rPr lang="en">
                <a:latin typeface="Oxygen Light"/>
                <a:ea typeface="Oxygen Light"/>
                <a:cs typeface="Oxygen Light"/>
                <a:sym typeface="Oxygen Light"/>
              </a:rPr>
              <a:t>Kristy Lui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1090525" y="1675050"/>
            <a:ext cx="6724500" cy="16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RECOMMENDATIONS AND LIMITATIONS</a:t>
            </a:r>
            <a:endParaRPr sz="5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0" y="1644850"/>
            <a:ext cx="4562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Recommendations</a:t>
            </a:r>
            <a:endParaRPr sz="2400"/>
          </a:p>
        </p:txBody>
      </p:sp>
      <p:sp>
        <p:nvSpPr>
          <p:cNvPr id="222" name="Google Shape;222;p42"/>
          <p:cNvSpPr txBox="1"/>
          <p:nvPr>
            <p:ph type="title"/>
          </p:nvPr>
        </p:nvSpPr>
        <p:spPr>
          <a:xfrm>
            <a:off x="529900" y="2276800"/>
            <a:ext cx="3325500" cy="94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500">
                <a:solidFill>
                  <a:srgbClr val="212121"/>
                </a:solidFill>
                <a:latin typeface="Oxygen"/>
                <a:ea typeface="Oxygen"/>
                <a:cs typeface="Oxygen"/>
                <a:sym typeface="Oxygen"/>
              </a:rPr>
              <a:t>Help instructors to design the syllabus based in discussion topics</a:t>
            </a:r>
            <a:endParaRPr b="0" sz="1500">
              <a:solidFill>
                <a:srgbClr val="212121"/>
              </a:solidFill>
              <a:latin typeface="Oxygen"/>
              <a:ea typeface="Oxygen"/>
              <a:cs typeface="Oxygen"/>
              <a:sym typeface="Oxygen"/>
            </a:endParaRPr>
          </a:p>
        </p:txBody>
      </p:sp>
      <p:sp>
        <p:nvSpPr>
          <p:cNvPr id="223" name="Google Shape;223;p42"/>
          <p:cNvSpPr txBox="1"/>
          <p:nvPr>
            <p:ph type="title"/>
          </p:nvPr>
        </p:nvSpPr>
        <p:spPr>
          <a:xfrm>
            <a:off x="4391275" y="1644850"/>
            <a:ext cx="38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Limitations</a:t>
            </a:r>
            <a:endParaRPr sz="2400"/>
          </a:p>
        </p:txBody>
      </p:sp>
      <p:sp>
        <p:nvSpPr>
          <p:cNvPr id="224" name="Google Shape;224;p42"/>
          <p:cNvSpPr txBox="1"/>
          <p:nvPr>
            <p:ph type="title"/>
          </p:nvPr>
        </p:nvSpPr>
        <p:spPr>
          <a:xfrm>
            <a:off x="4789925" y="2484700"/>
            <a:ext cx="3325500" cy="53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500">
                <a:solidFill>
                  <a:srgbClr val="212121"/>
                </a:solidFill>
                <a:latin typeface="Oxygen"/>
                <a:ea typeface="Oxygen"/>
                <a:cs typeface="Oxygen"/>
                <a:sym typeface="Oxygen"/>
              </a:rPr>
              <a:t>Missing values in dataset</a:t>
            </a:r>
            <a:endParaRPr b="0" sz="1500">
              <a:solidFill>
                <a:srgbClr val="212121"/>
              </a:solidFill>
              <a:latin typeface="Oxygen"/>
              <a:ea typeface="Oxygen"/>
              <a:cs typeface="Oxygen"/>
              <a:sym typeface="Oxyg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720000" y="537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a:t>
            </a:r>
            <a:endParaRPr/>
          </a:p>
        </p:txBody>
      </p:sp>
      <p:sp>
        <p:nvSpPr>
          <p:cNvPr id="170" name="Google Shape;170;p3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152400" lvl="0" marL="228600" rtl="0" algn="l">
              <a:lnSpc>
                <a:spcPct val="90000"/>
              </a:lnSpc>
              <a:spcBef>
                <a:spcPts val="0"/>
              </a:spcBef>
              <a:spcAft>
                <a:spcPts val="0"/>
              </a:spcAft>
              <a:buClr>
                <a:srgbClr val="FF0000"/>
              </a:buClr>
              <a:buSzPts val="1600"/>
              <a:buFont typeface="Oxygen"/>
              <a:buChar char="•"/>
            </a:pPr>
            <a:r>
              <a:rPr lang="en" sz="1600">
                <a:solidFill>
                  <a:srgbClr val="FF0000"/>
                </a:solidFill>
              </a:rPr>
              <a:t>Who are we?</a:t>
            </a:r>
            <a:endParaRPr sz="1600">
              <a:solidFill>
                <a:srgbClr val="000000"/>
              </a:solidFill>
            </a:endParaRPr>
          </a:p>
          <a:p>
            <a:pPr indent="-330200" lvl="0" marL="457200" rtl="0" algn="l">
              <a:lnSpc>
                <a:spcPct val="90000"/>
              </a:lnSpc>
              <a:spcBef>
                <a:spcPts val="0"/>
              </a:spcBef>
              <a:spcAft>
                <a:spcPts val="0"/>
              </a:spcAft>
              <a:buClr>
                <a:srgbClr val="000000"/>
              </a:buClr>
              <a:buSzPts val="1600"/>
              <a:buFont typeface="Oxygen"/>
              <a:buChar char="-"/>
            </a:pPr>
            <a:r>
              <a:rPr lang="en" sz="1600">
                <a:solidFill>
                  <a:srgbClr val="000000"/>
                </a:solidFill>
              </a:rPr>
              <a:t>MBAN Students from UBC Sauder Business School</a:t>
            </a:r>
            <a:endParaRPr sz="1600">
              <a:solidFill>
                <a:srgbClr val="000000"/>
              </a:solidFill>
            </a:endParaRPr>
          </a:p>
          <a:p>
            <a:pPr indent="-152400" lvl="0" marL="228600" rtl="0" algn="l">
              <a:lnSpc>
                <a:spcPct val="90000"/>
              </a:lnSpc>
              <a:spcBef>
                <a:spcPts val="1000"/>
              </a:spcBef>
              <a:spcAft>
                <a:spcPts val="0"/>
              </a:spcAft>
              <a:buClr>
                <a:srgbClr val="FF0000"/>
              </a:buClr>
              <a:buSzPts val="1600"/>
              <a:buFont typeface="Oxygen"/>
              <a:buChar char="•"/>
            </a:pPr>
            <a:r>
              <a:rPr lang="en" sz="1600">
                <a:solidFill>
                  <a:srgbClr val="FF0000"/>
                </a:solidFill>
              </a:rPr>
              <a:t>What was our approach to this event?</a:t>
            </a:r>
            <a:endParaRPr sz="1600">
              <a:solidFill>
                <a:srgbClr val="FF0000"/>
              </a:solidFill>
            </a:endParaRPr>
          </a:p>
          <a:p>
            <a:pPr indent="-330200" lvl="0" marL="457200" rtl="0" algn="l">
              <a:lnSpc>
                <a:spcPct val="90000"/>
              </a:lnSpc>
              <a:spcBef>
                <a:spcPts val="0"/>
              </a:spcBef>
              <a:spcAft>
                <a:spcPts val="0"/>
              </a:spcAft>
              <a:buClr>
                <a:srgbClr val="000000"/>
              </a:buClr>
              <a:buSzPts val="1600"/>
              <a:buFont typeface="Oxygen"/>
              <a:buChar char="-"/>
            </a:pPr>
            <a:r>
              <a:rPr lang="en" sz="1600">
                <a:solidFill>
                  <a:srgbClr val="000000"/>
                </a:solidFill>
              </a:rPr>
              <a:t>Assess the relationship between participation and overall performance (current score)</a:t>
            </a:r>
            <a:endParaRPr sz="1600">
              <a:solidFill>
                <a:srgbClr val="000000"/>
              </a:solidFill>
            </a:endParaRPr>
          </a:p>
          <a:p>
            <a:pPr indent="-330200" lvl="0" marL="457200" rtl="0" algn="l">
              <a:lnSpc>
                <a:spcPct val="90000"/>
              </a:lnSpc>
              <a:spcBef>
                <a:spcPts val="0"/>
              </a:spcBef>
              <a:spcAft>
                <a:spcPts val="0"/>
              </a:spcAft>
              <a:buClr>
                <a:srgbClr val="000000"/>
              </a:buClr>
              <a:buSzPts val="1600"/>
              <a:buFont typeface="Oxygen"/>
              <a:buChar char="-"/>
            </a:pPr>
            <a:r>
              <a:rPr lang="en" sz="1600">
                <a:solidFill>
                  <a:srgbClr val="000000"/>
                </a:solidFill>
              </a:rPr>
              <a:t>Determine the relevant factors to increase participation </a:t>
            </a:r>
            <a:endParaRPr sz="1600">
              <a:solidFill>
                <a:srgbClr val="000000"/>
              </a:solidFill>
            </a:endParaRPr>
          </a:p>
          <a:p>
            <a:pPr indent="-330200" lvl="0" marL="457200" rtl="0" algn="l">
              <a:lnSpc>
                <a:spcPct val="90000"/>
              </a:lnSpc>
              <a:spcBef>
                <a:spcPts val="0"/>
              </a:spcBef>
              <a:spcAft>
                <a:spcPts val="0"/>
              </a:spcAft>
              <a:buClr>
                <a:srgbClr val="000000"/>
              </a:buClr>
              <a:buSzPts val="1600"/>
              <a:buFont typeface="Oxygen"/>
              <a:buChar char="-"/>
            </a:pPr>
            <a:r>
              <a:rPr lang="en" sz="1600">
                <a:solidFill>
                  <a:srgbClr val="000000"/>
                </a:solidFill>
              </a:rPr>
              <a:t>Visualize the relationships between those factors and engagement level </a:t>
            </a:r>
            <a:endParaRPr sz="1600">
              <a:solidFill>
                <a:srgbClr val="FF0000"/>
              </a:solidFill>
            </a:endParaRPr>
          </a:p>
          <a:p>
            <a:pPr indent="0" lvl="0" marL="0" rtl="0" algn="l">
              <a:lnSpc>
                <a:spcPct val="90000"/>
              </a:lnSpc>
              <a:spcBef>
                <a:spcPts val="1000"/>
              </a:spcBef>
              <a:spcAft>
                <a:spcPts val="0"/>
              </a:spcAft>
              <a:buNone/>
            </a:pPr>
            <a:r>
              <a:t/>
            </a:r>
            <a:endParaRPr sz="16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4438273" y="2342625"/>
            <a:ext cx="3985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PARTICIPATION VS OVERALL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175700" y="343150"/>
            <a:ext cx="8612100" cy="1916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Positive correlation between participation and current grade</a:t>
            </a:r>
            <a:endParaRPr/>
          </a:p>
        </p:txBody>
      </p:sp>
      <p:pic>
        <p:nvPicPr>
          <p:cNvPr id="181" name="Google Shape;181;p35"/>
          <p:cNvPicPr preferRelativeResize="0"/>
          <p:nvPr/>
        </p:nvPicPr>
        <p:blipFill>
          <a:blip r:embed="rId3">
            <a:alphaModFix/>
          </a:blip>
          <a:stretch>
            <a:fillRect/>
          </a:stretch>
        </p:blipFill>
        <p:spPr>
          <a:xfrm>
            <a:off x="589650" y="1164449"/>
            <a:ext cx="4158576" cy="2965501"/>
          </a:xfrm>
          <a:prstGeom prst="rect">
            <a:avLst/>
          </a:prstGeom>
          <a:noFill/>
          <a:ln>
            <a:noFill/>
          </a:ln>
        </p:spPr>
      </p:pic>
      <p:pic>
        <p:nvPicPr>
          <p:cNvPr id="182" name="Google Shape;182;p35"/>
          <p:cNvPicPr preferRelativeResize="0"/>
          <p:nvPr/>
        </p:nvPicPr>
        <p:blipFill>
          <a:blip r:embed="rId4">
            <a:alphaModFix/>
          </a:blip>
          <a:stretch>
            <a:fillRect/>
          </a:stretch>
        </p:blipFill>
        <p:spPr>
          <a:xfrm>
            <a:off x="4827650" y="1164450"/>
            <a:ext cx="3669545" cy="2965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1090525" y="1675050"/>
            <a:ext cx="6724500" cy="16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HOW DO WE ENCOURAGE MORE PARTICIPATION?</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449050" y="394225"/>
            <a:ext cx="77040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Number of Post</a:t>
            </a:r>
            <a:r>
              <a:rPr lang="en"/>
              <a:t> Vs Topic Type</a:t>
            </a:r>
            <a:endParaRPr/>
          </a:p>
          <a:p>
            <a:pPr indent="0" lvl="0" marL="0" rtl="0" algn="l">
              <a:spcBef>
                <a:spcPts val="0"/>
              </a:spcBef>
              <a:spcAft>
                <a:spcPts val="0"/>
              </a:spcAft>
              <a:buNone/>
            </a:pPr>
            <a:r>
              <a:t/>
            </a:r>
            <a:endParaRPr/>
          </a:p>
        </p:txBody>
      </p:sp>
      <p:pic>
        <p:nvPicPr>
          <p:cNvPr id="193" name="Google Shape;193;p37"/>
          <p:cNvPicPr preferRelativeResize="0"/>
          <p:nvPr/>
        </p:nvPicPr>
        <p:blipFill>
          <a:blip r:embed="rId3">
            <a:alphaModFix/>
          </a:blip>
          <a:stretch>
            <a:fillRect/>
          </a:stretch>
        </p:blipFill>
        <p:spPr>
          <a:xfrm>
            <a:off x="570425" y="1031400"/>
            <a:ext cx="8003142" cy="387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449050" y="394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Length of Response Vs Topic Type</a:t>
            </a:r>
            <a:endParaRPr/>
          </a:p>
        </p:txBody>
      </p:sp>
      <p:pic>
        <p:nvPicPr>
          <p:cNvPr id="199" name="Google Shape;199;p38"/>
          <p:cNvPicPr preferRelativeResize="0"/>
          <p:nvPr/>
        </p:nvPicPr>
        <p:blipFill>
          <a:blip r:embed="rId3">
            <a:alphaModFix/>
          </a:blip>
          <a:stretch>
            <a:fillRect/>
          </a:stretch>
        </p:blipFill>
        <p:spPr>
          <a:xfrm>
            <a:off x="483825" y="966925"/>
            <a:ext cx="8113896" cy="3871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9"/>
          <p:cNvPicPr preferRelativeResize="0"/>
          <p:nvPr/>
        </p:nvPicPr>
        <p:blipFill>
          <a:blip r:embed="rId3">
            <a:alphaModFix/>
          </a:blip>
          <a:stretch>
            <a:fillRect/>
          </a:stretch>
        </p:blipFill>
        <p:spPr>
          <a:xfrm>
            <a:off x="260700" y="966925"/>
            <a:ext cx="4922226" cy="4012500"/>
          </a:xfrm>
          <a:prstGeom prst="rect">
            <a:avLst/>
          </a:prstGeom>
          <a:noFill/>
          <a:ln>
            <a:noFill/>
          </a:ln>
        </p:spPr>
      </p:pic>
      <p:sp>
        <p:nvSpPr>
          <p:cNvPr id="205" name="Google Shape;205;p39"/>
          <p:cNvSpPr txBox="1"/>
          <p:nvPr>
            <p:ph type="title"/>
          </p:nvPr>
        </p:nvSpPr>
        <p:spPr>
          <a:xfrm>
            <a:off x="449050" y="394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3. </a:t>
            </a:r>
            <a:r>
              <a:rPr lang="en" sz="2400"/>
              <a:t>Individual participation &amp; interest</a:t>
            </a:r>
            <a:endParaRPr sz="2400"/>
          </a:p>
        </p:txBody>
      </p:sp>
      <p:sp>
        <p:nvSpPr>
          <p:cNvPr id="206" name="Google Shape;206;p39"/>
          <p:cNvSpPr txBox="1"/>
          <p:nvPr/>
        </p:nvSpPr>
        <p:spPr>
          <a:xfrm>
            <a:off x="5410025" y="1255775"/>
            <a:ext cx="2895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Poiret One"/>
                <a:ea typeface="Poiret One"/>
                <a:cs typeface="Poiret One"/>
                <a:sym typeface="Poiret One"/>
              </a:rPr>
              <a:t>Assumption: </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rPr b="1" lang="en" sz="1200">
                <a:solidFill>
                  <a:schemeClr val="dk1"/>
                </a:solidFill>
                <a:latin typeface="Poiret One"/>
                <a:ea typeface="Poiret One"/>
                <a:cs typeface="Poiret One"/>
                <a:sym typeface="Poiret One"/>
              </a:rPr>
              <a:t>Time gap between two navigation event stands for the time the student stay on the page.</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rPr b="1" lang="en" sz="1200">
                <a:solidFill>
                  <a:schemeClr val="dk1"/>
                </a:solidFill>
                <a:latin typeface="Poiret One"/>
                <a:ea typeface="Poiret One"/>
                <a:cs typeface="Poiret One"/>
                <a:sym typeface="Poiret One"/>
              </a:rPr>
              <a:t>For each visit to the discussion board, a student would stay for no more than 30 minutes. (Average staying time is used to replace)</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rPr b="1" lang="en" sz="1200" u="sng">
                <a:solidFill>
                  <a:schemeClr val="dk1"/>
                </a:solidFill>
                <a:latin typeface="Poiret One"/>
                <a:ea typeface="Poiret One"/>
                <a:cs typeface="Poiret One"/>
                <a:sym typeface="Poiret One"/>
              </a:rPr>
              <a:t>Results:</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rPr b="1" lang="en" sz="1200">
                <a:solidFill>
                  <a:schemeClr val="dk1"/>
                </a:solidFill>
                <a:latin typeface="Poiret One"/>
                <a:ea typeface="Poiret One"/>
                <a:cs typeface="Poiret One"/>
                <a:sym typeface="Poiret One"/>
              </a:rPr>
              <a:t>Highest participation: </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rPr b="1" lang="en" sz="1200">
                <a:solidFill>
                  <a:schemeClr val="dk1"/>
                </a:solidFill>
                <a:latin typeface="Poiret One"/>
                <a:ea typeface="Poiret One"/>
                <a:cs typeface="Poiret One"/>
                <a:sym typeface="Poiret One"/>
              </a:rPr>
              <a:t>Non-academic related topics (Introduce yourself &amp; Casual Area), Guest Speak Q&amp;A, </a:t>
            </a:r>
            <a:r>
              <a:rPr b="1" lang="en" sz="1200">
                <a:solidFill>
                  <a:schemeClr val="dk1"/>
                </a:solidFill>
                <a:latin typeface="Poiret One"/>
                <a:ea typeface="Poiret One"/>
                <a:cs typeface="Poiret One"/>
                <a:sym typeface="Poiret One"/>
              </a:rPr>
              <a:t>Discussion</a:t>
            </a:r>
            <a:r>
              <a:rPr b="1" lang="en" sz="1200">
                <a:solidFill>
                  <a:schemeClr val="dk1"/>
                </a:solidFill>
                <a:latin typeface="Poiret One"/>
                <a:ea typeface="Poiret One"/>
                <a:cs typeface="Poiret One"/>
                <a:sym typeface="Poiret One"/>
              </a:rPr>
              <a:t> 1 &amp; 9</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rPr b="1" lang="en" sz="1200">
                <a:solidFill>
                  <a:schemeClr val="dk1"/>
                </a:solidFill>
                <a:latin typeface="Poiret One"/>
                <a:ea typeface="Poiret One"/>
                <a:cs typeface="Poiret One"/>
                <a:sym typeface="Poiret One"/>
              </a:rPr>
              <a:t>Students participation time </a:t>
            </a:r>
            <a:r>
              <a:rPr b="1" lang="en" sz="1200">
                <a:solidFill>
                  <a:schemeClr val="dk1"/>
                </a:solidFill>
                <a:latin typeface="Poiret One"/>
                <a:ea typeface="Poiret One"/>
                <a:cs typeface="Poiret One"/>
                <a:sym typeface="Poiret One"/>
              </a:rPr>
              <a:t>consists among various topics.</a:t>
            </a:r>
            <a:endParaRPr b="1" sz="1200">
              <a:solidFill>
                <a:schemeClr val="dk1"/>
              </a:solidFill>
              <a:latin typeface="Poiret One"/>
              <a:ea typeface="Poiret One"/>
              <a:cs typeface="Poiret One"/>
              <a:sym typeface="Poiret One"/>
            </a:endParaRPr>
          </a:p>
          <a:p>
            <a:pPr indent="0" lvl="0" marL="0" rtl="0" algn="l">
              <a:spcBef>
                <a:spcPts val="0"/>
              </a:spcBef>
              <a:spcAft>
                <a:spcPts val="0"/>
              </a:spcAft>
              <a:buNone/>
            </a:pPr>
            <a:r>
              <a:t/>
            </a:r>
            <a:endParaRPr b="1" sz="1200">
              <a:solidFill>
                <a:schemeClr val="dk1"/>
              </a:solidFill>
              <a:latin typeface="Poiret One"/>
              <a:ea typeface="Poiret One"/>
              <a:cs typeface="Poiret One"/>
              <a:sym typeface="Poiret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40"/>
          <p:cNvPicPr preferRelativeResize="0"/>
          <p:nvPr/>
        </p:nvPicPr>
        <p:blipFill>
          <a:blip r:embed="rId3">
            <a:alphaModFix/>
          </a:blip>
          <a:stretch>
            <a:fillRect/>
          </a:stretch>
        </p:blipFill>
        <p:spPr>
          <a:xfrm>
            <a:off x="1683075" y="503975"/>
            <a:ext cx="5813325" cy="402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