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0" d="100"/>
          <a:sy n="120" d="100"/>
        </p:scale>
        <p:origin x="614" y="-3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69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50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42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64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38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6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54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23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74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150BF-0164-49F8-88E0-36F59A389ABD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52B9-9E5E-497B-B1AC-3BF811965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7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9FF2983-A9EE-4586-9602-3230F8FF1B8D}"/>
              </a:ext>
            </a:extLst>
          </p:cNvPr>
          <p:cNvSpPr/>
          <p:nvPr/>
        </p:nvSpPr>
        <p:spPr>
          <a:xfrm>
            <a:off x="-1" y="-1"/>
            <a:ext cx="6858001" cy="721545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08F6B-0203-4044-8730-507AA6047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970" y="892175"/>
            <a:ext cx="4743938" cy="23669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B70D3F-9FF7-4F6B-9588-71A2C39EEADB}"/>
              </a:ext>
            </a:extLst>
          </p:cNvPr>
          <p:cNvSpPr/>
          <p:nvPr/>
        </p:nvSpPr>
        <p:spPr>
          <a:xfrm>
            <a:off x="1492738" y="3421187"/>
            <a:ext cx="4954954" cy="1875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704824-FFFD-4A32-83ED-6930B8D913C8}"/>
              </a:ext>
            </a:extLst>
          </p:cNvPr>
          <p:cNvCxnSpPr/>
          <p:nvPr/>
        </p:nvCxnSpPr>
        <p:spPr>
          <a:xfrm>
            <a:off x="1609970" y="3517902"/>
            <a:ext cx="474393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0253B4E-633E-4630-B8DF-FDFB9F10D844}"/>
              </a:ext>
            </a:extLst>
          </p:cNvPr>
          <p:cNvSpPr/>
          <p:nvPr/>
        </p:nvSpPr>
        <p:spPr>
          <a:xfrm>
            <a:off x="1811868" y="3476137"/>
            <a:ext cx="80433" cy="80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53B0D-A999-45FB-86AF-D1E32C39E9B9}"/>
              </a:ext>
            </a:extLst>
          </p:cNvPr>
          <p:cNvSpPr/>
          <p:nvPr/>
        </p:nvSpPr>
        <p:spPr>
          <a:xfrm>
            <a:off x="1729400" y="2396069"/>
            <a:ext cx="1288967" cy="82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57371C-DBB7-4C56-AD15-FEF12EF0AD32}"/>
              </a:ext>
            </a:extLst>
          </p:cNvPr>
          <p:cNvSpPr txBox="1"/>
          <p:nvPr/>
        </p:nvSpPr>
        <p:spPr>
          <a:xfrm>
            <a:off x="319616" y="144290"/>
            <a:ext cx="631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Bahnschrift SemiBold SemiConden" panose="020B0502040204020203" pitchFamily="34" charset="0"/>
                <a:cs typeface="Aharoni" panose="020B0604020202020204" pitchFamily="2" charset="-79"/>
              </a:rPr>
              <a:t>World Wide Arms and Ammunition Movement and GDP effects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190225-FDB1-429F-9FAD-C289D413BFD5}"/>
              </a:ext>
            </a:extLst>
          </p:cNvPr>
          <p:cNvSpPr/>
          <p:nvPr/>
        </p:nvSpPr>
        <p:spPr>
          <a:xfrm>
            <a:off x="323442" y="1146584"/>
            <a:ext cx="988483" cy="4360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3FA513-AF9C-4702-B351-89F43593A659}"/>
              </a:ext>
            </a:extLst>
          </p:cNvPr>
          <p:cNvSpPr/>
          <p:nvPr/>
        </p:nvSpPr>
        <p:spPr>
          <a:xfrm>
            <a:off x="319616" y="1790867"/>
            <a:ext cx="988483" cy="43603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D39207-972D-4122-AEFC-1FACE6EB15A7}"/>
              </a:ext>
            </a:extLst>
          </p:cNvPr>
          <p:cNvSpPr/>
          <p:nvPr/>
        </p:nvSpPr>
        <p:spPr>
          <a:xfrm>
            <a:off x="319616" y="2435151"/>
            <a:ext cx="988483" cy="43603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5CBC49-3267-44D6-8F6E-6D748093401D}"/>
              </a:ext>
            </a:extLst>
          </p:cNvPr>
          <p:cNvSpPr txBox="1"/>
          <p:nvPr/>
        </p:nvSpPr>
        <p:spPr>
          <a:xfrm>
            <a:off x="426916" y="1213286"/>
            <a:ext cx="112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Bahnschrift SemiBold SemiConden" panose="020B0502040204020203" pitchFamily="34" charset="0"/>
                <a:cs typeface="Arial" panose="020B0604020202020204" pitchFamily="34" charset="0"/>
              </a:rPr>
              <a:t>IMPORT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2D121-3585-4C85-8444-3BE025BAF4A1}"/>
              </a:ext>
            </a:extLst>
          </p:cNvPr>
          <p:cNvSpPr txBox="1"/>
          <p:nvPr/>
        </p:nvSpPr>
        <p:spPr>
          <a:xfrm>
            <a:off x="426916" y="1856825"/>
            <a:ext cx="112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Bahnschrift SemiBold SemiConden" panose="020B0502040204020203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DA16C-64C5-456D-BCAE-96B6FD3CC217}"/>
              </a:ext>
            </a:extLst>
          </p:cNvPr>
          <p:cNvSpPr txBox="1"/>
          <p:nvPr/>
        </p:nvSpPr>
        <p:spPr>
          <a:xfrm>
            <a:off x="306917" y="2497387"/>
            <a:ext cx="112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Bahnschrift SemiBold SemiConden" panose="020B0502040204020203" pitchFamily="34" charset="0"/>
                <a:cs typeface="Arial" panose="020B0604020202020204" pitchFamily="34" charset="0"/>
              </a:rPr>
              <a:t>NET IMPORT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75CEEB-3CE0-47C0-94C5-199E400F975D}"/>
              </a:ext>
            </a:extLst>
          </p:cNvPr>
          <p:cNvSpPr/>
          <p:nvPr/>
        </p:nvSpPr>
        <p:spPr>
          <a:xfrm>
            <a:off x="1653200" y="2396068"/>
            <a:ext cx="1022267" cy="156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56A365-665A-48AC-AF7E-D43F0E529DAB}"/>
              </a:ext>
            </a:extLst>
          </p:cNvPr>
          <p:cNvSpPr txBox="1"/>
          <p:nvPr/>
        </p:nvSpPr>
        <p:spPr>
          <a:xfrm>
            <a:off x="1615100" y="2376394"/>
            <a:ext cx="1403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/>
              <a:t>Import USD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8E081F-6D7E-4263-95B9-7EEE429C7974}"/>
              </a:ext>
            </a:extLst>
          </p:cNvPr>
          <p:cNvSpPr txBox="1"/>
          <p:nvPr/>
        </p:nvSpPr>
        <p:spPr>
          <a:xfrm>
            <a:off x="1805600" y="2587551"/>
            <a:ext cx="1403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Gradient</a:t>
            </a:r>
          </a:p>
          <a:p>
            <a:r>
              <a:rPr lang="en-CA" sz="800" dirty="0"/>
              <a:t>of values </a:t>
            </a:r>
          </a:p>
          <a:p>
            <a:r>
              <a:rPr lang="en-CA" sz="800" dirty="0"/>
              <a:t>Corresponding to </a:t>
            </a:r>
          </a:p>
          <a:p>
            <a:r>
              <a:rPr lang="en-CA" sz="800" dirty="0"/>
              <a:t>Button selected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D60926-FD9C-41CD-9D67-E1E0D0FBD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54" y="3965916"/>
            <a:ext cx="4802554" cy="22782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87E850-6F9F-436A-BA32-B1C4FAE9ED16}"/>
              </a:ext>
            </a:extLst>
          </p:cNvPr>
          <p:cNvSpPr txBox="1"/>
          <p:nvPr/>
        </p:nvSpPr>
        <p:spPr>
          <a:xfrm rot="16200000">
            <a:off x="708431" y="4914065"/>
            <a:ext cx="20419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SemiBold SemiConden" panose="020B0502040204020203" pitchFamily="34" charset="0"/>
              </a:rPr>
              <a:t>Import as % of GDP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A18D71-C322-4136-9D61-0A1A9F2459DC}"/>
              </a:ext>
            </a:extLst>
          </p:cNvPr>
          <p:cNvSpPr txBox="1"/>
          <p:nvPr/>
        </p:nvSpPr>
        <p:spPr>
          <a:xfrm>
            <a:off x="1562101" y="6000713"/>
            <a:ext cx="47791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SemiBold SemiConden" panose="020B0502040204020203" pitchFamily="34" charset="0"/>
              </a:rPr>
              <a:t>				Countries of Interest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86F61-C4F3-4C11-AD96-5F66B0287853}"/>
              </a:ext>
            </a:extLst>
          </p:cNvPr>
          <p:cNvSpPr txBox="1"/>
          <p:nvPr/>
        </p:nvSpPr>
        <p:spPr>
          <a:xfrm>
            <a:off x="1568286" y="3987427"/>
            <a:ext cx="47351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SemiBold SemiConden" panose="020B0502040204020203" pitchFamily="34" charset="0"/>
              </a:rPr>
              <a:t>		Weapons as % of GDP “Year” </a:t>
            </a:r>
            <a:r>
              <a:rPr lang="en-CA" sz="900" dirty="0">
                <a:latin typeface="Bahnschrift SemiBold SemiConden" panose="020B0502040204020203" pitchFamily="34" charset="0"/>
              </a:rPr>
              <a:t>– (changes with slider)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4A04DC-C02E-43CB-A743-3C9990E259C9}"/>
              </a:ext>
            </a:extLst>
          </p:cNvPr>
          <p:cNvSpPr txBox="1"/>
          <p:nvPr/>
        </p:nvSpPr>
        <p:spPr>
          <a:xfrm>
            <a:off x="3465958" y="3604596"/>
            <a:ext cx="7366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Year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9DD5F88-E0FE-49A0-B9B0-E1F4D1996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76" y="6634992"/>
            <a:ext cx="3113197" cy="2231423"/>
          </a:xfrm>
          <a:prstGeom prst="rect">
            <a:avLst/>
          </a:prstGeom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29492FC-B2B5-49BB-85EA-D45926DCE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942" y="6635357"/>
            <a:ext cx="3100791" cy="223105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12A8A88-988C-40E5-A27B-AB2DC0D9EB88}"/>
              </a:ext>
            </a:extLst>
          </p:cNvPr>
          <p:cNvSpPr txBox="1"/>
          <p:nvPr/>
        </p:nvSpPr>
        <p:spPr>
          <a:xfrm>
            <a:off x="153094" y="8700610"/>
            <a:ext cx="31389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Bahnschrift SemiBold SemiConden" panose="020B0502040204020203" pitchFamily="34" charset="0"/>
              </a:rPr>
              <a:t>Year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BB20AE-6D20-490D-A961-08A7D46BFEDE}"/>
              </a:ext>
            </a:extLst>
          </p:cNvPr>
          <p:cNvSpPr txBox="1"/>
          <p:nvPr/>
        </p:nvSpPr>
        <p:spPr>
          <a:xfrm>
            <a:off x="3487187" y="8700609"/>
            <a:ext cx="31760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Bahnschrift SemiBold SemiConden" panose="020B0502040204020203" pitchFamily="34" charset="0"/>
              </a:rPr>
              <a:t>Year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84DB76-C2A6-4062-B02A-1FCE30052071}"/>
              </a:ext>
            </a:extLst>
          </p:cNvPr>
          <p:cNvCxnSpPr>
            <a:cxnSpLocks/>
          </p:cNvCxnSpPr>
          <p:nvPr/>
        </p:nvCxnSpPr>
        <p:spPr>
          <a:xfrm>
            <a:off x="4333875" y="7064375"/>
            <a:ext cx="0" cy="153987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18797D-C894-4744-9557-539F548A6B48}"/>
              </a:ext>
            </a:extLst>
          </p:cNvPr>
          <p:cNvCxnSpPr>
            <a:cxnSpLocks/>
          </p:cNvCxnSpPr>
          <p:nvPr/>
        </p:nvCxnSpPr>
        <p:spPr>
          <a:xfrm>
            <a:off x="1009650" y="7289800"/>
            <a:ext cx="0" cy="133985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8DA4C8C-1387-489A-B4FE-5509FF3D2AA2}"/>
              </a:ext>
            </a:extLst>
          </p:cNvPr>
          <p:cNvSpPr/>
          <p:nvPr/>
        </p:nvSpPr>
        <p:spPr>
          <a:xfrm>
            <a:off x="2494381" y="1333409"/>
            <a:ext cx="766344" cy="365292"/>
          </a:xfrm>
          <a:custGeom>
            <a:avLst/>
            <a:gdLst>
              <a:gd name="connsiteX0" fmla="*/ 67844 w 766344"/>
              <a:gd name="connsiteY0" fmla="*/ 19141 h 365292"/>
              <a:gd name="connsiteX1" fmla="*/ 58319 w 766344"/>
              <a:gd name="connsiteY1" fmla="*/ 54066 h 365292"/>
              <a:gd name="connsiteX2" fmla="*/ 48794 w 766344"/>
              <a:gd name="connsiteY2" fmla="*/ 60416 h 365292"/>
              <a:gd name="connsiteX3" fmla="*/ 32919 w 766344"/>
              <a:gd name="connsiteY3" fmla="*/ 88991 h 365292"/>
              <a:gd name="connsiteX4" fmla="*/ 17044 w 766344"/>
              <a:gd name="connsiteY4" fmla="*/ 111216 h 365292"/>
              <a:gd name="connsiteX5" fmla="*/ 7519 w 766344"/>
              <a:gd name="connsiteY5" fmla="*/ 120741 h 365292"/>
              <a:gd name="connsiteX6" fmla="*/ 4344 w 766344"/>
              <a:gd name="connsiteY6" fmla="*/ 177891 h 365292"/>
              <a:gd name="connsiteX7" fmla="*/ 10694 w 766344"/>
              <a:gd name="connsiteY7" fmla="*/ 190591 h 365292"/>
              <a:gd name="connsiteX8" fmla="*/ 13869 w 766344"/>
              <a:gd name="connsiteY8" fmla="*/ 200116 h 365292"/>
              <a:gd name="connsiteX9" fmla="*/ 20219 w 766344"/>
              <a:gd name="connsiteY9" fmla="*/ 215991 h 365292"/>
              <a:gd name="connsiteX10" fmla="*/ 23394 w 766344"/>
              <a:gd name="connsiteY10" fmla="*/ 225516 h 365292"/>
              <a:gd name="connsiteX11" fmla="*/ 29744 w 766344"/>
              <a:gd name="connsiteY11" fmla="*/ 241391 h 365292"/>
              <a:gd name="connsiteX12" fmla="*/ 42444 w 766344"/>
              <a:gd name="connsiteY12" fmla="*/ 263616 h 365292"/>
              <a:gd name="connsiteX13" fmla="*/ 71019 w 766344"/>
              <a:gd name="connsiteY13" fmla="*/ 276316 h 365292"/>
              <a:gd name="connsiteX14" fmla="*/ 96419 w 766344"/>
              <a:gd name="connsiteY14" fmla="*/ 282666 h 365292"/>
              <a:gd name="connsiteX15" fmla="*/ 105944 w 766344"/>
              <a:gd name="connsiteY15" fmla="*/ 285841 h 365292"/>
              <a:gd name="connsiteX16" fmla="*/ 121819 w 766344"/>
              <a:gd name="connsiteY16" fmla="*/ 289016 h 365292"/>
              <a:gd name="connsiteX17" fmla="*/ 140869 w 766344"/>
              <a:gd name="connsiteY17" fmla="*/ 279491 h 365292"/>
              <a:gd name="connsiteX18" fmla="*/ 150394 w 766344"/>
              <a:gd name="connsiteY18" fmla="*/ 269966 h 365292"/>
              <a:gd name="connsiteX19" fmla="*/ 166269 w 766344"/>
              <a:gd name="connsiteY19" fmla="*/ 273141 h 365292"/>
              <a:gd name="connsiteX20" fmla="*/ 175794 w 766344"/>
              <a:gd name="connsiteY20" fmla="*/ 285841 h 365292"/>
              <a:gd name="connsiteX21" fmla="*/ 194844 w 766344"/>
              <a:gd name="connsiteY21" fmla="*/ 295366 h 365292"/>
              <a:gd name="connsiteX22" fmla="*/ 213894 w 766344"/>
              <a:gd name="connsiteY22" fmla="*/ 311241 h 365292"/>
              <a:gd name="connsiteX23" fmla="*/ 223419 w 766344"/>
              <a:gd name="connsiteY23" fmla="*/ 314416 h 365292"/>
              <a:gd name="connsiteX24" fmla="*/ 236119 w 766344"/>
              <a:gd name="connsiteY24" fmla="*/ 327116 h 365292"/>
              <a:gd name="connsiteX25" fmla="*/ 248819 w 766344"/>
              <a:gd name="connsiteY25" fmla="*/ 346166 h 365292"/>
              <a:gd name="connsiteX26" fmla="*/ 267869 w 766344"/>
              <a:gd name="connsiteY26" fmla="*/ 362041 h 365292"/>
              <a:gd name="connsiteX27" fmla="*/ 293269 w 766344"/>
              <a:gd name="connsiteY27" fmla="*/ 333466 h 365292"/>
              <a:gd name="connsiteX28" fmla="*/ 302794 w 766344"/>
              <a:gd name="connsiteY28" fmla="*/ 323941 h 365292"/>
              <a:gd name="connsiteX29" fmla="*/ 315494 w 766344"/>
              <a:gd name="connsiteY29" fmla="*/ 320766 h 365292"/>
              <a:gd name="connsiteX30" fmla="*/ 340894 w 766344"/>
              <a:gd name="connsiteY30" fmla="*/ 311241 h 365292"/>
              <a:gd name="connsiteX31" fmla="*/ 350419 w 766344"/>
              <a:gd name="connsiteY31" fmla="*/ 304891 h 365292"/>
              <a:gd name="connsiteX32" fmla="*/ 369469 w 766344"/>
              <a:gd name="connsiteY32" fmla="*/ 301716 h 365292"/>
              <a:gd name="connsiteX33" fmla="*/ 385344 w 766344"/>
              <a:gd name="connsiteY33" fmla="*/ 295366 h 365292"/>
              <a:gd name="connsiteX34" fmla="*/ 455194 w 766344"/>
              <a:gd name="connsiteY34" fmla="*/ 298541 h 365292"/>
              <a:gd name="connsiteX35" fmla="*/ 458369 w 766344"/>
              <a:gd name="connsiteY35" fmla="*/ 308066 h 365292"/>
              <a:gd name="connsiteX36" fmla="*/ 467894 w 766344"/>
              <a:gd name="connsiteY36" fmla="*/ 317591 h 365292"/>
              <a:gd name="connsiteX37" fmla="*/ 477419 w 766344"/>
              <a:gd name="connsiteY37" fmla="*/ 352516 h 365292"/>
              <a:gd name="connsiteX38" fmla="*/ 471069 w 766344"/>
              <a:gd name="connsiteY38" fmla="*/ 349341 h 365292"/>
              <a:gd name="connsiteX39" fmla="*/ 461544 w 766344"/>
              <a:gd name="connsiteY39" fmla="*/ 330291 h 365292"/>
              <a:gd name="connsiteX40" fmla="*/ 471069 w 766344"/>
              <a:gd name="connsiteY40" fmla="*/ 301716 h 365292"/>
              <a:gd name="connsiteX41" fmla="*/ 490119 w 766344"/>
              <a:gd name="connsiteY41" fmla="*/ 295366 h 365292"/>
              <a:gd name="connsiteX42" fmla="*/ 502819 w 766344"/>
              <a:gd name="connsiteY42" fmla="*/ 289016 h 365292"/>
              <a:gd name="connsiteX43" fmla="*/ 515519 w 766344"/>
              <a:gd name="connsiteY43" fmla="*/ 266791 h 365292"/>
              <a:gd name="connsiteX44" fmla="*/ 521869 w 766344"/>
              <a:gd name="connsiteY44" fmla="*/ 257266 h 365292"/>
              <a:gd name="connsiteX45" fmla="*/ 525044 w 766344"/>
              <a:gd name="connsiteY45" fmla="*/ 247741 h 365292"/>
              <a:gd name="connsiteX46" fmla="*/ 534569 w 766344"/>
              <a:gd name="connsiteY46" fmla="*/ 244566 h 365292"/>
              <a:gd name="connsiteX47" fmla="*/ 544094 w 766344"/>
              <a:gd name="connsiteY47" fmla="*/ 235041 h 365292"/>
              <a:gd name="connsiteX48" fmla="*/ 547269 w 766344"/>
              <a:gd name="connsiteY48" fmla="*/ 225516 h 365292"/>
              <a:gd name="connsiteX49" fmla="*/ 575844 w 766344"/>
              <a:gd name="connsiteY49" fmla="*/ 203291 h 365292"/>
              <a:gd name="connsiteX50" fmla="*/ 585369 w 766344"/>
              <a:gd name="connsiteY50" fmla="*/ 193766 h 365292"/>
              <a:gd name="connsiteX51" fmla="*/ 594894 w 766344"/>
              <a:gd name="connsiteY51" fmla="*/ 190591 h 365292"/>
              <a:gd name="connsiteX52" fmla="*/ 604419 w 766344"/>
              <a:gd name="connsiteY52" fmla="*/ 184241 h 365292"/>
              <a:gd name="connsiteX53" fmla="*/ 613944 w 766344"/>
              <a:gd name="connsiteY53" fmla="*/ 181066 h 365292"/>
              <a:gd name="connsiteX54" fmla="*/ 632994 w 766344"/>
              <a:gd name="connsiteY54" fmla="*/ 168366 h 365292"/>
              <a:gd name="connsiteX55" fmla="*/ 645694 w 766344"/>
              <a:gd name="connsiteY55" fmla="*/ 139791 h 365292"/>
              <a:gd name="connsiteX56" fmla="*/ 658394 w 766344"/>
              <a:gd name="connsiteY56" fmla="*/ 130266 h 365292"/>
              <a:gd name="connsiteX57" fmla="*/ 677444 w 766344"/>
              <a:gd name="connsiteY57" fmla="*/ 117566 h 365292"/>
              <a:gd name="connsiteX58" fmla="*/ 680619 w 766344"/>
              <a:gd name="connsiteY58" fmla="*/ 108041 h 365292"/>
              <a:gd name="connsiteX59" fmla="*/ 766344 w 766344"/>
              <a:gd name="connsiteY59" fmla="*/ 98516 h 365292"/>
              <a:gd name="connsiteX60" fmla="*/ 753644 w 766344"/>
              <a:gd name="connsiteY60" fmla="*/ 88991 h 365292"/>
              <a:gd name="connsiteX61" fmla="*/ 747294 w 766344"/>
              <a:gd name="connsiteY61" fmla="*/ 69941 h 365292"/>
              <a:gd name="connsiteX62" fmla="*/ 740944 w 766344"/>
              <a:gd name="connsiteY62" fmla="*/ 57241 h 365292"/>
              <a:gd name="connsiteX63" fmla="*/ 718719 w 766344"/>
              <a:gd name="connsiteY63" fmla="*/ 63591 h 365292"/>
              <a:gd name="connsiteX64" fmla="*/ 699669 w 766344"/>
              <a:gd name="connsiteY64" fmla="*/ 76291 h 365292"/>
              <a:gd name="connsiteX65" fmla="*/ 686969 w 766344"/>
              <a:gd name="connsiteY65" fmla="*/ 88991 h 365292"/>
              <a:gd name="connsiteX66" fmla="*/ 683794 w 766344"/>
              <a:gd name="connsiteY66" fmla="*/ 98516 h 365292"/>
              <a:gd name="connsiteX67" fmla="*/ 674269 w 766344"/>
              <a:gd name="connsiteY67" fmla="*/ 104866 h 365292"/>
              <a:gd name="connsiteX68" fmla="*/ 655219 w 766344"/>
              <a:gd name="connsiteY68" fmla="*/ 117566 h 365292"/>
              <a:gd name="connsiteX69" fmla="*/ 645694 w 766344"/>
              <a:gd name="connsiteY69" fmla="*/ 127091 h 365292"/>
              <a:gd name="connsiteX70" fmla="*/ 588544 w 766344"/>
              <a:gd name="connsiteY70" fmla="*/ 120741 h 365292"/>
              <a:gd name="connsiteX71" fmla="*/ 572669 w 766344"/>
              <a:gd name="connsiteY71" fmla="*/ 114391 h 365292"/>
              <a:gd name="connsiteX72" fmla="*/ 563144 w 766344"/>
              <a:gd name="connsiteY72" fmla="*/ 111216 h 365292"/>
              <a:gd name="connsiteX73" fmla="*/ 556794 w 766344"/>
              <a:gd name="connsiteY73" fmla="*/ 101691 h 365292"/>
              <a:gd name="connsiteX74" fmla="*/ 547269 w 766344"/>
              <a:gd name="connsiteY74" fmla="*/ 92166 h 365292"/>
              <a:gd name="connsiteX75" fmla="*/ 531394 w 766344"/>
              <a:gd name="connsiteY75" fmla="*/ 69941 h 365292"/>
              <a:gd name="connsiteX76" fmla="*/ 528219 w 766344"/>
              <a:gd name="connsiteY76" fmla="*/ 60416 h 365292"/>
              <a:gd name="connsiteX77" fmla="*/ 518694 w 766344"/>
              <a:gd name="connsiteY77" fmla="*/ 57241 h 365292"/>
              <a:gd name="connsiteX78" fmla="*/ 505994 w 766344"/>
              <a:gd name="connsiteY78" fmla="*/ 38191 h 365292"/>
              <a:gd name="connsiteX79" fmla="*/ 499644 w 766344"/>
              <a:gd name="connsiteY79" fmla="*/ 28666 h 365292"/>
              <a:gd name="connsiteX80" fmla="*/ 464719 w 766344"/>
              <a:gd name="connsiteY80" fmla="*/ 9616 h 365292"/>
              <a:gd name="connsiteX81" fmla="*/ 394869 w 766344"/>
              <a:gd name="connsiteY81" fmla="*/ 12791 h 365292"/>
              <a:gd name="connsiteX82" fmla="*/ 388519 w 766344"/>
              <a:gd name="connsiteY82" fmla="*/ 22316 h 365292"/>
              <a:gd name="connsiteX83" fmla="*/ 378994 w 766344"/>
              <a:gd name="connsiteY83" fmla="*/ 28666 h 365292"/>
              <a:gd name="connsiteX84" fmla="*/ 312319 w 766344"/>
              <a:gd name="connsiteY84" fmla="*/ 25491 h 365292"/>
              <a:gd name="connsiteX85" fmla="*/ 290094 w 766344"/>
              <a:gd name="connsiteY85" fmla="*/ 15966 h 365292"/>
              <a:gd name="connsiteX86" fmla="*/ 185319 w 766344"/>
              <a:gd name="connsiteY86" fmla="*/ 9616 h 365292"/>
              <a:gd name="connsiteX87" fmla="*/ 153569 w 766344"/>
              <a:gd name="connsiteY87" fmla="*/ 6441 h 365292"/>
              <a:gd name="connsiteX88" fmla="*/ 137694 w 766344"/>
              <a:gd name="connsiteY88" fmla="*/ 91 h 365292"/>
              <a:gd name="connsiteX89" fmla="*/ 90069 w 766344"/>
              <a:gd name="connsiteY89" fmla="*/ 6441 h 365292"/>
              <a:gd name="connsiteX90" fmla="*/ 71019 w 766344"/>
              <a:gd name="connsiteY90" fmla="*/ 15966 h 365292"/>
              <a:gd name="connsiteX91" fmla="*/ 67844 w 766344"/>
              <a:gd name="connsiteY91" fmla="*/ 25491 h 365292"/>
              <a:gd name="connsiteX92" fmla="*/ 67844 w 766344"/>
              <a:gd name="connsiteY92" fmla="*/ 19141 h 36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66344" h="365292">
                <a:moveTo>
                  <a:pt x="67844" y="19141"/>
                </a:moveTo>
                <a:cubicBezTo>
                  <a:pt x="66257" y="23903"/>
                  <a:pt x="64970" y="44755"/>
                  <a:pt x="58319" y="54066"/>
                </a:cubicBezTo>
                <a:cubicBezTo>
                  <a:pt x="56101" y="57171"/>
                  <a:pt x="51969" y="58299"/>
                  <a:pt x="48794" y="60416"/>
                </a:cubicBezTo>
                <a:cubicBezTo>
                  <a:pt x="43206" y="77181"/>
                  <a:pt x="47475" y="67156"/>
                  <a:pt x="32919" y="88991"/>
                </a:cubicBezTo>
                <a:cubicBezTo>
                  <a:pt x="27893" y="96529"/>
                  <a:pt x="22951" y="104324"/>
                  <a:pt x="17044" y="111216"/>
                </a:cubicBezTo>
                <a:cubicBezTo>
                  <a:pt x="14122" y="114625"/>
                  <a:pt x="10694" y="117566"/>
                  <a:pt x="7519" y="120741"/>
                </a:cubicBezTo>
                <a:cubicBezTo>
                  <a:pt x="-1293" y="147178"/>
                  <a:pt x="-2372" y="142075"/>
                  <a:pt x="4344" y="177891"/>
                </a:cubicBezTo>
                <a:cubicBezTo>
                  <a:pt x="5216" y="182543"/>
                  <a:pt x="8830" y="186241"/>
                  <a:pt x="10694" y="190591"/>
                </a:cubicBezTo>
                <a:cubicBezTo>
                  <a:pt x="12012" y="193667"/>
                  <a:pt x="12694" y="196982"/>
                  <a:pt x="13869" y="200116"/>
                </a:cubicBezTo>
                <a:cubicBezTo>
                  <a:pt x="15870" y="205452"/>
                  <a:pt x="18218" y="210655"/>
                  <a:pt x="20219" y="215991"/>
                </a:cubicBezTo>
                <a:cubicBezTo>
                  <a:pt x="21394" y="219125"/>
                  <a:pt x="22219" y="222382"/>
                  <a:pt x="23394" y="225516"/>
                </a:cubicBezTo>
                <a:cubicBezTo>
                  <a:pt x="25395" y="230852"/>
                  <a:pt x="27743" y="236055"/>
                  <a:pt x="29744" y="241391"/>
                </a:cubicBezTo>
                <a:cubicBezTo>
                  <a:pt x="34103" y="253016"/>
                  <a:pt x="31684" y="252856"/>
                  <a:pt x="42444" y="263616"/>
                </a:cubicBezTo>
                <a:cubicBezTo>
                  <a:pt x="49394" y="270566"/>
                  <a:pt x="62635" y="274220"/>
                  <a:pt x="71019" y="276316"/>
                </a:cubicBezTo>
                <a:cubicBezTo>
                  <a:pt x="79486" y="278433"/>
                  <a:pt x="87999" y="280370"/>
                  <a:pt x="96419" y="282666"/>
                </a:cubicBezTo>
                <a:cubicBezTo>
                  <a:pt x="99648" y="283547"/>
                  <a:pt x="102697" y="285029"/>
                  <a:pt x="105944" y="285841"/>
                </a:cubicBezTo>
                <a:cubicBezTo>
                  <a:pt x="111179" y="287150"/>
                  <a:pt x="116527" y="287958"/>
                  <a:pt x="121819" y="289016"/>
                </a:cubicBezTo>
                <a:cubicBezTo>
                  <a:pt x="128169" y="285841"/>
                  <a:pt x="134962" y="283429"/>
                  <a:pt x="140869" y="279491"/>
                </a:cubicBezTo>
                <a:cubicBezTo>
                  <a:pt x="144605" y="277000"/>
                  <a:pt x="146038" y="271055"/>
                  <a:pt x="150394" y="269966"/>
                </a:cubicBezTo>
                <a:cubicBezTo>
                  <a:pt x="155629" y="268657"/>
                  <a:pt x="160977" y="272083"/>
                  <a:pt x="166269" y="273141"/>
                </a:cubicBezTo>
                <a:cubicBezTo>
                  <a:pt x="169444" y="277374"/>
                  <a:pt x="172052" y="282099"/>
                  <a:pt x="175794" y="285841"/>
                </a:cubicBezTo>
                <a:cubicBezTo>
                  <a:pt x="181949" y="291996"/>
                  <a:pt x="187097" y="292784"/>
                  <a:pt x="194844" y="295366"/>
                </a:cubicBezTo>
                <a:cubicBezTo>
                  <a:pt x="201866" y="302388"/>
                  <a:pt x="205053" y="306821"/>
                  <a:pt x="213894" y="311241"/>
                </a:cubicBezTo>
                <a:cubicBezTo>
                  <a:pt x="216887" y="312738"/>
                  <a:pt x="220244" y="313358"/>
                  <a:pt x="223419" y="314416"/>
                </a:cubicBezTo>
                <a:cubicBezTo>
                  <a:pt x="231886" y="339816"/>
                  <a:pt x="219186" y="310183"/>
                  <a:pt x="236119" y="327116"/>
                </a:cubicBezTo>
                <a:cubicBezTo>
                  <a:pt x="241515" y="332512"/>
                  <a:pt x="243423" y="340770"/>
                  <a:pt x="248819" y="346166"/>
                </a:cubicBezTo>
                <a:cubicBezTo>
                  <a:pt x="261042" y="358389"/>
                  <a:pt x="254608" y="353200"/>
                  <a:pt x="267869" y="362041"/>
                </a:cubicBezTo>
                <a:cubicBezTo>
                  <a:pt x="279200" y="345044"/>
                  <a:pt x="271521" y="355214"/>
                  <a:pt x="293269" y="333466"/>
                </a:cubicBezTo>
                <a:cubicBezTo>
                  <a:pt x="296444" y="330291"/>
                  <a:pt x="298438" y="325030"/>
                  <a:pt x="302794" y="323941"/>
                </a:cubicBezTo>
                <a:lnTo>
                  <a:pt x="315494" y="320766"/>
                </a:lnTo>
                <a:cubicBezTo>
                  <a:pt x="337832" y="305874"/>
                  <a:pt x="309507" y="323011"/>
                  <a:pt x="340894" y="311241"/>
                </a:cubicBezTo>
                <a:cubicBezTo>
                  <a:pt x="344467" y="309901"/>
                  <a:pt x="346799" y="306098"/>
                  <a:pt x="350419" y="304891"/>
                </a:cubicBezTo>
                <a:cubicBezTo>
                  <a:pt x="356526" y="302855"/>
                  <a:pt x="363119" y="302774"/>
                  <a:pt x="369469" y="301716"/>
                </a:cubicBezTo>
                <a:cubicBezTo>
                  <a:pt x="374761" y="299599"/>
                  <a:pt x="380008" y="297367"/>
                  <a:pt x="385344" y="295366"/>
                </a:cubicBezTo>
                <a:cubicBezTo>
                  <a:pt x="411560" y="285535"/>
                  <a:pt x="406587" y="293425"/>
                  <a:pt x="455194" y="298541"/>
                </a:cubicBezTo>
                <a:cubicBezTo>
                  <a:pt x="456252" y="301716"/>
                  <a:pt x="456513" y="305281"/>
                  <a:pt x="458369" y="308066"/>
                </a:cubicBezTo>
                <a:cubicBezTo>
                  <a:pt x="460860" y="311802"/>
                  <a:pt x="466360" y="313371"/>
                  <a:pt x="467894" y="317591"/>
                </a:cubicBezTo>
                <a:cubicBezTo>
                  <a:pt x="486865" y="369762"/>
                  <a:pt x="459483" y="325613"/>
                  <a:pt x="477419" y="352516"/>
                </a:cubicBezTo>
                <a:cubicBezTo>
                  <a:pt x="482322" y="372128"/>
                  <a:pt x="482512" y="367650"/>
                  <a:pt x="471069" y="349341"/>
                </a:cubicBezTo>
                <a:cubicBezTo>
                  <a:pt x="462276" y="335273"/>
                  <a:pt x="466440" y="344978"/>
                  <a:pt x="461544" y="330291"/>
                </a:cubicBezTo>
                <a:cubicBezTo>
                  <a:pt x="464719" y="320766"/>
                  <a:pt x="464711" y="309487"/>
                  <a:pt x="471069" y="301716"/>
                </a:cubicBezTo>
                <a:cubicBezTo>
                  <a:pt x="475308" y="296536"/>
                  <a:pt x="483904" y="297852"/>
                  <a:pt x="490119" y="295366"/>
                </a:cubicBezTo>
                <a:cubicBezTo>
                  <a:pt x="494513" y="293608"/>
                  <a:pt x="498586" y="291133"/>
                  <a:pt x="502819" y="289016"/>
                </a:cubicBezTo>
                <a:cubicBezTo>
                  <a:pt x="518290" y="265810"/>
                  <a:pt x="499406" y="294989"/>
                  <a:pt x="515519" y="266791"/>
                </a:cubicBezTo>
                <a:cubicBezTo>
                  <a:pt x="517412" y="263478"/>
                  <a:pt x="520162" y="260679"/>
                  <a:pt x="521869" y="257266"/>
                </a:cubicBezTo>
                <a:cubicBezTo>
                  <a:pt x="523366" y="254273"/>
                  <a:pt x="522677" y="250108"/>
                  <a:pt x="525044" y="247741"/>
                </a:cubicBezTo>
                <a:cubicBezTo>
                  <a:pt x="527411" y="245374"/>
                  <a:pt x="531394" y="245624"/>
                  <a:pt x="534569" y="244566"/>
                </a:cubicBezTo>
                <a:cubicBezTo>
                  <a:pt x="537744" y="241391"/>
                  <a:pt x="541603" y="238777"/>
                  <a:pt x="544094" y="235041"/>
                </a:cubicBezTo>
                <a:cubicBezTo>
                  <a:pt x="545950" y="232256"/>
                  <a:pt x="544902" y="227883"/>
                  <a:pt x="547269" y="225516"/>
                </a:cubicBezTo>
                <a:cubicBezTo>
                  <a:pt x="555802" y="216983"/>
                  <a:pt x="567311" y="211824"/>
                  <a:pt x="575844" y="203291"/>
                </a:cubicBezTo>
                <a:cubicBezTo>
                  <a:pt x="579019" y="200116"/>
                  <a:pt x="581633" y="196257"/>
                  <a:pt x="585369" y="193766"/>
                </a:cubicBezTo>
                <a:cubicBezTo>
                  <a:pt x="588154" y="191910"/>
                  <a:pt x="591901" y="192088"/>
                  <a:pt x="594894" y="190591"/>
                </a:cubicBezTo>
                <a:cubicBezTo>
                  <a:pt x="598307" y="188884"/>
                  <a:pt x="601006" y="185948"/>
                  <a:pt x="604419" y="184241"/>
                </a:cubicBezTo>
                <a:cubicBezTo>
                  <a:pt x="607412" y="182744"/>
                  <a:pt x="611018" y="182691"/>
                  <a:pt x="613944" y="181066"/>
                </a:cubicBezTo>
                <a:cubicBezTo>
                  <a:pt x="620615" y="177360"/>
                  <a:pt x="632994" y="168366"/>
                  <a:pt x="632994" y="168366"/>
                </a:cubicBezTo>
                <a:cubicBezTo>
                  <a:pt x="636138" y="158935"/>
                  <a:pt x="638147" y="147338"/>
                  <a:pt x="645694" y="139791"/>
                </a:cubicBezTo>
                <a:cubicBezTo>
                  <a:pt x="649436" y="136049"/>
                  <a:pt x="654652" y="134008"/>
                  <a:pt x="658394" y="130266"/>
                </a:cubicBezTo>
                <a:cubicBezTo>
                  <a:pt x="673012" y="115648"/>
                  <a:pt x="654356" y="123338"/>
                  <a:pt x="677444" y="117566"/>
                </a:cubicBezTo>
                <a:cubicBezTo>
                  <a:pt x="678502" y="114391"/>
                  <a:pt x="677781" y="109815"/>
                  <a:pt x="680619" y="108041"/>
                </a:cubicBezTo>
                <a:cubicBezTo>
                  <a:pt x="698083" y="97126"/>
                  <a:pt x="764295" y="98618"/>
                  <a:pt x="766344" y="98516"/>
                </a:cubicBezTo>
                <a:cubicBezTo>
                  <a:pt x="762111" y="95341"/>
                  <a:pt x="756579" y="93394"/>
                  <a:pt x="753644" y="88991"/>
                </a:cubicBezTo>
                <a:cubicBezTo>
                  <a:pt x="749931" y="83422"/>
                  <a:pt x="750287" y="75928"/>
                  <a:pt x="747294" y="69941"/>
                </a:cubicBezTo>
                <a:lnTo>
                  <a:pt x="740944" y="57241"/>
                </a:lnTo>
                <a:cubicBezTo>
                  <a:pt x="739250" y="57664"/>
                  <a:pt x="721452" y="61769"/>
                  <a:pt x="718719" y="63591"/>
                </a:cubicBezTo>
                <a:cubicBezTo>
                  <a:pt x="694936" y="79446"/>
                  <a:pt x="722317" y="68742"/>
                  <a:pt x="699669" y="76291"/>
                </a:cubicBezTo>
                <a:cubicBezTo>
                  <a:pt x="691202" y="101691"/>
                  <a:pt x="703902" y="72058"/>
                  <a:pt x="686969" y="88991"/>
                </a:cubicBezTo>
                <a:cubicBezTo>
                  <a:pt x="684602" y="91358"/>
                  <a:pt x="685885" y="95903"/>
                  <a:pt x="683794" y="98516"/>
                </a:cubicBezTo>
                <a:cubicBezTo>
                  <a:pt x="681410" y="101496"/>
                  <a:pt x="677200" y="102423"/>
                  <a:pt x="674269" y="104866"/>
                </a:cubicBezTo>
                <a:cubicBezTo>
                  <a:pt x="658414" y="118079"/>
                  <a:pt x="671958" y="111986"/>
                  <a:pt x="655219" y="117566"/>
                </a:cubicBezTo>
                <a:cubicBezTo>
                  <a:pt x="652044" y="120741"/>
                  <a:pt x="650139" y="126456"/>
                  <a:pt x="645694" y="127091"/>
                </a:cubicBezTo>
                <a:cubicBezTo>
                  <a:pt x="637989" y="128192"/>
                  <a:pt x="600144" y="122398"/>
                  <a:pt x="588544" y="120741"/>
                </a:cubicBezTo>
                <a:cubicBezTo>
                  <a:pt x="583252" y="118624"/>
                  <a:pt x="578005" y="116392"/>
                  <a:pt x="572669" y="114391"/>
                </a:cubicBezTo>
                <a:cubicBezTo>
                  <a:pt x="569535" y="113216"/>
                  <a:pt x="565757" y="113307"/>
                  <a:pt x="563144" y="111216"/>
                </a:cubicBezTo>
                <a:cubicBezTo>
                  <a:pt x="560164" y="108832"/>
                  <a:pt x="559237" y="104622"/>
                  <a:pt x="556794" y="101691"/>
                </a:cubicBezTo>
                <a:cubicBezTo>
                  <a:pt x="553919" y="98242"/>
                  <a:pt x="550191" y="95575"/>
                  <a:pt x="547269" y="92166"/>
                </a:cubicBezTo>
                <a:cubicBezTo>
                  <a:pt x="545543" y="90153"/>
                  <a:pt x="533404" y="73961"/>
                  <a:pt x="531394" y="69941"/>
                </a:cubicBezTo>
                <a:cubicBezTo>
                  <a:pt x="529897" y="66948"/>
                  <a:pt x="530586" y="62783"/>
                  <a:pt x="528219" y="60416"/>
                </a:cubicBezTo>
                <a:cubicBezTo>
                  <a:pt x="525852" y="58049"/>
                  <a:pt x="521869" y="58299"/>
                  <a:pt x="518694" y="57241"/>
                </a:cubicBezTo>
                <a:cubicBezTo>
                  <a:pt x="513114" y="40502"/>
                  <a:pt x="519207" y="54046"/>
                  <a:pt x="505994" y="38191"/>
                </a:cubicBezTo>
                <a:cubicBezTo>
                  <a:pt x="503551" y="35260"/>
                  <a:pt x="502516" y="31179"/>
                  <a:pt x="499644" y="28666"/>
                </a:cubicBezTo>
                <a:cubicBezTo>
                  <a:pt x="486287" y="16979"/>
                  <a:pt x="479887" y="15683"/>
                  <a:pt x="464719" y="9616"/>
                </a:cubicBezTo>
                <a:cubicBezTo>
                  <a:pt x="441436" y="10674"/>
                  <a:pt x="417859" y="8959"/>
                  <a:pt x="394869" y="12791"/>
                </a:cubicBezTo>
                <a:cubicBezTo>
                  <a:pt x="391105" y="13418"/>
                  <a:pt x="391217" y="19618"/>
                  <a:pt x="388519" y="22316"/>
                </a:cubicBezTo>
                <a:cubicBezTo>
                  <a:pt x="385821" y="25014"/>
                  <a:pt x="382169" y="26549"/>
                  <a:pt x="378994" y="28666"/>
                </a:cubicBezTo>
                <a:cubicBezTo>
                  <a:pt x="356769" y="27608"/>
                  <a:pt x="334411" y="28142"/>
                  <a:pt x="312319" y="25491"/>
                </a:cubicBezTo>
                <a:cubicBezTo>
                  <a:pt x="269124" y="20308"/>
                  <a:pt x="323556" y="18754"/>
                  <a:pt x="290094" y="15966"/>
                </a:cubicBezTo>
                <a:cubicBezTo>
                  <a:pt x="255226" y="13060"/>
                  <a:pt x="220223" y="12051"/>
                  <a:pt x="185319" y="9616"/>
                </a:cubicBezTo>
                <a:cubicBezTo>
                  <a:pt x="174709" y="8876"/>
                  <a:pt x="164152" y="7499"/>
                  <a:pt x="153569" y="6441"/>
                </a:cubicBezTo>
                <a:cubicBezTo>
                  <a:pt x="148277" y="4324"/>
                  <a:pt x="143383" y="426"/>
                  <a:pt x="137694" y="91"/>
                </a:cubicBezTo>
                <a:cubicBezTo>
                  <a:pt x="131347" y="-282"/>
                  <a:pt x="102469" y="241"/>
                  <a:pt x="90069" y="6441"/>
                </a:cubicBezTo>
                <a:cubicBezTo>
                  <a:pt x="65450" y="18751"/>
                  <a:pt x="94960" y="7986"/>
                  <a:pt x="71019" y="15966"/>
                </a:cubicBezTo>
                <a:cubicBezTo>
                  <a:pt x="69961" y="19141"/>
                  <a:pt x="70211" y="23124"/>
                  <a:pt x="67844" y="25491"/>
                </a:cubicBezTo>
                <a:cubicBezTo>
                  <a:pt x="65477" y="27858"/>
                  <a:pt x="69431" y="14379"/>
                  <a:pt x="67844" y="1914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7" name="Graphic 36" descr="Direction">
            <a:extLst>
              <a:ext uri="{FF2B5EF4-FFF2-40B4-BE49-F238E27FC236}">
                <a16:creationId xmlns:a16="http://schemas.microsoft.com/office/drawing/2014/main" id="{1EEB8C1C-A622-4E45-B815-0BE3301056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2887924" y="1400168"/>
            <a:ext cx="468234" cy="46823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5ED8913-2215-4EC1-8D14-A9FD0753E63B}"/>
              </a:ext>
            </a:extLst>
          </p:cNvPr>
          <p:cNvSpPr txBox="1"/>
          <p:nvPr/>
        </p:nvSpPr>
        <p:spPr>
          <a:xfrm>
            <a:off x="3570942" y="6668904"/>
            <a:ext cx="30140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SemiBold SemiConden" panose="020B0502040204020203" pitchFamily="34" charset="0"/>
              </a:rPr>
              <a:t>		USA Weapons Import</a:t>
            </a:r>
            <a:endParaRPr lang="en-CA" sz="900" dirty="0">
              <a:latin typeface="Bahnschrift SemiBold SemiConden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7A496D-EBF1-4F1E-A4D1-D67F566E5B27}"/>
              </a:ext>
            </a:extLst>
          </p:cNvPr>
          <p:cNvSpPr txBox="1"/>
          <p:nvPr/>
        </p:nvSpPr>
        <p:spPr>
          <a:xfrm>
            <a:off x="224367" y="6668904"/>
            <a:ext cx="30300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Bahnschrift SemiBold SemiConden" panose="020B0502040204020203" pitchFamily="34" charset="0"/>
              </a:rPr>
              <a:t>USA Weapons Import share in GDP</a:t>
            </a:r>
            <a:endParaRPr lang="en-CA" sz="900" dirty="0">
              <a:latin typeface="Bahnschrift SemiBold SemiConden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7A08F0-AAD4-4692-9696-10F2FA2471A5}"/>
              </a:ext>
            </a:extLst>
          </p:cNvPr>
          <p:cNvSpPr txBox="1"/>
          <p:nvPr/>
        </p:nvSpPr>
        <p:spPr>
          <a:xfrm rot="16200000">
            <a:off x="-862759" y="7665707"/>
            <a:ext cx="23087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Bahnschrift SemiBold SemiConden" panose="020B0502040204020203" pitchFamily="34" charset="0"/>
              </a:rPr>
              <a:t>GDP%</a:t>
            </a:r>
            <a:endParaRPr lang="en-CA" sz="900" dirty="0">
              <a:latin typeface="Bahnschrift SemiBold SemiConden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4420D0-D47F-4898-B598-9130FAA058F1}"/>
              </a:ext>
            </a:extLst>
          </p:cNvPr>
          <p:cNvSpPr txBox="1"/>
          <p:nvPr/>
        </p:nvSpPr>
        <p:spPr>
          <a:xfrm rot="16200000">
            <a:off x="2471333" y="7662532"/>
            <a:ext cx="23087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Bahnschrift SemiBold SemiConden" panose="020B0502040204020203" pitchFamily="34" charset="0"/>
              </a:rPr>
              <a:t>USD</a:t>
            </a:r>
            <a:endParaRPr lang="en-CA" sz="900" dirty="0">
              <a:latin typeface="Bahnschrift SemiBold SemiConden" panose="020B0502040204020203" pitchFamily="34" charset="0"/>
            </a:endParaRP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CD880294-62AC-4547-B01C-2A51D8EE0E92}"/>
              </a:ext>
            </a:extLst>
          </p:cNvPr>
          <p:cNvSpPr/>
          <p:nvPr/>
        </p:nvSpPr>
        <p:spPr>
          <a:xfrm rot="16200000">
            <a:off x="408370" y="3665606"/>
            <a:ext cx="816564" cy="1300397"/>
          </a:xfrm>
          <a:prstGeom prst="wedgeRoundRectCallout">
            <a:avLst>
              <a:gd name="adj1" fmla="val 68052"/>
              <a:gd name="adj2" fmla="val 67276"/>
              <a:gd name="adj3" fmla="val 16667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C39F0E5A-80EF-412B-A088-52CC280FE8FC}"/>
              </a:ext>
            </a:extLst>
          </p:cNvPr>
          <p:cNvSpPr/>
          <p:nvPr/>
        </p:nvSpPr>
        <p:spPr>
          <a:xfrm rot="16200000">
            <a:off x="396858" y="2752944"/>
            <a:ext cx="619162" cy="1323977"/>
          </a:xfrm>
          <a:prstGeom prst="wedgeRoundRectCallout">
            <a:avLst>
              <a:gd name="adj1" fmla="val 78106"/>
              <a:gd name="adj2" fmla="val -19306"/>
              <a:gd name="adj3" fmla="val 16667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4CB64E8F-ABA1-43D0-A901-2CC27DDE7B28}"/>
              </a:ext>
            </a:extLst>
          </p:cNvPr>
          <p:cNvSpPr/>
          <p:nvPr/>
        </p:nvSpPr>
        <p:spPr>
          <a:xfrm rot="16200000">
            <a:off x="1920816" y="1484629"/>
            <a:ext cx="535719" cy="1070948"/>
          </a:xfrm>
          <a:prstGeom prst="wedgeRoundRectCallout">
            <a:avLst>
              <a:gd name="adj1" fmla="val 50867"/>
              <a:gd name="adj2" fmla="val 68839"/>
              <a:gd name="adj3" fmla="val 16667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89795183-960D-440E-A935-966C483882DF}"/>
              </a:ext>
            </a:extLst>
          </p:cNvPr>
          <p:cNvSpPr/>
          <p:nvPr/>
        </p:nvSpPr>
        <p:spPr>
          <a:xfrm rot="16200000">
            <a:off x="1776095" y="6681467"/>
            <a:ext cx="297074" cy="1281542"/>
          </a:xfrm>
          <a:prstGeom prst="wedgeRoundRectCallout">
            <a:avLst>
              <a:gd name="adj1" fmla="val -41987"/>
              <a:gd name="adj2" fmla="val -69387"/>
              <a:gd name="adj3" fmla="val 16667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3DE07CBC-DF6F-4CA3-89C2-CD8135D79AE2}"/>
              </a:ext>
            </a:extLst>
          </p:cNvPr>
          <p:cNvSpPr/>
          <p:nvPr/>
        </p:nvSpPr>
        <p:spPr>
          <a:xfrm rot="16200000">
            <a:off x="5121824" y="7540236"/>
            <a:ext cx="319740" cy="1285718"/>
          </a:xfrm>
          <a:prstGeom prst="wedgeRoundRectCallout">
            <a:avLst>
              <a:gd name="adj1" fmla="val -41987"/>
              <a:gd name="adj2" fmla="val -69387"/>
              <a:gd name="adj3" fmla="val 16667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2ED29451-E531-4A7C-B859-304D956AD14A}"/>
              </a:ext>
            </a:extLst>
          </p:cNvPr>
          <p:cNvSpPr/>
          <p:nvPr/>
        </p:nvSpPr>
        <p:spPr>
          <a:xfrm rot="16200000">
            <a:off x="679409" y="5674078"/>
            <a:ext cx="336764" cy="1362675"/>
          </a:xfrm>
          <a:prstGeom prst="wedgeRoundRectCallout">
            <a:avLst>
              <a:gd name="adj1" fmla="val -93904"/>
              <a:gd name="adj2" fmla="val -5887"/>
              <a:gd name="adj3" fmla="val 16667"/>
            </a:avLst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3EA213-F377-416A-87C3-8A25C17B58D6}"/>
              </a:ext>
            </a:extLst>
          </p:cNvPr>
          <p:cNvSpPr txBox="1"/>
          <p:nvPr/>
        </p:nvSpPr>
        <p:spPr>
          <a:xfrm>
            <a:off x="150335" y="3939257"/>
            <a:ext cx="13758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Year slider bar that changes the choropleth map and weapons as % of GDP chart for the year on the slider bar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14C6E0-92E0-4243-AF9D-5A60EA9AB7B8}"/>
              </a:ext>
            </a:extLst>
          </p:cNvPr>
          <p:cNvSpPr txBox="1"/>
          <p:nvPr/>
        </p:nvSpPr>
        <p:spPr>
          <a:xfrm>
            <a:off x="13105" y="3087709"/>
            <a:ext cx="138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Three buttons to change what is shown on the choropleth and weapons % GDP graph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22799F-CECD-43E6-97D3-C9C0CE9925ED}"/>
              </a:ext>
            </a:extLst>
          </p:cNvPr>
          <p:cNvSpPr txBox="1"/>
          <p:nvPr/>
        </p:nvSpPr>
        <p:spPr>
          <a:xfrm>
            <a:off x="1622342" y="1717752"/>
            <a:ext cx="1206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latin typeface="Arial" panose="020B0604020202020204" pitchFamily="34" charset="0"/>
                <a:cs typeface="Arial" panose="020B0604020202020204" pitchFamily="34" charset="0"/>
              </a:rPr>
              <a:t>Interactive choropleth that allows a country to be selected for the bottom two graphs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01D68B-4192-4284-8BFE-E793F6FED88E}"/>
              </a:ext>
            </a:extLst>
          </p:cNvPr>
          <p:cNvSpPr txBox="1"/>
          <p:nvPr/>
        </p:nvSpPr>
        <p:spPr>
          <a:xfrm>
            <a:off x="1226414" y="7138778"/>
            <a:ext cx="148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Year highlighted based on slider bar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9D77BA-2F89-46BA-8D69-2F71C80E093D}"/>
              </a:ext>
            </a:extLst>
          </p:cNvPr>
          <p:cNvSpPr txBox="1"/>
          <p:nvPr/>
        </p:nvSpPr>
        <p:spPr>
          <a:xfrm>
            <a:off x="108787" y="6173515"/>
            <a:ext cx="148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Country changes based on selection in choropleth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EB0EDF-770F-4605-BFFE-56C5C0C67BFF}"/>
              </a:ext>
            </a:extLst>
          </p:cNvPr>
          <p:cNvSpPr txBox="1"/>
          <p:nvPr/>
        </p:nvSpPr>
        <p:spPr>
          <a:xfrm>
            <a:off x="4603498" y="7998871"/>
            <a:ext cx="148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Arial" panose="020B0604020202020204" pitchFamily="34" charset="0"/>
                <a:cs typeface="Arial" panose="020B0604020202020204" pitchFamily="34" charset="0"/>
              </a:rPr>
              <a:t>Year highlighted based on slider bar</a:t>
            </a:r>
          </a:p>
        </p:txBody>
      </p:sp>
    </p:spTree>
    <p:extLst>
      <p:ext uri="{BB962C8B-B14F-4D97-AF65-F5344CB8AC3E}">
        <p14:creationId xmlns:p14="http://schemas.microsoft.com/office/powerpoint/2010/main" val="120747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109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 SemiConden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Evelyn Moorhouse</dc:creator>
  <cp:lastModifiedBy>Evelyn Moorhouse</cp:lastModifiedBy>
  <cp:revision>12</cp:revision>
  <dcterms:created xsi:type="dcterms:W3CDTF">2019-11-22T16:55:31Z</dcterms:created>
  <dcterms:modified xsi:type="dcterms:W3CDTF">2019-11-22T18:37:53Z</dcterms:modified>
</cp:coreProperties>
</file>