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37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96484"/>
            <a:ext cx="7649607" cy="318346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802717"/>
            <a:ext cx="6749654" cy="2207683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54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42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86834"/>
            <a:ext cx="194052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86834"/>
            <a:ext cx="5709082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4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7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79653"/>
            <a:ext cx="7762102" cy="380364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119286"/>
            <a:ext cx="7762102" cy="2000249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93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434167"/>
            <a:ext cx="3824804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434167"/>
            <a:ext cx="3824804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50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86836"/>
            <a:ext cx="7762102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41551"/>
            <a:ext cx="3807226" cy="1098549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340100"/>
            <a:ext cx="38072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41551"/>
            <a:ext cx="3825976" cy="1098549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340100"/>
            <a:ext cx="38259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96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42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63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09600"/>
            <a:ext cx="2902585" cy="21336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16569"/>
            <a:ext cx="4556016" cy="649816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743200"/>
            <a:ext cx="2902585" cy="508211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49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09600"/>
            <a:ext cx="2902585" cy="21336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16569"/>
            <a:ext cx="4556016" cy="649816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743200"/>
            <a:ext cx="2902585" cy="508211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26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86836"/>
            <a:ext cx="7762102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434167"/>
            <a:ext cx="7762102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475136"/>
            <a:ext cx="202489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50BF-0164-49F8-88E0-36F59A389ABD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475136"/>
            <a:ext cx="303734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475136"/>
            <a:ext cx="202489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8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9FF2983-A9EE-4586-9602-3230F8FF1B8D}"/>
              </a:ext>
            </a:extLst>
          </p:cNvPr>
          <p:cNvSpPr/>
          <p:nvPr/>
        </p:nvSpPr>
        <p:spPr>
          <a:xfrm>
            <a:off x="0" y="-1"/>
            <a:ext cx="8999537" cy="72154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08F6B-0203-4044-8730-507AA604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39" y="892175"/>
            <a:ext cx="4743938" cy="23669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B70D3F-9FF7-4F6B-9588-71A2C39EEADB}"/>
              </a:ext>
            </a:extLst>
          </p:cNvPr>
          <p:cNvSpPr/>
          <p:nvPr/>
        </p:nvSpPr>
        <p:spPr>
          <a:xfrm>
            <a:off x="2563507" y="3421188"/>
            <a:ext cx="4954954" cy="1875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704824-FFFD-4A32-83ED-6930B8D913C8}"/>
              </a:ext>
            </a:extLst>
          </p:cNvPr>
          <p:cNvCxnSpPr/>
          <p:nvPr/>
        </p:nvCxnSpPr>
        <p:spPr>
          <a:xfrm>
            <a:off x="2680739" y="3517902"/>
            <a:ext cx="474393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0253B4E-633E-4630-B8DF-FDFB9F10D844}"/>
              </a:ext>
            </a:extLst>
          </p:cNvPr>
          <p:cNvSpPr/>
          <p:nvPr/>
        </p:nvSpPr>
        <p:spPr>
          <a:xfrm>
            <a:off x="2882638" y="3476138"/>
            <a:ext cx="80433" cy="8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53B0D-A999-45FB-86AF-D1E32C39E9B9}"/>
              </a:ext>
            </a:extLst>
          </p:cNvPr>
          <p:cNvSpPr/>
          <p:nvPr/>
        </p:nvSpPr>
        <p:spPr>
          <a:xfrm>
            <a:off x="2800170" y="2396070"/>
            <a:ext cx="1288967" cy="82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57371C-DBB7-4C56-AD15-FEF12EF0AD32}"/>
              </a:ext>
            </a:extLst>
          </p:cNvPr>
          <p:cNvSpPr txBox="1"/>
          <p:nvPr/>
        </p:nvSpPr>
        <p:spPr>
          <a:xfrm>
            <a:off x="1390385" y="144290"/>
            <a:ext cx="631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ahnschrift SemiBold SemiConden" panose="020B0502040204020203" pitchFamily="34" charset="0"/>
                <a:cs typeface="Aharoni" panose="020B0604020202020204" pitchFamily="2" charset="-79"/>
              </a:rPr>
              <a:t>World Wide Arms and Ammunition Movement and GDP effects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2D121-3585-4C85-8444-3BE025BAF4A1}"/>
              </a:ext>
            </a:extLst>
          </p:cNvPr>
          <p:cNvSpPr txBox="1"/>
          <p:nvPr/>
        </p:nvSpPr>
        <p:spPr>
          <a:xfrm>
            <a:off x="1840547" y="1347917"/>
            <a:ext cx="112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5CEEB-3CE0-47C0-94C5-199E400F975D}"/>
              </a:ext>
            </a:extLst>
          </p:cNvPr>
          <p:cNvSpPr/>
          <p:nvPr/>
        </p:nvSpPr>
        <p:spPr>
          <a:xfrm>
            <a:off x="2723970" y="2396069"/>
            <a:ext cx="1022267" cy="15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56A365-665A-48AC-AF7E-D43F0E529DAB}"/>
              </a:ext>
            </a:extLst>
          </p:cNvPr>
          <p:cNvSpPr txBox="1"/>
          <p:nvPr/>
        </p:nvSpPr>
        <p:spPr>
          <a:xfrm>
            <a:off x="2685870" y="2376394"/>
            <a:ext cx="1403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/>
              <a:t>Import USD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E081F-6D7E-4263-95B9-7EEE429C7974}"/>
              </a:ext>
            </a:extLst>
          </p:cNvPr>
          <p:cNvSpPr txBox="1"/>
          <p:nvPr/>
        </p:nvSpPr>
        <p:spPr>
          <a:xfrm>
            <a:off x="2876370" y="2587552"/>
            <a:ext cx="140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Gradient</a:t>
            </a:r>
          </a:p>
          <a:p>
            <a:r>
              <a:rPr lang="en-CA" sz="800" dirty="0"/>
              <a:t>of values </a:t>
            </a:r>
          </a:p>
          <a:p>
            <a:r>
              <a:rPr lang="en-CA" sz="800" dirty="0"/>
              <a:t>Corresponding to </a:t>
            </a:r>
          </a:p>
          <a:p>
            <a:r>
              <a:rPr lang="en-CA" sz="800" dirty="0"/>
              <a:t>Button selected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D60926-FD9C-41CD-9D67-E1E0D0FBD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23" y="3965917"/>
            <a:ext cx="4802554" cy="22782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87E850-6F9F-436A-BA32-B1C4FAE9ED16}"/>
              </a:ext>
            </a:extLst>
          </p:cNvPr>
          <p:cNvSpPr txBox="1"/>
          <p:nvPr/>
        </p:nvSpPr>
        <p:spPr>
          <a:xfrm rot="16200000">
            <a:off x="1779200" y="4914066"/>
            <a:ext cx="20419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Import as % of GDP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18D71-C322-4136-9D61-0A1A9F2459DC}"/>
              </a:ext>
            </a:extLst>
          </p:cNvPr>
          <p:cNvSpPr txBox="1"/>
          <p:nvPr/>
        </p:nvSpPr>
        <p:spPr>
          <a:xfrm>
            <a:off x="2632870" y="6000714"/>
            <a:ext cx="47791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				Countries of Interest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86F61-C4F3-4C11-AD96-5F66B0287853}"/>
              </a:ext>
            </a:extLst>
          </p:cNvPr>
          <p:cNvSpPr txBox="1"/>
          <p:nvPr/>
        </p:nvSpPr>
        <p:spPr>
          <a:xfrm>
            <a:off x="2639056" y="3987428"/>
            <a:ext cx="47351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		Weapons as % of GDP “Year” </a:t>
            </a:r>
            <a:r>
              <a:rPr lang="en-CA" sz="900" dirty="0">
                <a:latin typeface="Bahnschrift SemiBold SemiConden" panose="020B0502040204020203" pitchFamily="34" charset="0"/>
              </a:rPr>
              <a:t>– (changes with slider)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4A04DC-C02E-43CB-A743-3C9990E259C9}"/>
              </a:ext>
            </a:extLst>
          </p:cNvPr>
          <p:cNvSpPr txBox="1"/>
          <p:nvPr/>
        </p:nvSpPr>
        <p:spPr>
          <a:xfrm>
            <a:off x="4536727" y="3604597"/>
            <a:ext cx="7366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Year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9DD5F88-E0FE-49A0-B9B0-E1F4D199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446" y="6634993"/>
            <a:ext cx="3113197" cy="2231423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29492FC-B2B5-49BB-85EA-D45926DCE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712" y="6635357"/>
            <a:ext cx="3100791" cy="223105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12A8A88-988C-40E5-A27B-AB2DC0D9EB88}"/>
              </a:ext>
            </a:extLst>
          </p:cNvPr>
          <p:cNvSpPr txBox="1"/>
          <p:nvPr/>
        </p:nvSpPr>
        <p:spPr>
          <a:xfrm>
            <a:off x="1223863" y="8700611"/>
            <a:ext cx="3138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Year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BB20AE-6D20-490D-A961-08A7D46BFEDE}"/>
              </a:ext>
            </a:extLst>
          </p:cNvPr>
          <p:cNvSpPr txBox="1"/>
          <p:nvPr/>
        </p:nvSpPr>
        <p:spPr>
          <a:xfrm>
            <a:off x="4557956" y="8700610"/>
            <a:ext cx="31760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Year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84DB76-C2A6-4062-B02A-1FCE30052071}"/>
              </a:ext>
            </a:extLst>
          </p:cNvPr>
          <p:cNvCxnSpPr>
            <a:cxnSpLocks/>
          </p:cNvCxnSpPr>
          <p:nvPr/>
        </p:nvCxnSpPr>
        <p:spPr>
          <a:xfrm>
            <a:off x="5404644" y="7064376"/>
            <a:ext cx="0" cy="153987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18797D-C894-4744-9557-539F548A6B48}"/>
              </a:ext>
            </a:extLst>
          </p:cNvPr>
          <p:cNvCxnSpPr>
            <a:cxnSpLocks/>
          </p:cNvCxnSpPr>
          <p:nvPr/>
        </p:nvCxnSpPr>
        <p:spPr>
          <a:xfrm>
            <a:off x="2080419" y="7289800"/>
            <a:ext cx="0" cy="133985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ED8913-2215-4EC1-8D14-A9FD0753E63B}"/>
              </a:ext>
            </a:extLst>
          </p:cNvPr>
          <p:cNvSpPr txBox="1"/>
          <p:nvPr/>
        </p:nvSpPr>
        <p:spPr>
          <a:xfrm>
            <a:off x="4641711" y="6668905"/>
            <a:ext cx="30140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		USA Weapons Import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7A496D-EBF1-4F1E-A4D1-D67F566E5B27}"/>
              </a:ext>
            </a:extLst>
          </p:cNvPr>
          <p:cNvSpPr txBox="1"/>
          <p:nvPr/>
        </p:nvSpPr>
        <p:spPr>
          <a:xfrm>
            <a:off x="1295136" y="6668905"/>
            <a:ext cx="3030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USA Weapons Import share in GDP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7A08F0-AAD4-4692-9696-10F2FA2471A5}"/>
              </a:ext>
            </a:extLst>
          </p:cNvPr>
          <p:cNvSpPr txBox="1"/>
          <p:nvPr/>
        </p:nvSpPr>
        <p:spPr>
          <a:xfrm rot="16200000">
            <a:off x="208010" y="7665708"/>
            <a:ext cx="23087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GDP%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420D0-D47F-4898-B598-9130FAA058F1}"/>
              </a:ext>
            </a:extLst>
          </p:cNvPr>
          <p:cNvSpPr txBox="1"/>
          <p:nvPr/>
        </p:nvSpPr>
        <p:spPr>
          <a:xfrm rot="16200000">
            <a:off x="3542102" y="7662533"/>
            <a:ext cx="23087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USD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CD880294-62AC-4547-B01C-2A51D8EE0E92}"/>
              </a:ext>
            </a:extLst>
          </p:cNvPr>
          <p:cNvSpPr/>
          <p:nvPr/>
        </p:nvSpPr>
        <p:spPr>
          <a:xfrm rot="16200000">
            <a:off x="1479139" y="3665607"/>
            <a:ext cx="816564" cy="1300397"/>
          </a:xfrm>
          <a:prstGeom prst="wedgeRoundRectCallout">
            <a:avLst>
              <a:gd name="adj1" fmla="val 68052"/>
              <a:gd name="adj2" fmla="val 67276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89795183-960D-440E-A935-966C483882DF}"/>
              </a:ext>
            </a:extLst>
          </p:cNvPr>
          <p:cNvSpPr/>
          <p:nvPr/>
        </p:nvSpPr>
        <p:spPr>
          <a:xfrm rot="16200000">
            <a:off x="2846864" y="6681467"/>
            <a:ext cx="297074" cy="1281542"/>
          </a:xfrm>
          <a:prstGeom prst="wedgeRoundRectCallout">
            <a:avLst>
              <a:gd name="adj1" fmla="val -41987"/>
              <a:gd name="adj2" fmla="val -69387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3DE07CBC-DF6F-4CA3-89C2-CD8135D79AE2}"/>
              </a:ext>
            </a:extLst>
          </p:cNvPr>
          <p:cNvSpPr/>
          <p:nvPr/>
        </p:nvSpPr>
        <p:spPr>
          <a:xfrm rot="16200000">
            <a:off x="6192593" y="7540236"/>
            <a:ext cx="319740" cy="1285718"/>
          </a:xfrm>
          <a:prstGeom prst="wedgeRoundRectCallout">
            <a:avLst>
              <a:gd name="adj1" fmla="val -41987"/>
              <a:gd name="adj2" fmla="val -69387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2ED29451-E531-4A7C-B859-304D956AD14A}"/>
              </a:ext>
            </a:extLst>
          </p:cNvPr>
          <p:cNvSpPr/>
          <p:nvPr/>
        </p:nvSpPr>
        <p:spPr>
          <a:xfrm rot="16200000">
            <a:off x="1750178" y="5674079"/>
            <a:ext cx="336764" cy="1362675"/>
          </a:xfrm>
          <a:prstGeom prst="wedgeRoundRectCallout">
            <a:avLst>
              <a:gd name="adj1" fmla="val -93904"/>
              <a:gd name="adj2" fmla="val -5887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3EA213-F377-416A-87C3-8A25C17B58D6}"/>
              </a:ext>
            </a:extLst>
          </p:cNvPr>
          <p:cNvSpPr txBox="1"/>
          <p:nvPr/>
        </p:nvSpPr>
        <p:spPr>
          <a:xfrm>
            <a:off x="1221105" y="3939257"/>
            <a:ext cx="13758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Year slider bar that changes the choropleth map and weapons as % of GDP chart for the year on the slider bar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252F00-01C5-47F4-A0FB-1BF3A64D0AE1}"/>
              </a:ext>
            </a:extLst>
          </p:cNvPr>
          <p:cNvGrpSpPr/>
          <p:nvPr/>
        </p:nvGrpSpPr>
        <p:grpSpPr>
          <a:xfrm>
            <a:off x="39515" y="846976"/>
            <a:ext cx="1099718" cy="905267"/>
            <a:chOff x="135739" y="2488639"/>
            <a:chExt cx="1385849" cy="905267"/>
          </a:xfrm>
        </p:grpSpPr>
        <p:sp>
          <p:nvSpPr>
            <p:cNvPr id="54" name="Speech Bubble: Rectangle with Corners Rounded 53">
              <a:extLst>
                <a:ext uri="{FF2B5EF4-FFF2-40B4-BE49-F238E27FC236}">
                  <a16:creationId xmlns:a16="http://schemas.microsoft.com/office/drawing/2014/main" id="{C39F0E5A-80EF-412B-A088-52CC280FE8FC}"/>
                </a:ext>
              </a:extLst>
            </p:cNvPr>
            <p:cNvSpPr/>
            <p:nvPr/>
          </p:nvSpPr>
          <p:spPr>
            <a:xfrm rot="16200000">
              <a:off x="348153" y="2282344"/>
              <a:ext cx="899149" cy="1323976"/>
            </a:xfrm>
            <a:prstGeom prst="wedgeRoundRectCallout">
              <a:avLst>
                <a:gd name="adj1" fmla="val -2404"/>
                <a:gd name="adj2" fmla="val 72080"/>
                <a:gd name="adj3" fmla="val 16667"/>
              </a:avLst>
            </a:prstGeom>
            <a:solidFill>
              <a:schemeClr val="bg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14C6E0-92E0-4243-AF9D-5A60EA9AB7B8}"/>
                </a:ext>
              </a:extLst>
            </p:cNvPr>
            <p:cNvSpPr txBox="1"/>
            <p:nvPr/>
          </p:nvSpPr>
          <p:spPr>
            <a:xfrm>
              <a:off x="135739" y="2488639"/>
              <a:ext cx="1385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latin typeface="Arial" panose="020B0604020202020204" pitchFamily="34" charset="0"/>
                  <a:cs typeface="Arial" panose="020B0604020202020204" pitchFamily="34" charset="0"/>
                </a:rPr>
                <a:t>Buttons to change what is shown on the choropleth and weapons % GDP graph 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401D68B-4192-4284-8BFE-E793F6FED88E}"/>
              </a:ext>
            </a:extLst>
          </p:cNvPr>
          <p:cNvSpPr txBox="1"/>
          <p:nvPr/>
        </p:nvSpPr>
        <p:spPr>
          <a:xfrm>
            <a:off x="2297183" y="7138778"/>
            <a:ext cx="1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Year highlighted based on slider bar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9D77BA-2F89-46BA-8D69-2F71C80E093D}"/>
              </a:ext>
            </a:extLst>
          </p:cNvPr>
          <p:cNvSpPr txBox="1"/>
          <p:nvPr/>
        </p:nvSpPr>
        <p:spPr>
          <a:xfrm>
            <a:off x="1179556" y="6173515"/>
            <a:ext cx="1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Country changes based on selection in choropleth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B0EDF-770F-4605-BFFE-56C5C0C67BFF}"/>
              </a:ext>
            </a:extLst>
          </p:cNvPr>
          <p:cNvSpPr txBox="1"/>
          <p:nvPr/>
        </p:nvSpPr>
        <p:spPr>
          <a:xfrm>
            <a:off x="5674267" y="7998871"/>
            <a:ext cx="1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Year highlighted based on slider bar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15AFF7-57E7-4D1A-8CCA-AAEAABCCA1A8}"/>
              </a:ext>
            </a:extLst>
          </p:cNvPr>
          <p:cNvSpPr/>
          <p:nvPr/>
        </p:nvSpPr>
        <p:spPr>
          <a:xfrm>
            <a:off x="1375443" y="2719364"/>
            <a:ext cx="453814" cy="1533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3D86E4-1E1F-4674-83A4-FCE97110C30A}"/>
              </a:ext>
            </a:extLst>
          </p:cNvPr>
          <p:cNvSpPr/>
          <p:nvPr/>
        </p:nvSpPr>
        <p:spPr>
          <a:xfrm>
            <a:off x="1417777" y="2744829"/>
            <a:ext cx="142142" cy="9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E190CC-A7FF-4171-9667-E0F153CCAE03}"/>
              </a:ext>
            </a:extLst>
          </p:cNvPr>
          <p:cNvSpPr/>
          <p:nvPr/>
        </p:nvSpPr>
        <p:spPr>
          <a:xfrm>
            <a:off x="1374589" y="3121267"/>
            <a:ext cx="453814" cy="1533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6C8C4-4245-4EE9-BE2D-B2B301E8C584}"/>
              </a:ext>
            </a:extLst>
          </p:cNvPr>
          <p:cNvSpPr/>
          <p:nvPr/>
        </p:nvSpPr>
        <p:spPr>
          <a:xfrm>
            <a:off x="1424821" y="3146732"/>
            <a:ext cx="142142" cy="9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EC1DF4-D262-49FC-9552-D347D6C25CF3}"/>
              </a:ext>
            </a:extLst>
          </p:cNvPr>
          <p:cNvSpPr/>
          <p:nvPr/>
        </p:nvSpPr>
        <p:spPr>
          <a:xfrm>
            <a:off x="1372713" y="2345937"/>
            <a:ext cx="998583" cy="21679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EF4A91F-1215-4B27-89A3-B8A173DF73D7}"/>
              </a:ext>
            </a:extLst>
          </p:cNvPr>
          <p:cNvSpPr/>
          <p:nvPr/>
        </p:nvSpPr>
        <p:spPr>
          <a:xfrm rot="10800000">
            <a:off x="2202691" y="2452939"/>
            <a:ext cx="92616" cy="461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4CD4FF-AE29-4D68-992E-140219CFF0CD}"/>
              </a:ext>
            </a:extLst>
          </p:cNvPr>
          <p:cNvSpPr txBox="1"/>
          <p:nvPr/>
        </p:nvSpPr>
        <p:spPr>
          <a:xfrm>
            <a:off x="1360487" y="2331714"/>
            <a:ext cx="96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7CD7F-6043-40D4-98A4-273A1977206E}"/>
              </a:ext>
            </a:extLst>
          </p:cNvPr>
          <p:cNvSpPr txBox="1"/>
          <p:nvPr/>
        </p:nvSpPr>
        <p:spPr>
          <a:xfrm>
            <a:off x="1804715" y="2676989"/>
            <a:ext cx="1152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Include USA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D7D9AF-4D93-4522-A25F-5E9A5B2633D2}"/>
              </a:ext>
            </a:extLst>
          </p:cNvPr>
          <p:cNvSpPr txBox="1"/>
          <p:nvPr/>
        </p:nvSpPr>
        <p:spPr>
          <a:xfrm>
            <a:off x="1820005" y="3074050"/>
            <a:ext cx="1152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% of GDP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1E53F-2D81-4C25-89F7-C513325A5E01}"/>
              </a:ext>
            </a:extLst>
          </p:cNvPr>
          <p:cNvSpPr txBox="1"/>
          <p:nvPr/>
        </p:nvSpPr>
        <p:spPr>
          <a:xfrm>
            <a:off x="1310132" y="969125"/>
            <a:ext cx="133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FBDA8A-9F57-4FF0-BE76-F66A4A824A6F}"/>
              </a:ext>
            </a:extLst>
          </p:cNvPr>
          <p:cNvSpPr txBox="1"/>
          <p:nvPr/>
        </p:nvSpPr>
        <p:spPr>
          <a:xfrm>
            <a:off x="1274790" y="2069842"/>
            <a:ext cx="1299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Choose Country: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C24CCC-3E3E-4827-ABBA-D724FD10665A}"/>
              </a:ext>
            </a:extLst>
          </p:cNvPr>
          <p:cNvSpPr txBox="1"/>
          <p:nvPr/>
        </p:nvSpPr>
        <p:spPr>
          <a:xfrm>
            <a:off x="1848380" y="1637621"/>
            <a:ext cx="112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52B6E5-C6B2-443A-A1FC-F792C2F3E14F}"/>
              </a:ext>
            </a:extLst>
          </p:cNvPr>
          <p:cNvSpPr/>
          <p:nvPr/>
        </p:nvSpPr>
        <p:spPr>
          <a:xfrm>
            <a:off x="1559643" y="1404587"/>
            <a:ext cx="174668" cy="174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99BD22C-2B29-4D3C-AB5E-9BFC06BDE2A5}"/>
              </a:ext>
            </a:extLst>
          </p:cNvPr>
          <p:cNvSpPr/>
          <p:nvPr/>
        </p:nvSpPr>
        <p:spPr>
          <a:xfrm>
            <a:off x="1565755" y="1730229"/>
            <a:ext cx="174668" cy="17466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959E975-E741-42F2-B429-FC367FA559AC}"/>
              </a:ext>
            </a:extLst>
          </p:cNvPr>
          <p:cNvSpPr/>
          <p:nvPr/>
        </p:nvSpPr>
        <p:spPr>
          <a:xfrm>
            <a:off x="1591378" y="1440101"/>
            <a:ext cx="111198" cy="111198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A950CA4F-EF8C-4810-8EB7-BB7BC0C51262}"/>
              </a:ext>
            </a:extLst>
          </p:cNvPr>
          <p:cNvSpPr/>
          <p:nvPr/>
        </p:nvSpPr>
        <p:spPr>
          <a:xfrm rot="16200000">
            <a:off x="297981" y="1592895"/>
            <a:ext cx="592341" cy="1156151"/>
          </a:xfrm>
          <a:prstGeom prst="wedgeRoundRectCallout">
            <a:avLst>
              <a:gd name="adj1" fmla="val -25436"/>
              <a:gd name="adj2" fmla="val 62003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Speech Bubble: Rectangle with Corners Rounded 74">
            <a:extLst>
              <a:ext uri="{FF2B5EF4-FFF2-40B4-BE49-F238E27FC236}">
                <a16:creationId xmlns:a16="http://schemas.microsoft.com/office/drawing/2014/main" id="{76FDF37B-BA5D-489D-A90D-0C744D57CF8F}"/>
              </a:ext>
            </a:extLst>
          </p:cNvPr>
          <p:cNvSpPr/>
          <p:nvPr/>
        </p:nvSpPr>
        <p:spPr>
          <a:xfrm rot="16200000">
            <a:off x="196620" y="2573632"/>
            <a:ext cx="879583" cy="1086290"/>
          </a:xfrm>
          <a:prstGeom prst="wedgeRoundRectCallout">
            <a:avLst>
              <a:gd name="adj1" fmla="val 14231"/>
              <a:gd name="adj2" fmla="val 73610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EED304-CFAF-48BE-84AE-B7CD7551CC0B}"/>
              </a:ext>
            </a:extLst>
          </p:cNvPr>
          <p:cNvSpPr txBox="1"/>
          <p:nvPr/>
        </p:nvSpPr>
        <p:spPr>
          <a:xfrm>
            <a:off x="-9654" y="1908013"/>
            <a:ext cx="12232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Change the country visible on lowermost visualization.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9C5D37-F547-4675-B68C-DB1D7E8A94D5}"/>
              </a:ext>
            </a:extLst>
          </p:cNvPr>
          <p:cNvSpPr txBox="1"/>
          <p:nvPr/>
        </p:nvSpPr>
        <p:spPr>
          <a:xfrm>
            <a:off x="93266" y="2647708"/>
            <a:ext cx="120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Toggles to change the choropleth to remove or include USA outlier, and change whether % of GDP is shown </a:t>
            </a:r>
          </a:p>
        </p:txBody>
      </p:sp>
    </p:spTree>
    <p:extLst>
      <p:ext uri="{BB962C8B-B14F-4D97-AF65-F5344CB8AC3E}">
        <p14:creationId xmlns:p14="http://schemas.microsoft.com/office/powerpoint/2010/main" val="120747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132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Moorhouse</dc:creator>
  <cp:lastModifiedBy>Evelyn Moorhouse</cp:lastModifiedBy>
  <cp:revision>14</cp:revision>
  <dcterms:created xsi:type="dcterms:W3CDTF">2019-11-22T16:55:31Z</dcterms:created>
  <dcterms:modified xsi:type="dcterms:W3CDTF">2019-12-08T01:03:07Z</dcterms:modified>
</cp:coreProperties>
</file>