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1"/>
  </p:normalViewPr>
  <p:slideViewPr>
    <p:cSldViewPr snapToGrid="0" snapToObjects="1">
      <p:cViewPr>
        <p:scale>
          <a:sx n="100" d="100"/>
          <a:sy n="100" d="100"/>
        </p:scale>
        <p:origin x="51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1369340551181"/>
          <c:y val="0.13133211544462872"/>
          <c:w val="0.84633636811023616"/>
          <c:h val="0.582196137906241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 more stable jobs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41-044C-B965-9D732CE099F3}"/>
              </c:ext>
            </c:extLst>
          </c:dPt>
          <c:cat>
            <c:strRef>
              <c:f>Sheet1!$A$2:$A$12</c:f>
              <c:strCache>
                <c:ptCount val="11"/>
                <c:pt idx="0">
                  <c:v>Apprentice - Auto Mechanic</c:v>
                </c:pt>
                <c:pt idx="1">
                  <c:v>Apprentice - Auto Mechanic</c:v>
                </c:pt>
                <c:pt idx="2">
                  <c:v>Apprentice - Auto Mechanic</c:v>
                </c:pt>
                <c:pt idx="3">
                  <c:v>Athlete</c:v>
                </c:pt>
                <c:pt idx="4">
                  <c:v>Blaster</c:v>
                </c:pt>
                <c:pt idx="5">
                  <c:v>College-President / Dean</c:v>
                </c:pt>
                <c:pt idx="6">
                  <c:v>Farm Advisor</c:v>
                </c:pt>
                <c:pt idx="7">
                  <c:v>Mathematician</c:v>
                </c:pt>
                <c:pt idx="8">
                  <c:v>Mildwife</c:v>
                </c:pt>
                <c:pt idx="9">
                  <c:v>Ostepath</c:v>
                </c:pt>
                <c:pt idx="10">
                  <c:v>Scientist - Agriculture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2.3E-5</c:v>
                </c:pt>
                <c:pt idx="1">
                  <c:v>5.5999999999999999E-5</c:v>
                </c:pt>
                <c:pt idx="2">
                  <c:v>3.4999999999999997E-5</c:v>
                </c:pt>
                <c:pt idx="3">
                  <c:v>5.1999999999999997E-5</c:v>
                </c:pt>
                <c:pt idx="4">
                  <c:v>5.0000000000000002E-5</c:v>
                </c:pt>
                <c:pt idx="5">
                  <c:v>6.2000000000000003E-5</c:v>
                </c:pt>
                <c:pt idx="6">
                  <c:v>5.0000000000000002E-5</c:v>
                </c:pt>
                <c:pt idx="7">
                  <c:v>1.9000000000000001E-5</c:v>
                </c:pt>
                <c:pt idx="8">
                  <c:v>5.8E-5</c:v>
                </c:pt>
                <c:pt idx="9">
                  <c:v>3.1999999999999999E-5</c:v>
                </c:pt>
                <c:pt idx="10">
                  <c:v>5.8E-5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D-9F4C-8602-91D25E008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"/>
        <c:overlap val="-27"/>
        <c:axId val="826591631"/>
        <c:axId val="826473663"/>
      </c:barChart>
      <c:catAx>
        <c:axId val="826591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dirty="0"/>
                  <a:t>Jobs</a:t>
                </a:r>
              </a:p>
            </c:rich>
          </c:tx>
          <c:layout>
            <c:manualLayout>
              <c:xMode val="edge"/>
              <c:yMode val="edge"/>
              <c:x val="0.52184744094488189"/>
              <c:y val="0.94085538011470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473663"/>
        <c:crosses val="autoZero"/>
        <c:auto val="1"/>
        <c:lblAlgn val="ctr"/>
        <c:lblOffset val="100"/>
        <c:noMultiLvlLbl val="0"/>
      </c:catAx>
      <c:valAx>
        <c:axId val="8264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Standard Deviation</a:t>
                </a:r>
              </a:p>
            </c:rich>
          </c:tx>
          <c:layout>
            <c:manualLayout>
              <c:xMode val="edge"/>
              <c:yMode val="edge"/>
              <c:x val="0"/>
              <c:y val="0.131332115444628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Job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02044139178395"/>
          <c:y val="0.14305086472374112"/>
          <c:w val="0.61526535155216899"/>
          <c:h val="0.626727385166868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Scientist - Agriculture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0.45</c:v>
                </c:pt>
                <c:pt idx="1">
                  <c:v>0.32</c:v>
                </c:pt>
                <c:pt idx="2">
                  <c:v>0.3</c:v>
                </c:pt>
                <c:pt idx="3">
                  <c:v>0.24</c:v>
                </c:pt>
                <c:pt idx="4">
                  <c:v>0.25</c:v>
                </c:pt>
                <c:pt idx="5">
                  <c:v>0.23</c:v>
                </c:pt>
                <c:pt idx="6">
                  <c:v>0.19</c:v>
                </c:pt>
                <c:pt idx="7">
                  <c:v>0.15</c:v>
                </c:pt>
                <c:pt idx="8">
                  <c:v>0.15</c:v>
                </c:pt>
                <c:pt idx="9">
                  <c:v>0.14000000000000001</c:v>
                </c:pt>
                <c:pt idx="10">
                  <c:v>0.12</c:v>
                </c:pt>
                <c:pt idx="11">
                  <c:v>0.1</c:v>
                </c:pt>
                <c:pt idx="12">
                  <c:v>7.2499999999999704E-2</c:v>
                </c:pt>
                <c:pt idx="13">
                  <c:v>5.1666666666666701E-2</c:v>
                </c:pt>
                <c:pt idx="14">
                  <c:v>3.0833333333333698E-2</c:v>
                </c:pt>
                <c:pt idx="15">
                  <c:v>0.02</c:v>
                </c:pt>
                <c:pt idx="16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D-9F4C-8602-91D25E0081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Apprentice - Auto Mechanic2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Sheet1!$C$2:$C$18</c:f>
              <c:numCache>
                <c:formatCode>0.00</c:formatCode>
                <c:ptCount val="17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6.8000000000000005E-2</c:v>
                </c:pt>
                <c:pt idx="5">
                  <c:v>5.5899999999999998E-2</c:v>
                </c:pt>
                <c:pt idx="6">
                  <c:v>4.3799999999999999E-2</c:v>
                </c:pt>
                <c:pt idx="7">
                  <c:v>0.04</c:v>
                </c:pt>
                <c:pt idx="8">
                  <c:v>3.6200000000000003E-2</c:v>
                </c:pt>
                <c:pt idx="9">
                  <c:v>3.2399999999999998E-2</c:v>
                </c:pt>
                <c:pt idx="10">
                  <c:v>2.86E-2</c:v>
                </c:pt>
                <c:pt idx="11">
                  <c:v>2.4799999999999999E-2</c:v>
                </c:pt>
                <c:pt idx="12">
                  <c:v>2.1000000000000001E-2</c:v>
                </c:pt>
                <c:pt idx="13">
                  <c:v>1.72E-2</c:v>
                </c:pt>
                <c:pt idx="14">
                  <c:v>1.34E-2</c:v>
                </c:pt>
                <c:pt idx="15">
                  <c:v>9.5999999999999992E-3</c:v>
                </c:pt>
                <c:pt idx="16">
                  <c:v>5.7999999999999996E-3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4D-1E41-983D-F6933C2669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Apprentice - Auto Mechanic3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Sheet1!$D$2:$D$18</c:f>
              <c:numCache>
                <c:formatCode>0.00</c:formatCode>
                <c:ptCount val="17"/>
                <c:pt idx="0">
                  <c:v>0.02</c:v>
                </c:pt>
                <c:pt idx="1">
                  <c:v>2.3E-2</c:v>
                </c:pt>
                <c:pt idx="2">
                  <c:v>2.35E-2</c:v>
                </c:pt>
                <c:pt idx="3">
                  <c:v>2.3800000000000002E-2</c:v>
                </c:pt>
                <c:pt idx="4">
                  <c:v>2.555E-2</c:v>
                </c:pt>
                <c:pt idx="5">
                  <c:v>2.674E-2</c:v>
                </c:pt>
                <c:pt idx="6">
                  <c:v>2.793E-2</c:v>
                </c:pt>
                <c:pt idx="7">
                  <c:v>2.912E-2</c:v>
                </c:pt>
                <c:pt idx="8">
                  <c:v>3.031E-2</c:v>
                </c:pt>
                <c:pt idx="9">
                  <c:v>3.15E-2</c:v>
                </c:pt>
                <c:pt idx="10">
                  <c:v>3.2689999999999997E-2</c:v>
                </c:pt>
                <c:pt idx="11">
                  <c:v>3.388E-2</c:v>
                </c:pt>
                <c:pt idx="12">
                  <c:v>3.5069999999999997E-2</c:v>
                </c:pt>
                <c:pt idx="13">
                  <c:v>3.6260000000000001E-2</c:v>
                </c:pt>
                <c:pt idx="14">
                  <c:v>3.7449999999999997E-2</c:v>
                </c:pt>
                <c:pt idx="15">
                  <c:v>3.8640000000000001E-2</c:v>
                </c:pt>
                <c:pt idx="16">
                  <c:v>3.9829999999999997E-2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4D-1E41-983D-F6933C2669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Athlete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Sheet1!$E$2:$E$18</c:f>
              <c:numCache>
                <c:formatCode>0.00</c:formatCode>
                <c:ptCount val="17"/>
                <c:pt idx="0">
                  <c:v>0.05</c:v>
                </c:pt>
                <c:pt idx="1">
                  <c:v>4.4999999999999998E-2</c:v>
                </c:pt>
                <c:pt idx="2">
                  <c:v>0.05</c:v>
                </c:pt>
                <c:pt idx="3">
                  <c:v>4.2000000000000003E-2</c:v>
                </c:pt>
                <c:pt idx="4">
                  <c:v>5.0999999999999997E-2</c:v>
                </c:pt>
                <c:pt idx="5">
                  <c:v>0.04</c:v>
                </c:pt>
                <c:pt idx="6">
                  <c:v>5.2999999999999999E-2</c:v>
                </c:pt>
                <c:pt idx="7">
                  <c:v>4.5100000000000001E-2</c:v>
                </c:pt>
                <c:pt idx="8">
                  <c:v>5.185E-2</c:v>
                </c:pt>
                <c:pt idx="9">
                  <c:v>4.2000000000000003E-2</c:v>
                </c:pt>
                <c:pt idx="10">
                  <c:v>6.5350000000000005E-2</c:v>
                </c:pt>
                <c:pt idx="11">
                  <c:v>4.2000000000000003E-2</c:v>
                </c:pt>
                <c:pt idx="12">
                  <c:v>0.05</c:v>
                </c:pt>
                <c:pt idx="13">
                  <c:v>4.2000000000000003E-2</c:v>
                </c:pt>
                <c:pt idx="14">
                  <c:v>0.04</c:v>
                </c:pt>
                <c:pt idx="15">
                  <c:v>5.7000000000000002E-2</c:v>
                </c:pt>
                <c:pt idx="16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4D-1E41-983D-F6933C2669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Blaster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Sheet1!$F$2:$F$18</c:f>
              <c:numCache>
                <c:formatCode>0.00</c:formatCode>
                <c:ptCount val="17"/>
                <c:pt idx="0">
                  <c:v>0.21889662676050547</c:v>
                </c:pt>
                <c:pt idx="1">
                  <c:v>0.21322859581455897</c:v>
                </c:pt>
                <c:pt idx="2">
                  <c:v>0.21580486449817737</c:v>
                </c:pt>
                <c:pt idx="3">
                  <c:v>0.20599801968477408</c:v>
                </c:pt>
                <c:pt idx="4">
                  <c:v>0.20335564545524185</c:v>
                </c:pt>
                <c:pt idx="5">
                  <c:v>0.21049701952276892</c:v>
                </c:pt>
                <c:pt idx="6">
                  <c:v>0.20620957141197591</c:v>
                </c:pt>
                <c:pt idx="7">
                  <c:v>0.20672682794414346</c:v>
                </c:pt>
                <c:pt idx="8">
                  <c:v>0.20994526721528747</c:v>
                </c:pt>
                <c:pt idx="9">
                  <c:v>0.20945404976296322</c:v>
                </c:pt>
                <c:pt idx="10">
                  <c:v>0.2152697408416851</c:v>
                </c:pt>
                <c:pt idx="11">
                  <c:v>0.21154945400732017</c:v>
                </c:pt>
                <c:pt idx="12">
                  <c:v>0.21919315932125227</c:v>
                </c:pt>
                <c:pt idx="13">
                  <c:v>0.20313169377446041</c:v>
                </c:pt>
                <c:pt idx="14">
                  <c:v>0.21453364547688727</c:v>
                </c:pt>
                <c:pt idx="15">
                  <c:v>0.2126015138625432</c:v>
                </c:pt>
                <c:pt idx="16">
                  <c:v>0.2104387039975309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4D-1E41-983D-F6933C2669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College-President / Dean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Sheet1!$G$2:$G$18</c:f>
              <c:numCache>
                <c:formatCode>0.00</c:formatCode>
                <c:ptCount val="17"/>
                <c:pt idx="0">
                  <c:v>0.1181091469518456</c:v>
                </c:pt>
                <c:pt idx="1">
                  <c:v>0.10664881499756251</c:v>
                </c:pt>
                <c:pt idx="2">
                  <c:v>0.11464139420942741</c:v>
                </c:pt>
                <c:pt idx="3">
                  <c:v>0.1000325504415203</c:v>
                </c:pt>
                <c:pt idx="4">
                  <c:v>0.11986445794335202</c:v>
                </c:pt>
                <c:pt idx="5">
                  <c:v>0.11720103758876203</c:v>
                </c:pt>
                <c:pt idx="6">
                  <c:v>0.11323872861312663</c:v>
                </c:pt>
                <c:pt idx="7">
                  <c:v>0.11627122140075413</c:v>
                </c:pt>
                <c:pt idx="8">
                  <c:v>0.10458473484770903</c:v>
                </c:pt>
                <c:pt idx="9">
                  <c:v>0.11405244483425703</c:v>
                </c:pt>
                <c:pt idx="10">
                  <c:v>0.11421154727232005</c:v>
                </c:pt>
                <c:pt idx="11">
                  <c:v>0.114044271955551</c:v>
                </c:pt>
                <c:pt idx="12">
                  <c:v>0.10305225747927629</c:v>
                </c:pt>
                <c:pt idx="13">
                  <c:v>0.11715246171905591</c:v>
                </c:pt>
                <c:pt idx="14">
                  <c:v>0.11309724399513685</c:v>
                </c:pt>
                <c:pt idx="15">
                  <c:v>0.11884698955829394</c:v>
                </c:pt>
                <c:pt idx="16">
                  <c:v>0.11159756147001053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4D-1E41-983D-F6933C26696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Farm Advisor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Sheet1!$H$2:$H$18</c:f>
              <c:numCache>
                <c:formatCode>0.00</c:formatCode>
                <c:ptCount val="17"/>
                <c:pt idx="0">
                  <c:v>0.02</c:v>
                </c:pt>
                <c:pt idx="1">
                  <c:v>2.1000000000000001E-2</c:v>
                </c:pt>
                <c:pt idx="2">
                  <c:v>2.1999999999999999E-2</c:v>
                </c:pt>
                <c:pt idx="3">
                  <c:v>2.3E-2</c:v>
                </c:pt>
                <c:pt idx="4">
                  <c:v>2.5000000000000001E-2</c:v>
                </c:pt>
                <c:pt idx="5">
                  <c:v>2.4E-2</c:v>
                </c:pt>
                <c:pt idx="6">
                  <c:v>2.5999999999999999E-2</c:v>
                </c:pt>
                <c:pt idx="7">
                  <c:v>2.6499999999999999E-2</c:v>
                </c:pt>
                <c:pt idx="8">
                  <c:v>2.6700000000000002E-2</c:v>
                </c:pt>
                <c:pt idx="9">
                  <c:v>2.7099999999999999E-2</c:v>
                </c:pt>
                <c:pt idx="10">
                  <c:v>2.7449999999999999E-2</c:v>
                </c:pt>
                <c:pt idx="11">
                  <c:v>2.7799999999999998E-2</c:v>
                </c:pt>
                <c:pt idx="12">
                  <c:v>2.8150000000000001E-2</c:v>
                </c:pt>
                <c:pt idx="13">
                  <c:v>2.8500000000000001E-2</c:v>
                </c:pt>
                <c:pt idx="14">
                  <c:v>2.8850000000000001E-2</c:v>
                </c:pt>
                <c:pt idx="15">
                  <c:v>2.92E-2</c:v>
                </c:pt>
                <c:pt idx="16">
                  <c:v>2.955E-2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4D-1E41-983D-F6933C26696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Mathematician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  <c:pt idx="14">
                  <c:v>1980</c:v>
                </c:pt>
                <c:pt idx="15">
                  <c:v>1990</c:v>
                </c:pt>
                <c:pt idx="16">
                  <c:v>2000</c:v>
                </c:pt>
              </c:numCache>
            </c:numRef>
          </c:cat>
          <c:val>
            <c:numRef>
              <c:f>Sheet1!$I$2:$I$18</c:f>
              <c:numCache>
                <c:formatCode>0.00</c:formatCode>
                <c:ptCount val="17"/>
                <c:pt idx="0">
                  <c:v>0.03</c:v>
                </c:pt>
                <c:pt idx="1">
                  <c:v>3.1E-2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3.4000000000000002E-2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3.7999999999999999E-2</c:v>
                </c:pt>
                <c:pt idx="10">
                  <c:v>0.03</c:v>
                </c:pt>
                <c:pt idx="11">
                  <c:v>0.03</c:v>
                </c:pt>
                <c:pt idx="12">
                  <c:v>2.8000000000000001E-2</c:v>
                </c:pt>
                <c:pt idx="13">
                  <c:v>0.03</c:v>
                </c:pt>
                <c:pt idx="14">
                  <c:v>0.03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4D-1E41-983D-F6933C266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6591631"/>
        <c:axId val="826473663"/>
      </c:lineChart>
      <c:catAx>
        <c:axId val="826591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dirty="0"/>
                  <a:t>time</a:t>
                </a:r>
              </a:p>
            </c:rich>
          </c:tx>
          <c:layout>
            <c:manualLayout>
              <c:xMode val="edge"/>
              <c:yMode val="edge"/>
              <c:x val="0.4249724409448819"/>
              <c:y val="0.83606632406088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473663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8264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1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239797187372647"/>
          <c:y val="0.16355074043117984"/>
          <c:w val="0.2395437590906595"/>
          <c:h val="0.38369879529411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AA4-C3BA-104E-907D-01D8B92B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0111-53C5-344C-B13E-4831214EA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2AD1-1D07-9146-BEF2-D0F3B2A8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96E4-C6AC-7F46-BE83-1BAC73F9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F373-FFB2-B545-B1A6-52058E4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D268-918B-D24B-BD92-FB12144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5324-5BF8-F249-ADA4-FAC800C9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83D0-126F-0F4C-95BC-A5AF66C5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0D29-9CFC-5D41-A8CC-47F6FBA6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76FD-4D11-A84D-BD37-DB6C80F9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1E673-B575-AF41-BDF6-F1DE3D3E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A778A-88E6-6342-90D6-BFA130D5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1CA9-AF66-E241-9B59-47E451F9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060-FF74-2D4E-B65F-7601BB0F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EF35-CD66-ED46-9282-FA43492E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E69D-C4F9-F74F-9D7B-022FBAB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BD13-316A-FD49-9CA7-C733709A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A0A6-77B2-9545-8A80-63589D56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0803-EACC-864A-820B-5AF9C5E6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800F-C118-3547-BC60-ABF6B693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7DA0-A22D-6D40-B478-8F5F04BF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AF64-A3FE-9042-A9EC-45F02231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21F1-2552-6C45-8821-EA25B268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18BB-75CE-6D44-A43E-EFB2E460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EE16-23D3-E24A-BAA0-7BAE48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B8F0-A3D5-954A-BA30-FE853543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9F2B-253F-ED43-99CA-63AA610B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824DB-2F54-DC4E-88E2-7A4481FBD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1026-A28C-2B40-9DCB-27F1BF97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C76C-230B-DE41-B59A-314E268B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8C95-55CE-C844-9DEA-94F5F4FF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9AAE-3CC3-3D46-B403-98A4404C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B733-9194-D64E-BABF-35EFA2A5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D9664-DF0C-EA4B-9CE4-6A0D7E327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34C30-6A28-A048-AC35-04A9ADEF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0793-2931-D34A-A26E-7EB015BD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92C59-58D9-2B4A-90FF-055ECE1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6CD05-5E1E-694B-977C-0B292C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BF65D-3D91-5D4A-9BA8-C4078D85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34C0-D415-5A4B-845C-13DC502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EF506-98F9-674F-BF36-B739EC8B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4EEC5-D480-D940-A408-B2D110A5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72B56-4B10-6E4A-9D4F-979D7A6F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E9F5D-4AC3-4246-9462-63EC595D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C654B-286B-8D48-A6DC-04977FC7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C775-06B2-0F40-903B-1A01C6E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EDC-9E7C-5F49-8A8B-2D91F77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3192-D2BE-4F43-8D14-DB31CBDF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6FF2-E564-044A-80A2-382573B5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A0F3-AB2B-7D45-B505-B4E0DC31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EB7E-BC3D-AA4F-AB9A-032A9DF8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C05C-F449-9141-9BBD-A0BA596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93E-826C-F64F-BD26-9FD9BDC0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3754B-BF8D-FF44-92AD-F7E7EA44B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CB8A-92C3-3C42-98AE-3C869C2D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FBC5-FE25-8448-B55F-2010D2DF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D8BD-2671-D345-BA1F-E43A9856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DCE0-4C94-FC4F-95C4-40B6090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3FB95-E663-B746-B748-9A0AB81F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D610-D755-934A-A6A3-F0AC2FB6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C233-0EEB-C544-ADC4-4E8F82B2B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B5CB-1042-064D-865E-A3888F12C8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C3AD-5A9A-7C4E-B40E-5A13EA05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927-8AD9-BA44-AE79-45A1F9C94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0C01-8E0D-CD4C-A9D3-651E2FEB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C32E14-A252-A74A-BF24-E7BD52054FE4}"/>
              </a:ext>
            </a:extLst>
          </p:cNvPr>
          <p:cNvSpPr/>
          <p:nvPr/>
        </p:nvSpPr>
        <p:spPr>
          <a:xfrm>
            <a:off x="1865871" y="74140"/>
            <a:ext cx="8241956" cy="6709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C72B9-53F6-C343-B4C1-F10594FFC91F}"/>
              </a:ext>
            </a:extLst>
          </p:cNvPr>
          <p:cNvSpPr/>
          <p:nvPr/>
        </p:nvSpPr>
        <p:spPr>
          <a:xfrm>
            <a:off x="1865871" y="74141"/>
            <a:ext cx="2533134" cy="6709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3E6A11-0AA6-C44F-87B6-3FC86EE6DDB9}"/>
              </a:ext>
            </a:extLst>
          </p:cNvPr>
          <p:cNvSpPr/>
          <p:nvPr/>
        </p:nvSpPr>
        <p:spPr>
          <a:xfrm>
            <a:off x="1865871" y="61783"/>
            <a:ext cx="2533134" cy="1482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94619-C730-9C44-BAB7-99AA07A23E7E}"/>
              </a:ext>
            </a:extLst>
          </p:cNvPr>
          <p:cNvCxnSpPr/>
          <p:nvPr/>
        </p:nvCxnSpPr>
        <p:spPr>
          <a:xfrm>
            <a:off x="3805888" y="210064"/>
            <a:ext cx="3830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B707E-B49E-854E-A5B3-1EA3A796FF06}"/>
              </a:ext>
            </a:extLst>
          </p:cNvPr>
          <p:cNvCxnSpPr/>
          <p:nvPr/>
        </p:nvCxnSpPr>
        <p:spPr>
          <a:xfrm>
            <a:off x="3805888" y="337751"/>
            <a:ext cx="3830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A92426-6119-D640-ABFB-9B38381FC541}"/>
              </a:ext>
            </a:extLst>
          </p:cNvPr>
          <p:cNvCxnSpPr/>
          <p:nvPr/>
        </p:nvCxnSpPr>
        <p:spPr>
          <a:xfrm>
            <a:off x="3805888" y="461319"/>
            <a:ext cx="3830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137191-A112-6642-99FA-235461ABEF95}"/>
              </a:ext>
            </a:extLst>
          </p:cNvPr>
          <p:cNvSpPr txBox="1"/>
          <p:nvPr/>
        </p:nvSpPr>
        <p:spPr>
          <a:xfrm>
            <a:off x="1927653" y="659029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Job tracker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2C01B-48E4-EF4E-AC25-718321BB9400}"/>
              </a:ext>
            </a:extLst>
          </p:cNvPr>
          <p:cNvSpPr txBox="1"/>
          <p:nvPr/>
        </p:nvSpPr>
        <p:spPr>
          <a:xfrm>
            <a:off x="1927652" y="1791732"/>
            <a:ext cx="20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6B73A-5814-994D-860A-26B6B92AC2B9}"/>
              </a:ext>
            </a:extLst>
          </p:cNvPr>
          <p:cNvSpPr txBox="1"/>
          <p:nvPr/>
        </p:nvSpPr>
        <p:spPr>
          <a:xfrm>
            <a:off x="2224215" y="2253397"/>
            <a:ext cx="20635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Stable jobs</a:t>
            </a:r>
          </a:p>
        </p:txBody>
      </p:sp>
      <p:sp>
        <p:nvSpPr>
          <p:cNvPr id="29" name="Action Button: Back or Previous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EBC1070-B308-AF48-A2BD-155C8015197C}"/>
              </a:ext>
            </a:extLst>
          </p:cNvPr>
          <p:cNvSpPr/>
          <p:nvPr/>
        </p:nvSpPr>
        <p:spPr>
          <a:xfrm rot="16200000">
            <a:off x="1904173" y="2282196"/>
            <a:ext cx="360000" cy="302400"/>
          </a:xfrm>
          <a:prstGeom prst="actionButtonBackPrevious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7FF21-651E-6B4A-8647-EE685471FAF4}"/>
              </a:ext>
            </a:extLst>
          </p:cNvPr>
          <p:cNvSpPr txBox="1"/>
          <p:nvPr/>
        </p:nvSpPr>
        <p:spPr>
          <a:xfrm>
            <a:off x="2224214" y="2613396"/>
            <a:ext cx="20635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Stable jobs</a:t>
            </a:r>
          </a:p>
          <a:p>
            <a:r>
              <a:rPr lang="en-US" dirty="0"/>
              <a:t>Gaining popularity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938785-10FA-D64C-BE0D-AA80BD42172F}"/>
              </a:ext>
            </a:extLst>
          </p:cNvPr>
          <p:cNvSpPr/>
          <p:nvPr/>
        </p:nvSpPr>
        <p:spPr>
          <a:xfrm>
            <a:off x="2235373" y="2622729"/>
            <a:ext cx="2052420" cy="323165"/>
          </a:xfrm>
          <a:prstGeom prst="rect">
            <a:avLst/>
          </a:prstGeom>
          <a:solidFill>
            <a:schemeClr val="bg1">
              <a:lumMod val="65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0FF88-CAF0-1645-8AEB-D161532591A4}"/>
              </a:ext>
            </a:extLst>
          </p:cNvPr>
          <p:cNvSpPr txBox="1"/>
          <p:nvPr/>
        </p:nvSpPr>
        <p:spPr>
          <a:xfrm>
            <a:off x="228600" y="7030996"/>
            <a:ext cx="52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jobs -&gt; standard deviation</a:t>
            </a:r>
          </a:p>
          <a:p>
            <a:r>
              <a:rPr lang="en-US" dirty="0"/>
              <a:t>Gaining popularity -&gt; slope (with max slope)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C56485-B104-004A-9E61-77ACD1491BA9}"/>
              </a:ext>
            </a:extLst>
          </p:cNvPr>
          <p:cNvCxnSpPr/>
          <p:nvPr/>
        </p:nvCxnSpPr>
        <p:spPr>
          <a:xfrm flipH="1">
            <a:off x="4222690" y="-409834"/>
            <a:ext cx="562687" cy="69609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025A9F-BBE1-714D-B221-CE60873970EB}"/>
              </a:ext>
            </a:extLst>
          </p:cNvPr>
          <p:cNvSpPr txBox="1"/>
          <p:nvPr/>
        </p:nvSpPr>
        <p:spPr>
          <a:xfrm>
            <a:off x="4504033" y="-895582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Toggle collapse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       menu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1F902-0616-1049-97AE-30AC8A6F940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58097" y="1800443"/>
            <a:ext cx="469555" cy="50967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EB6-BF0A-2A43-9CBE-E6D504B2BD00}"/>
              </a:ext>
            </a:extLst>
          </p:cNvPr>
          <p:cNvSpPr txBox="1"/>
          <p:nvPr/>
        </p:nvSpPr>
        <p:spPr>
          <a:xfrm>
            <a:off x="8277" y="1446500"/>
            <a:ext cx="144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Dropdown</a:t>
            </a:r>
          </a:p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84C8C6-7616-D541-839C-5DB3181A78A0}"/>
              </a:ext>
            </a:extLst>
          </p:cNvPr>
          <p:cNvCxnSpPr>
            <a:cxnSpLocks/>
          </p:cNvCxnSpPr>
          <p:nvPr/>
        </p:nvCxnSpPr>
        <p:spPr>
          <a:xfrm flipH="1">
            <a:off x="9676900" y="951416"/>
            <a:ext cx="1048765" cy="99016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916CB3-B428-AB43-836C-7547C7B4D659}"/>
              </a:ext>
            </a:extLst>
          </p:cNvPr>
          <p:cNvSpPr txBox="1"/>
          <p:nvPr/>
        </p:nvSpPr>
        <p:spPr>
          <a:xfrm>
            <a:off x="10107827" y="214183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Plot selected </a:t>
            </a:r>
          </a:p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in the filter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20ED24-4249-3447-93E9-5E7053A98BAE}"/>
              </a:ext>
            </a:extLst>
          </p:cNvPr>
          <p:cNvSpPr txBox="1"/>
          <p:nvPr/>
        </p:nvSpPr>
        <p:spPr>
          <a:xfrm>
            <a:off x="6885365" y="-871398"/>
            <a:ext cx="160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Selection of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one job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E8BA32-CB21-7E49-B5EA-34D9B5487817}"/>
              </a:ext>
            </a:extLst>
          </p:cNvPr>
          <p:cNvCxnSpPr>
            <a:cxnSpLocks/>
          </p:cNvCxnSpPr>
          <p:nvPr/>
        </p:nvCxnSpPr>
        <p:spPr>
          <a:xfrm flipH="1">
            <a:off x="9723770" y="5182226"/>
            <a:ext cx="714455" cy="3345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57999D-F49A-0E4C-A46F-A27ED4EECAFA}"/>
              </a:ext>
            </a:extLst>
          </p:cNvPr>
          <p:cNvSpPr txBox="1"/>
          <p:nvPr/>
        </p:nvSpPr>
        <p:spPr>
          <a:xfrm>
            <a:off x="10326129" y="478211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Insight plot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1B70056-E9AC-D944-B7C6-57CAFD3C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43" y="3756666"/>
            <a:ext cx="4809600" cy="28511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B7B2D42-BF18-CD4F-A6AB-7F3DCEA9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80" y="344926"/>
            <a:ext cx="4809600" cy="3206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EBC598-934B-6B45-A166-59E5EBB7BDB1}"/>
              </a:ext>
            </a:extLst>
          </p:cNvPr>
          <p:cNvCxnSpPr>
            <a:cxnSpLocks/>
          </p:cNvCxnSpPr>
          <p:nvPr/>
        </p:nvCxnSpPr>
        <p:spPr>
          <a:xfrm flipH="1">
            <a:off x="7577852" y="-163512"/>
            <a:ext cx="215145" cy="106851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F1C8E4-70C0-5745-83C1-3033B8BB26CB}"/>
              </a:ext>
            </a:extLst>
          </p:cNvPr>
          <p:cNvCxnSpPr>
            <a:cxnSpLocks/>
          </p:cNvCxnSpPr>
          <p:nvPr/>
        </p:nvCxnSpPr>
        <p:spPr>
          <a:xfrm>
            <a:off x="7587049" y="2669059"/>
            <a:ext cx="0" cy="2788194"/>
          </a:xfrm>
          <a:prstGeom prst="straightConnector1">
            <a:avLst/>
          </a:prstGeom>
          <a:ln w="76200">
            <a:solidFill>
              <a:srgbClr val="FF0000">
                <a:alpha val="4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B111DD-FBD6-F348-9A99-7DDF4DFD23EB}"/>
              </a:ext>
            </a:extLst>
          </p:cNvPr>
          <p:cNvSpPr txBox="1"/>
          <p:nvPr/>
        </p:nvSpPr>
        <p:spPr>
          <a:xfrm>
            <a:off x="10155531" y="2696545"/>
            <a:ext cx="1851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When select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a job,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second 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graph change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56CE03-DE9B-D14A-970B-67A5BA0E9E53}"/>
              </a:ext>
            </a:extLst>
          </p:cNvPr>
          <p:cNvCxnSpPr>
            <a:cxnSpLocks/>
          </p:cNvCxnSpPr>
          <p:nvPr/>
        </p:nvCxnSpPr>
        <p:spPr>
          <a:xfrm flipH="1">
            <a:off x="7634754" y="3318077"/>
            <a:ext cx="2586236" cy="39798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F7D5A3-6EAB-9B4E-8842-50E5C3099C8F}"/>
              </a:ext>
            </a:extLst>
          </p:cNvPr>
          <p:cNvSpPr txBox="1"/>
          <p:nvPr/>
        </p:nvSpPr>
        <p:spPr>
          <a:xfrm>
            <a:off x="1927652" y="4025247"/>
            <a:ext cx="20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Showing plots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9C1F4-36F1-5E40-85F3-2DD3893FA393}"/>
              </a:ext>
            </a:extLst>
          </p:cNvPr>
          <p:cNvCxnSpPr>
            <a:cxnSpLocks/>
          </p:cNvCxnSpPr>
          <p:nvPr/>
        </p:nvCxnSpPr>
        <p:spPr>
          <a:xfrm flipV="1">
            <a:off x="1379598" y="4669437"/>
            <a:ext cx="646905" cy="14240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BD58FA4-C1A7-234C-B5F3-7B15DB86D759}"/>
              </a:ext>
            </a:extLst>
          </p:cNvPr>
          <p:cNvSpPr txBox="1"/>
          <p:nvPr/>
        </p:nvSpPr>
        <p:spPr>
          <a:xfrm>
            <a:off x="371456" y="4669437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Radio</a:t>
            </a:r>
          </a:p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button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519B931-22A0-E44E-932B-DE0AE79C465A}"/>
              </a:ext>
            </a:extLst>
          </p:cNvPr>
          <p:cNvSpPr/>
          <p:nvPr/>
        </p:nvSpPr>
        <p:spPr>
          <a:xfrm>
            <a:off x="2057202" y="4519425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4A3C8AB-09EA-C540-BFBC-9548B38C7C50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1521611" y="2897478"/>
            <a:ext cx="776746" cy="13717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467A09-ECE8-EE43-ABD9-4B9BCF80D1A3}"/>
              </a:ext>
            </a:extLst>
          </p:cNvPr>
          <p:cNvSpPr txBox="1"/>
          <p:nvPr/>
        </p:nvSpPr>
        <p:spPr>
          <a:xfrm>
            <a:off x="-587803" y="2526818"/>
            <a:ext cx="2109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erican Typewriter" panose="02090604020004020304" pitchFamily="18" charset="77"/>
              </a:rPr>
              <a:t>Variables that answer our questions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4A5A97A-9C41-EC40-BE61-F8B6B3235D85}"/>
              </a:ext>
            </a:extLst>
          </p:cNvPr>
          <p:cNvSpPr/>
          <p:nvPr/>
        </p:nvSpPr>
        <p:spPr>
          <a:xfrm>
            <a:off x="2114059" y="458578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50F5411-A2BD-5E42-8298-D5E6BC4D069C}"/>
              </a:ext>
            </a:extLst>
          </p:cNvPr>
          <p:cNvSpPr/>
          <p:nvPr/>
        </p:nvSpPr>
        <p:spPr>
          <a:xfrm>
            <a:off x="2051066" y="497088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638E95-9AE7-BB41-86CE-C55200AD03B8}"/>
              </a:ext>
            </a:extLst>
          </p:cNvPr>
          <p:cNvSpPr/>
          <p:nvPr/>
        </p:nvSpPr>
        <p:spPr>
          <a:xfrm>
            <a:off x="2051066" y="542234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7A4EC9-269C-4C40-A31E-E1506F31709D}"/>
              </a:ext>
            </a:extLst>
          </p:cNvPr>
          <p:cNvSpPr txBox="1"/>
          <p:nvPr/>
        </p:nvSpPr>
        <p:spPr>
          <a:xfrm>
            <a:off x="2426283" y="4515830"/>
            <a:ext cx="1621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C54E05-52CC-CC48-A744-B75A995D6FA4}"/>
              </a:ext>
            </a:extLst>
          </p:cNvPr>
          <p:cNvSpPr txBox="1"/>
          <p:nvPr/>
        </p:nvSpPr>
        <p:spPr>
          <a:xfrm>
            <a:off x="2425203" y="4957215"/>
            <a:ext cx="1621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Bar chart (</a:t>
            </a:r>
            <a:r>
              <a:rPr lang="en-US" dirty="0" err="1"/>
              <a:t>s.d.</a:t>
            </a:r>
            <a:r>
              <a:rPr lang="en-US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DF3B2F-C255-E347-A612-03BD4F6545FD}"/>
              </a:ext>
            </a:extLst>
          </p:cNvPr>
          <p:cNvSpPr txBox="1"/>
          <p:nvPr/>
        </p:nvSpPr>
        <p:spPr>
          <a:xfrm>
            <a:off x="2445099" y="5382565"/>
            <a:ext cx="19539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chart (%)</a:t>
            </a:r>
          </a:p>
        </p:txBody>
      </p:sp>
    </p:spTree>
    <p:extLst>
      <p:ext uri="{BB962C8B-B14F-4D97-AF65-F5344CB8AC3E}">
        <p14:creationId xmlns:p14="http://schemas.microsoft.com/office/powerpoint/2010/main" val="32947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2B2A01-83EF-AD46-90DD-08500706D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38476"/>
              </p:ext>
            </p:extLst>
          </p:nvPr>
        </p:nvGraphicFramePr>
        <p:xfrm>
          <a:off x="594498" y="8432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35968B-7286-4A42-894D-F25820080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51"/>
          <a:stretch/>
        </p:blipFill>
        <p:spPr>
          <a:xfrm>
            <a:off x="9614243" y="1298395"/>
            <a:ext cx="3966518" cy="45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2B2A01-83EF-AD46-90DD-08500706D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954259"/>
              </p:ext>
            </p:extLst>
          </p:nvPr>
        </p:nvGraphicFramePr>
        <p:xfrm>
          <a:off x="594498" y="843234"/>
          <a:ext cx="91426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35968B-7286-4A42-894D-F25820080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31" t="-2422" r="1393" b="2422"/>
          <a:stretch/>
        </p:blipFill>
        <p:spPr>
          <a:xfrm>
            <a:off x="9737124" y="1506423"/>
            <a:ext cx="5510429" cy="45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2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79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Cuspinera</dc:creator>
  <cp:lastModifiedBy>Victor Cuspinera</cp:lastModifiedBy>
  <cp:revision>16</cp:revision>
  <dcterms:created xsi:type="dcterms:W3CDTF">2019-11-22T18:53:16Z</dcterms:created>
  <dcterms:modified xsi:type="dcterms:W3CDTF">2019-11-22T22:27:23Z</dcterms:modified>
</cp:coreProperties>
</file>