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r>
              <a:rPr lang="en-US" sz="1400"/>
              <a:t>[Genre] Movies of [StudioA]</a:t>
            </a:r>
          </a:p>
        </c:rich>
      </c:tx>
      <c:layout>
        <c:manualLayout>
          <c:xMode val="edge"/>
          <c:yMode val="edge"/>
          <c:x val="9.4174814791796735E-3"/>
          <c:y val="3.48866047995177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3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3690429833224"/>
          <c:y val="0.20316483116296011"/>
          <c:w val="0.72894491773541514"/>
          <c:h val="0.567870339557721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Vote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3D-423D-A68C-9510BC653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465416"/>
        <c:axId val="500465744"/>
      </c:scatterChart>
      <c:valAx>
        <c:axId val="500465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Light" panose="020B0304020202020204" pitchFamily="34" charset="0"/>
                    <a:ea typeface="+mn-ea"/>
                    <a:cs typeface="+mn-cs"/>
                  </a:defRPr>
                </a:pPr>
                <a:r>
                  <a:rPr lang="en-SG"/>
                  <a:t>Vote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0465744"/>
        <c:crosses val="autoZero"/>
        <c:crossBetween val="midCat"/>
      </c:valAx>
      <c:valAx>
        <c:axId val="50046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Light" panose="020B0304020202020204" pitchFamily="34" charset="0"/>
                    <a:ea typeface="+mn-ea"/>
                    <a:cs typeface="+mn-cs"/>
                  </a:defRPr>
                </a:pPr>
                <a:r>
                  <a:rPr lang="en-SG"/>
                  <a:t>Vote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0465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 Nova Light" panose="020B03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082F-7EFE-41EB-B4B7-0704200C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043F3-5F24-43EA-99E1-3145A586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B03B-B458-4724-AB29-3C789272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3B99-9B62-4614-AEBE-93EB528F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11A6-89D2-46D1-8C1B-3353E0A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5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BF7A-200F-4A60-A988-25E90062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97F36-750A-4819-BB66-8E5FA56F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5B3C-671F-4AD9-A7E7-57F5353B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12D7-601B-4527-9587-E85847A6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AB7B-018F-4252-AA3A-3B14CB1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1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47F53-B4F7-4557-BC14-43390E946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8D66-03E6-40DC-AF47-24FC3E08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4040-E4CB-4EB8-9B81-60DE777A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BE81-4565-47C5-9A85-A2CCE4F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7C04-4769-42A7-B96C-FC5929DC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01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1A36-133F-4A02-A16B-7B24E356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3E08-4554-49D8-AB34-2D59113C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7030-C2A7-4AD6-BD2F-705FB725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B7C9-6D7C-4F44-8F3F-63E8852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071-0219-4798-A53F-B19E1458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EF7-0A40-4F43-8C5D-5BA96F87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6737-A2AF-459B-93F5-24AF7E9B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12A6-B4E0-4C45-950C-3B3FD7E1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8188-E32B-4F33-BFBF-29268A4D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3397-5AB8-4AE9-A620-FA933013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2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4C5D-6B26-4E0B-8D7F-ADF25272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2D3C-EEA5-493C-B27F-140BF94F9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5D75-A967-43F5-B7E2-C48A0A5E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E1C3-6378-4BF1-A379-7196F25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6E1C6-0C7B-4EB7-92F4-E2FF6A51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0D03-20AA-45B5-A33E-BE72395C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5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4945-17B6-4353-8B18-C8F4E329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F54B-19DB-44FB-A237-360BF3B3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9A27-16CD-44F3-835F-C5A17059F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95C3-7574-4A7F-A5DB-63B48D57E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451F-E570-4667-9E28-F411F050D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399D9-6AC2-4BC2-8765-7498D730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DEDA8-112E-42B4-94D9-67D5312B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94E05-DB94-481B-BA17-F3CB871E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4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A75D-E81E-4956-886C-576D8EB8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CA46-F8C8-409E-8AA7-C71388EB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660F5-03FE-4090-AE60-8D4F6D4D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3DD57-55CF-49F5-A5E1-3CA758B6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0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B489-6652-4476-A990-F8747064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F25C2-1E7F-4751-9439-250A4836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9847-6894-4F05-9630-8EE544E9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2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D4B4-7F37-455C-8F05-FBDB520C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46A-6D00-47E4-AAD8-C7304FE0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21312-BD13-4A93-A994-D39F8C32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F08D5-0E7C-48A6-B1D0-FED97C3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6E8E-431B-4BD2-A4DA-67E14D2F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B9EB4-E388-43BD-A613-9610B69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9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A352-C153-4E9D-A7EA-9BDE3D56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28C47-C9C5-4020-8290-0C87D31E8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6F583-672E-4D15-AB2C-696B3372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8CDBD-AFCA-42A1-B1C5-EC4E6D71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EE83-58AE-4307-BAA8-BF17395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DFD6-7AA5-4E7E-B1B9-BC000496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7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35872-3908-405A-9D3C-5C045C0E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7D10-473A-42BD-8C98-9DC4A2B2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36F6-0FBA-45FE-BDDB-061411EFE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A440-1263-47C2-A7B3-4988D54B8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CD33-8DA7-424F-99E5-19284B335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76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5D5BAF-29AC-437C-A525-8CB7CE243F57}"/>
              </a:ext>
            </a:extLst>
          </p:cNvPr>
          <p:cNvSpPr/>
          <p:nvPr/>
        </p:nvSpPr>
        <p:spPr>
          <a:xfrm>
            <a:off x="1242367" y="0"/>
            <a:ext cx="2642587" cy="6857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8B767B-0E66-4CFB-A4A6-22E75B11B438}"/>
              </a:ext>
            </a:extLst>
          </p:cNvPr>
          <p:cNvCxnSpPr/>
          <p:nvPr/>
        </p:nvCxnSpPr>
        <p:spPr>
          <a:xfrm>
            <a:off x="1401352" y="1591661"/>
            <a:ext cx="236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D3AC2A-CF85-4551-8366-8575D971512C}"/>
              </a:ext>
            </a:extLst>
          </p:cNvPr>
          <p:cNvSpPr txBox="1"/>
          <p:nvPr/>
        </p:nvSpPr>
        <p:spPr>
          <a:xfrm>
            <a:off x="1420018" y="498789"/>
            <a:ext cx="221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Arial Nova Light" panose="020B0304020202020204" pitchFamily="34" charset="0"/>
                <a:cs typeface="Angsana New" panose="02020603050405020304" pitchFamily="18" charset="-34"/>
              </a:rPr>
              <a:t>MOVIE SELECTION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2DFDA-AF35-4549-8372-A1D02DBE81B0}"/>
              </a:ext>
            </a:extLst>
          </p:cNvPr>
          <p:cNvCxnSpPr>
            <a:cxnSpLocks/>
          </p:cNvCxnSpPr>
          <p:nvPr/>
        </p:nvCxnSpPr>
        <p:spPr>
          <a:xfrm flipH="1">
            <a:off x="9804505" y="1192574"/>
            <a:ext cx="965153" cy="3990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96E6AC-20E6-436A-B424-0C9ED3E561F1}"/>
              </a:ext>
            </a:extLst>
          </p:cNvPr>
          <p:cNvSpPr txBox="1"/>
          <p:nvPr/>
        </p:nvSpPr>
        <p:spPr>
          <a:xfrm>
            <a:off x="1484479" y="1775717"/>
            <a:ext cx="221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ova Light" panose="020B0304020202020204" pitchFamily="34" charset="0"/>
              </a:rPr>
              <a:t>Filter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EF5BD1C-23F1-4883-A9AB-5C1526F28FE5}"/>
              </a:ext>
            </a:extLst>
          </p:cNvPr>
          <p:cNvSpPr/>
          <p:nvPr/>
        </p:nvSpPr>
        <p:spPr>
          <a:xfrm>
            <a:off x="1550981" y="2699047"/>
            <a:ext cx="1949261" cy="338554"/>
          </a:xfrm>
          <a:prstGeom prst="flowChartProcess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7CCE8-EA86-4369-B462-2B3F68680D39}"/>
              </a:ext>
            </a:extLst>
          </p:cNvPr>
          <p:cNvSpPr txBox="1"/>
          <p:nvPr/>
        </p:nvSpPr>
        <p:spPr>
          <a:xfrm>
            <a:off x="0" y="2198188"/>
            <a:ext cx="181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D9E439-94DB-44EC-9C05-AE3E68C975D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10407" y="2610200"/>
            <a:ext cx="440574" cy="2581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8ADB6A-4A4B-48E3-9C6D-0A967AA2843D}"/>
              </a:ext>
            </a:extLst>
          </p:cNvPr>
          <p:cNvSpPr txBox="1"/>
          <p:nvPr/>
        </p:nvSpPr>
        <p:spPr>
          <a:xfrm>
            <a:off x="1488856" y="2400372"/>
            <a:ext cx="1949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Nova Light" panose="020B0304020202020204" pitchFamily="34" charset="0"/>
              </a:rPr>
              <a:t>Genre</a:t>
            </a:r>
            <a:endParaRPr lang="en-SG" sz="1600" dirty="0"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6DE95-F621-412C-8966-78DC7C024DB5}"/>
              </a:ext>
            </a:extLst>
          </p:cNvPr>
          <p:cNvSpPr txBox="1"/>
          <p:nvPr/>
        </p:nvSpPr>
        <p:spPr>
          <a:xfrm>
            <a:off x="4869068" y="42393"/>
            <a:ext cx="732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(Tooltip on movies name, </a:t>
            </a:r>
          </a:p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Studios, etc.), click on the studio and reflect on the scatter plot</a:t>
            </a:r>
          </a:p>
          <a:p>
            <a:endParaRPr lang="en-SG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8" name="Action Button: Go Back or Previous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69A50A-C2AC-431A-9739-D5A6F49AB853}"/>
              </a:ext>
            </a:extLst>
          </p:cNvPr>
          <p:cNvSpPr/>
          <p:nvPr/>
        </p:nvSpPr>
        <p:spPr>
          <a:xfrm rot="16200000">
            <a:off x="3120955" y="2685228"/>
            <a:ext cx="244720" cy="338554"/>
          </a:xfrm>
          <a:prstGeom prst="actionButtonBackPrevio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22A81431-DF7A-4DEB-963F-0D3710787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21350"/>
              </p:ext>
            </p:extLst>
          </p:nvPr>
        </p:nvGraphicFramePr>
        <p:xfrm>
          <a:off x="4251295" y="4961405"/>
          <a:ext cx="6931777" cy="16715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1943875583"/>
                    </a:ext>
                  </a:extLst>
                </a:gridCol>
                <a:gridCol w="1440560">
                  <a:extLst>
                    <a:ext uri="{9D8B030D-6E8A-4147-A177-3AD203B41FA5}">
                      <a16:colId xmlns:a16="http://schemas.microsoft.com/office/drawing/2014/main" val="3049575308"/>
                    </a:ext>
                  </a:extLst>
                </a:gridCol>
                <a:gridCol w="1716790">
                  <a:extLst>
                    <a:ext uri="{9D8B030D-6E8A-4147-A177-3AD203B41FA5}">
                      <a16:colId xmlns:a16="http://schemas.microsoft.com/office/drawing/2014/main" val="1023602021"/>
                    </a:ext>
                  </a:extLst>
                </a:gridCol>
                <a:gridCol w="1386354">
                  <a:extLst>
                    <a:ext uri="{9D8B030D-6E8A-4147-A177-3AD203B41FA5}">
                      <a16:colId xmlns:a16="http://schemas.microsoft.com/office/drawing/2014/main" val="605394767"/>
                    </a:ext>
                  </a:extLst>
                </a:gridCol>
                <a:gridCol w="1386354">
                  <a:extLst>
                    <a:ext uri="{9D8B030D-6E8A-4147-A177-3AD203B41FA5}">
                      <a16:colId xmlns:a16="http://schemas.microsoft.com/office/drawing/2014/main" val="1898367818"/>
                    </a:ext>
                  </a:extLst>
                </a:gridCol>
              </a:tblGrid>
              <a:tr h="299944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Profit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time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Vote average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85057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02011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92478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86321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39460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62815"/>
                  </a:ext>
                </a:extLst>
              </a:tr>
            </a:tbl>
          </a:graphicData>
        </a:graphic>
      </p:graphicFrame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FEC2108-BEAB-470F-8CCF-64245A9638AE}"/>
              </a:ext>
            </a:extLst>
          </p:cNvPr>
          <p:cNvSpPr/>
          <p:nvPr/>
        </p:nvSpPr>
        <p:spPr>
          <a:xfrm>
            <a:off x="1478125" y="4023987"/>
            <a:ext cx="2284041" cy="9374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Average box office value</a:t>
            </a:r>
          </a:p>
          <a:p>
            <a:r>
              <a:rPr lang="en-SG" sz="2800" dirty="0">
                <a:latin typeface="Arial Nova Light" panose="020B0304020202020204" pitchFamily="34" charset="0"/>
              </a:rPr>
              <a:t>$123,238</a:t>
            </a:r>
            <a:endParaRPr lang="en-US" sz="2800" dirty="0">
              <a:latin typeface="Arial Nova Light" panose="020B0304020202020204" pitchFamily="34" charset="0"/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C9F5D1EC-248C-4E0F-9ED2-4398CB1661F1}"/>
              </a:ext>
            </a:extLst>
          </p:cNvPr>
          <p:cNvSpPr/>
          <p:nvPr/>
        </p:nvSpPr>
        <p:spPr>
          <a:xfrm>
            <a:off x="1550981" y="3474700"/>
            <a:ext cx="1949261" cy="338554"/>
          </a:xfrm>
          <a:prstGeom prst="flowChartProcess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BB737D-395E-476B-8973-E1D173916A8F}"/>
              </a:ext>
            </a:extLst>
          </p:cNvPr>
          <p:cNvSpPr txBox="1"/>
          <p:nvPr/>
        </p:nvSpPr>
        <p:spPr>
          <a:xfrm>
            <a:off x="1480265" y="3134165"/>
            <a:ext cx="1949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Nova Light" panose="020B0304020202020204" pitchFamily="34" charset="0"/>
              </a:rPr>
              <a:t>Budget</a:t>
            </a:r>
            <a:endParaRPr lang="en-SG" sz="1600" dirty="0">
              <a:latin typeface="Arial Nova Light" panose="020B03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D5C25-EB2E-400D-88AB-3553633FA5B3}"/>
              </a:ext>
            </a:extLst>
          </p:cNvPr>
          <p:cNvSpPr/>
          <p:nvPr/>
        </p:nvSpPr>
        <p:spPr>
          <a:xfrm>
            <a:off x="2279160" y="3544633"/>
            <a:ext cx="377505" cy="225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4D2CBB96-93CE-4C68-A616-00FC20D2CA02}"/>
              </a:ext>
            </a:extLst>
          </p:cNvPr>
          <p:cNvSpPr/>
          <p:nvPr/>
        </p:nvSpPr>
        <p:spPr>
          <a:xfrm>
            <a:off x="1500076" y="5114411"/>
            <a:ext cx="2284041" cy="9374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 Light" panose="020B0304020202020204" pitchFamily="34" charset="0"/>
              </a:rPr>
              <a:t>Average voting average</a:t>
            </a:r>
          </a:p>
          <a:p>
            <a:pPr algn="ctr"/>
            <a:r>
              <a:rPr lang="en-SG" sz="2800" dirty="0">
                <a:latin typeface="Arial Nova Light" panose="020B0304020202020204" pitchFamily="34" charset="0"/>
              </a:rPr>
              <a:t>4.3</a:t>
            </a:r>
            <a:endParaRPr lang="en-US" sz="2800" dirty="0">
              <a:latin typeface="Arial Nova Light" panose="020B03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27112-6972-4303-B267-D9A978F57D22}"/>
              </a:ext>
            </a:extLst>
          </p:cNvPr>
          <p:cNvSpPr/>
          <p:nvPr/>
        </p:nvSpPr>
        <p:spPr>
          <a:xfrm>
            <a:off x="3904630" y="430961"/>
            <a:ext cx="4037733" cy="2791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76B8AC7-CAF8-41C5-8165-E0A7A5390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428673"/>
              </p:ext>
            </p:extLst>
          </p:nvPr>
        </p:nvGraphicFramePr>
        <p:xfrm>
          <a:off x="3947079" y="2988036"/>
          <a:ext cx="7347664" cy="165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32E3862A-1079-4745-80AE-1003B93653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95921" y="896117"/>
            <a:ext cx="3468006" cy="21593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F1727F-7C28-45CB-8802-13E9E5F479E1}"/>
              </a:ext>
            </a:extLst>
          </p:cNvPr>
          <p:cNvSpPr txBox="1"/>
          <p:nvPr/>
        </p:nvSpPr>
        <p:spPr>
          <a:xfrm>
            <a:off x="7717184" y="542586"/>
            <a:ext cx="267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Revenue by studios</a:t>
            </a:r>
            <a:endParaRPr lang="en-SG" dirty="0">
              <a:latin typeface="Arial Nova Light" panose="020B03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2076F0-AC43-47A0-88DB-E7D9F26D3BAF}"/>
              </a:ext>
            </a:extLst>
          </p:cNvPr>
          <p:cNvSpPr/>
          <p:nvPr/>
        </p:nvSpPr>
        <p:spPr>
          <a:xfrm>
            <a:off x="7942363" y="440093"/>
            <a:ext cx="3310121" cy="2791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717A1-0832-4E69-94F3-E27B283CA2E6}"/>
              </a:ext>
            </a:extLst>
          </p:cNvPr>
          <p:cNvSpPr txBox="1"/>
          <p:nvPr/>
        </p:nvSpPr>
        <p:spPr>
          <a:xfrm>
            <a:off x="260181" y="3400647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S</a:t>
            </a:r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LIDER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C74C08-5D62-4E29-9D81-2574AB23BAB1}"/>
              </a:ext>
            </a:extLst>
          </p:cNvPr>
          <p:cNvCxnSpPr>
            <a:cxnSpLocks/>
          </p:cNvCxnSpPr>
          <p:nvPr/>
        </p:nvCxnSpPr>
        <p:spPr>
          <a:xfrm>
            <a:off x="1242367" y="3612858"/>
            <a:ext cx="440574" cy="2581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0F1CE7-EA00-4E61-8DF0-50363BEEA405}"/>
              </a:ext>
            </a:extLst>
          </p:cNvPr>
          <p:cNvSpPr txBox="1"/>
          <p:nvPr/>
        </p:nvSpPr>
        <p:spPr>
          <a:xfrm>
            <a:off x="3995921" y="4619115"/>
            <a:ext cx="440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ova Light" panose="020B0304020202020204" pitchFamily="34" charset="0"/>
              </a:rPr>
              <a:t>Top 5 [Genre] movies from [</a:t>
            </a:r>
            <a:r>
              <a:rPr lang="en-US" sz="1400" dirty="0" err="1">
                <a:latin typeface="Arial Nova Light" panose="020B0304020202020204" pitchFamily="34" charset="0"/>
              </a:rPr>
              <a:t>StudioA</a:t>
            </a:r>
            <a:r>
              <a:rPr lang="en-US" sz="1400" dirty="0">
                <a:latin typeface="Arial Nova Light" panose="020B0304020202020204" pitchFamily="34" charset="0"/>
              </a:rPr>
              <a:t>]</a:t>
            </a:r>
            <a:endParaRPr lang="en-SG" sz="1400" dirty="0">
              <a:latin typeface="Arial Nova Light" panose="020B03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4DB0C34-0B18-4658-939E-8D956CE0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6737" y="896117"/>
            <a:ext cx="3468006" cy="21593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30E13D7-5E38-40A4-8534-4298F308D43D}"/>
              </a:ext>
            </a:extLst>
          </p:cNvPr>
          <p:cNvSpPr txBox="1"/>
          <p:nvPr/>
        </p:nvSpPr>
        <p:spPr>
          <a:xfrm>
            <a:off x="3961548" y="489375"/>
            <a:ext cx="33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Vote average by studios</a:t>
            </a:r>
            <a:endParaRPr lang="en-SG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7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MV Boli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Truong</dc:creator>
  <cp:lastModifiedBy>Alex Truong</cp:lastModifiedBy>
  <cp:revision>26</cp:revision>
  <dcterms:created xsi:type="dcterms:W3CDTF">2021-01-11T23:59:15Z</dcterms:created>
  <dcterms:modified xsi:type="dcterms:W3CDTF">2021-01-18T23:11:23Z</dcterms:modified>
</cp:coreProperties>
</file>