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67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082F-7EFE-41EB-B4B7-0704200C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043F3-5F24-43EA-99E1-3145A586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B03B-B458-4724-AB29-3C789272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3B99-9B62-4614-AEBE-93EB528F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11A6-89D2-46D1-8C1B-3353E0A1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5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BF7A-200F-4A60-A988-25E90062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97F36-750A-4819-BB66-8E5FA56F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5B3C-671F-4AD9-A7E7-57F5353B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12D7-601B-4527-9587-E85847A6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AB7B-018F-4252-AA3A-3B14CB1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10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47F53-B4F7-4557-BC14-43390E946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8D66-03E6-40DC-AF47-24FC3E08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4040-E4CB-4EB8-9B81-60DE777A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BE81-4565-47C5-9A85-A2CCE4F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7C04-4769-42A7-B96C-FC5929DC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01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1A36-133F-4A02-A16B-7B24E356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3E08-4554-49D8-AB34-2D59113C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7030-C2A7-4AD6-BD2F-705FB725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B7C9-6D7C-4F44-8F3F-63E8852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071-0219-4798-A53F-B19E1458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EF7-0A40-4F43-8C5D-5BA96F87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6737-A2AF-459B-93F5-24AF7E9B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12A6-B4E0-4C45-950C-3B3FD7E1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8188-E32B-4F33-BFBF-29268A4D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3397-5AB8-4AE9-A620-FA933013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2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4C5D-6B26-4E0B-8D7F-ADF25272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2D3C-EEA5-493C-B27F-140BF94F9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5D75-A967-43F5-B7E2-C48A0A5E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E1C3-6378-4BF1-A379-7196F257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6E1C6-0C7B-4EB7-92F4-E2FF6A51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A0D03-20AA-45B5-A33E-BE72395C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5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4945-17B6-4353-8B18-C8F4E329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F54B-19DB-44FB-A237-360BF3B3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9A27-16CD-44F3-835F-C5A17059F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095C3-7574-4A7F-A5DB-63B48D57E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6451F-E570-4667-9E28-F411F050D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399D9-6AC2-4BC2-8765-7498D730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DEDA8-112E-42B4-94D9-67D5312B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94E05-DB94-481B-BA17-F3CB871E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42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A75D-E81E-4956-886C-576D8EB8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CA46-F8C8-409E-8AA7-C71388EB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660F5-03FE-4090-AE60-8D4F6D4D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3DD57-55CF-49F5-A5E1-3CA758B6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09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B489-6652-4476-A990-F8747064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F25C2-1E7F-4751-9439-250A4836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79847-6894-4F05-9630-8EE544E9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2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D4B4-7F37-455C-8F05-FBDB520C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346A-6D00-47E4-AAD8-C7304FE0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21312-BD13-4A93-A994-D39F8C32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F08D5-0E7C-48A6-B1D0-FED97C3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6E8E-431B-4BD2-A4DA-67E14D2F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B9EB4-E388-43BD-A613-9610B69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9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A352-C153-4E9D-A7EA-9BDE3D56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28C47-C9C5-4020-8290-0C87D31E8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6F583-672E-4D15-AB2C-696B3372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8CDBD-AFCA-42A1-B1C5-EC4E6D71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BEE83-58AE-4307-BAA8-BF173954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DFD6-7AA5-4E7E-B1B9-BC000496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7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35872-3908-405A-9D3C-5C045C0E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7D10-473A-42BD-8C98-9DC4A2B2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36F6-0FBA-45FE-BDDB-061411EFE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BE60-4EE4-4C6F-A8B2-CE58640AED56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A440-1263-47C2-A7B3-4988D54B8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CD33-8DA7-424F-99E5-19284B335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76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5D5BAF-29AC-437C-A525-8CB7CE243F57}"/>
              </a:ext>
            </a:extLst>
          </p:cNvPr>
          <p:cNvSpPr/>
          <p:nvPr/>
        </p:nvSpPr>
        <p:spPr>
          <a:xfrm>
            <a:off x="1446415" y="677487"/>
            <a:ext cx="2360814" cy="5503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3D5C0-7652-463E-B015-E352438BFEF3}"/>
              </a:ext>
            </a:extLst>
          </p:cNvPr>
          <p:cNvSpPr/>
          <p:nvPr/>
        </p:nvSpPr>
        <p:spPr>
          <a:xfrm>
            <a:off x="1446415" y="677487"/>
            <a:ext cx="9576262" cy="5503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8B767B-0E66-4CFB-A4A6-22E75B11B438}"/>
              </a:ext>
            </a:extLst>
          </p:cNvPr>
          <p:cNvCxnSpPr/>
          <p:nvPr/>
        </p:nvCxnSpPr>
        <p:spPr>
          <a:xfrm>
            <a:off x="1446415" y="1828800"/>
            <a:ext cx="236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9A3BA99-65AE-400E-926B-E26B5A294E52}"/>
              </a:ext>
            </a:extLst>
          </p:cNvPr>
          <p:cNvSpPr/>
          <p:nvPr/>
        </p:nvSpPr>
        <p:spPr>
          <a:xfrm>
            <a:off x="4522124" y="897775"/>
            <a:ext cx="5802283" cy="2693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D3AC2A-CF85-4551-8366-8575D971512C}"/>
              </a:ext>
            </a:extLst>
          </p:cNvPr>
          <p:cNvSpPr txBox="1"/>
          <p:nvPr/>
        </p:nvSpPr>
        <p:spPr>
          <a:xfrm>
            <a:off x="1465081" y="735928"/>
            <a:ext cx="221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Arial Nova Light" panose="020B0304020202020204" pitchFamily="34" charset="0"/>
                <a:cs typeface="Angsana New" panose="02020603050405020304" pitchFamily="18" charset="-34"/>
              </a:rPr>
              <a:t>CALIFORNIA HOUSING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1195F-6FCD-4DAE-9227-8C9BE8004B7B}"/>
              </a:ext>
            </a:extLst>
          </p:cNvPr>
          <p:cNvSpPr txBox="1"/>
          <p:nvPr/>
        </p:nvSpPr>
        <p:spPr>
          <a:xfrm>
            <a:off x="4522124" y="3314099"/>
            <a:ext cx="6093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latin typeface="Arial Nova Light" panose="020B0304020202020204" pitchFamily="34" charset="0"/>
              </a:rPr>
              <a:t>California map by Bence </a:t>
            </a:r>
            <a:r>
              <a:rPr lang="en-US" sz="1100" i="1" dirty="0" err="1">
                <a:latin typeface="Arial Nova Light" panose="020B0304020202020204" pitchFamily="34" charset="0"/>
              </a:rPr>
              <a:t>Bezeredy</a:t>
            </a:r>
            <a:r>
              <a:rPr lang="en-US" sz="1100" i="1" dirty="0">
                <a:latin typeface="Arial Nova Light" panose="020B0304020202020204" pitchFamily="34" charset="0"/>
              </a:rPr>
              <a:t> from the Noun Project</a:t>
            </a:r>
            <a:endParaRPr lang="en-SG" sz="1100" i="1" dirty="0">
              <a:latin typeface="Arial Nova Light" panose="020B03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2DFDA-AF35-4549-8372-A1D02DBE81B0}"/>
              </a:ext>
            </a:extLst>
          </p:cNvPr>
          <p:cNvCxnSpPr>
            <a:cxnSpLocks/>
          </p:cNvCxnSpPr>
          <p:nvPr/>
        </p:nvCxnSpPr>
        <p:spPr>
          <a:xfrm flipH="1">
            <a:off x="9493573" y="1626247"/>
            <a:ext cx="965153" cy="3990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F99A5C9-1C6F-4173-9DAA-A0175AEF4677}"/>
              </a:ext>
            </a:extLst>
          </p:cNvPr>
          <p:cNvSpPr/>
          <p:nvPr/>
        </p:nvSpPr>
        <p:spPr>
          <a:xfrm>
            <a:off x="4522124" y="4099243"/>
            <a:ext cx="2759825" cy="1908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18F50D-8BD6-4E9A-868E-95E9A75B71E9}"/>
              </a:ext>
            </a:extLst>
          </p:cNvPr>
          <p:cNvSpPr txBox="1"/>
          <p:nvPr/>
        </p:nvSpPr>
        <p:spPr>
          <a:xfrm>
            <a:off x="5751240" y="5036895"/>
            <a:ext cx="181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HOUSE AGE &amp; HOUSE VALUE DIST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E6AC-20E6-436A-B424-0C9ED3E561F1}"/>
              </a:ext>
            </a:extLst>
          </p:cNvPr>
          <p:cNvSpPr txBox="1"/>
          <p:nvPr/>
        </p:nvSpPr>
        <p:spPr>
          <a:xfrm>
            <a:off x="1529542" y="2012856"/>
            <a:ext cx="221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ova Light" panose="020B0304020202020204" pitchFamily="34" charset="0"/>
              </a:rPr>
              <a:t>Filter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EF5BD1C-23F1-4883-A9AB-5C1526F28FE5}"/>
              </a:ext>
            </a:extLst>
          </p:cNvPr>
          <p:cNvSpPr/>
          <p:nvPr/>
        </p:nvSpPr>
        <p:spPr>
          <a:xfrm>
            <a:off x="1596044" y="2936186"/>
            <a:ext cx="1949261" cy="338554"/>
          </a:xfrm>
          <a:prstGeom prst="flowChartProcess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7CCE8-EA86-4369-B462-2B3F68680D39}"/>
              </a:ext>
            </a:extLst>
          </p:cNvPr>
          <p:cNvSpPr txBox="1"/>
          <p:nvPr/>
        </p:nvSpPr>
        <p:spPr>
          <a:xfrm>
            <a:off x="45063" y="2435327"/>
            <a:ext cx="181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D9E439-94DB-44EC-9C05-AE3E68C975D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155470" y="2847339"/>
            <a:ext cx="440574" cy="2581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8ADB6A-4A4B-48E3-9C6D-0A967AA2843D}"/>
              </a:ext>
            </a:extLst>
          </p:cNvPr>
          <p:cNvSpPr txBox="1"/>
          <p:nvPr/>
        </p:nvSpPr>
        <p:spPr>
          <a:xfrm>
            <a:off x="1533919" y="2637511"/>
            <a:ext cx="1949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Nova Light" panose="020B0304020202020204" pitchFamily="34" charset="0"/>
              </a:rPr>
              <a:t>Ocean proximity</a:t>
            </a:r>
            <a:endParaRPr lang="en-SG" sz="1600" dirty="0">
              <a:latin typeface="Arial Nova Light" panose="020B03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EB5D24-8E55-4136-8A79-585605600730}"/>
              </a:ext>
            </a:extLst>
          </p:cNvPr>
          <p:cNvSpPr/>
          <p:nvPr/>
        </p:nvSpPr>
        <p:spPr>
          <a:xfrm>
            <a:off x="7539059" y="4083017"/>
            <a:ext cx="2759825" cy="1908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3A1B525-3BF9-4CBF-8C45-4759A0C2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34" y="4384943"/>
            <a:ext cx="1812176" cy="9681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B43CA68-739F-4552-83C9-64F7845D8B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81" y="4384943"/>
            <a:ext cx="1812176" cy="9681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43F8589-556B-48C7-BF5B-567D5E88454F}"/>
              </a:ext>
            </a:extLst>
          </p:cNvPr>
          <p:cNvSpPr txBox="1"/>
          <p:nvPr/>
        </p:nvSpPr>
        <p:spPr>
          <a:xfrm>
            <a:off x="4516801" y="5822039"/>
            <a:ext cx="6093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i="1" dirty="0">
                <a:latin typeface="Arial Nova Light" panose="020B0304020202020204" pitchFamily="34" charset="0"/>
              </a:rPr>
              <a:t>https://www.clipartmax.co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65B768BE-0E93-4F83-B6C7-42854FA8F2C8}"/>
              </a:ext>
            </a:extLst>
          </p:cNvPr>
          <p:cNvSpPr/>
          <p:nvPr/>
        </p:nvSpPr>
        <p:spPr>
          <a:xfrm>
            <a:off x="4516801" y="3649890"/>
            <a:ext cx="2770471" cy="449353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Relationship between house age and value</a:t>
            </a:r>
            <a:endParaRPr lang="en-SG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7564431-9AD3-4D46-BE1F-1535B969C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44"/>
          <a:stretch/>
        </p:blipFill>
        <p:spPr>
          <a:xfrm>
            <a:off x="6467632" y="1136109"/>
            <a:ext cx="2959111" cy="2466584"/>
          </a:xfrm>
          <a:prstGeom prst="rect">
            <a:avLst/>
          </a:prstGeom>
        </p:spPr>
      </p:pic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50FED331-0408-4AC7-ABE3-0BC384A90EA4}"/>
              </a:ext>
            </a:extLst>
          </p:cNvPr>
          <p:cNvSpPr/>
          <p:nvPr/>
        </p:nvSpPr>
        <p:spPr>
          <a:xfrm>
            <a:off x="4522125" y="875398"/>
            <a:ext cx="5801116" cy="305010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Map of median house value and owner’s median income</a:t>
            </a:r>
            <a:endParaRPr lang="en-SG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6DE95-F621-412C-8966-78DC7C024DB5}"/>
              </a:ext>
            </a:extLst>
          </p:cNvPr>
          <p:cNvSpPr txBox="1"/>
          <p:nvPr/>
        </p:nvSpPr>
        <p:spPr>
          <a:xfrm>
            <a:off x="10274971" y="1102912"/>
            <a:ext cx="1812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MAP BY MEDIAN VALUE&amp; MEDIAN INCOME</a:t>
            </a:r>
          </a:p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(Tooltip on point for summarized records)</a:t>
            </a:r>
          </a:p>
          <a:p>
            <a:endParaRPr lang="en-SG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8" name="Action Button: Go Back or Previous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69A50A-C2AC-431A-9739-D5A6F49AB853}"/>
              </a:ext>
            </a:extLst>
          </p:cNvPr>
          <p:cNvSpPr/>
          <p:nvPr/>
        </p:nvSpPr>
        <p:spPr>
          <a:xfrm rot="16200000">
            <a:off x="3166018" y="2922367"/>
            <a:ext cx="244720" cy="338554"/>
          </a:xfrm>
          <a:prstGeom prst="actionButtonBackPrevio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F14D5336-99D4-4D48-955E-FEC36C884A0B}"/>
              </a:ext>
            </a:extLst>
          </p:cNvPr>
          <p:cNvSpPr/>
          <p:nvPr/>
        </p:nvSpPr>
        <p:spPr>
          <a:xfrm>
            <a:off x="7561674" y="3633664"/>
            <a:ext cx="2770471" cy="449353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Nova Light" panose="020B0304020202020204" pitchFamily="34" charset="0"/>
              </a:rPr>
              <a:t>Top 10 records by median income</a:t>
            </a:r>
            <a:endParaRPr lang="en-SG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22A81431-DF7A-4DEB-963F-0D3710787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74850"/>
              </p:ext>
            </p:extLst>
          </p:nvPr>
        </p:nvGraphicFramePr>
        <p:xfrm>
          <a:off x="7561673" y="4139886"/>
          <a:ext cx="2713296" cy="18122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78324">
                  <a:extLst>
                    <a:ext uri="{9D8B030D-6E8A-4147-A177-3AD203B41FA5}">
                      <a16:colId xmlns:a16="http://schemas.microsoft.com/office/drawing/2014/main" val="1943875583"/>
                    </a:ext>
                  </a:extLst>
                </a:gridCol>
                <a:gridCol w="678324">
                  <a:extLst>
                    <a:ext uri="{9D8B030D-6E8A-4147-A177-3AD203B41FA5}">
                      <a16:colId xmlns:a16="http://schemas.microsoft.com/office/drawing/2014/main" val="3049575308"/>
                    </a:ext>
                  </a:extLst>
                </a:gridCol>
                <a:gridCol w="678324">
                  <a:extLst>
                    <a:ext uri="{9D8B030D-6E8A-4147-A177-3AD203B41FA5}">
                      <a16:colId xmlns:a16="http://schemas.microsoft.com/office/drawing/2014/main" val="1898367818"/>
                    </a:ext>
                  </a:extLst>
                </a:gridCol>
                <a:gridCol w="678324">
                  <a:extLst>
                    <a:ext uri="{9D8B030D-6E8A-4147-A177-3AD203B41FA5}">
                      <a16:colId xmlns:a16="http://schemas.microsoft.com/office/drawing/2014/main" val="3359960683"/>
                    </a:ext>
                  </a:extLst>
                </a:gridCol>
              </a:tblGrid>
              <a:tr h="505791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House Value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rooms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Population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85057"/>
                  </a:ext>
                </a:extLst>
              </a:tr>
              <a:tr h="29303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02011"/>
                  </a:ext>
                </a:extLst>
              </a:tr>
              <a:tr h="29303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92478"/>
                  </a:ext>
                </a:extLst>
              </a:tr>
              <a:tr h="293038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86321"/>
                  </a:ext>
                </a:extLst>
              </a:tr>
              <a:tr h="293038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39460"/>
                  </a:ext>
                </a:extLst>
              </a:tr>
            </a:tbl>
          </a:graphicData>
        </a:graphic>
      </p:graphicFrame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68ED40E-6192-46E5-A70D-06F4D9FE9D6B}"/>
              </a:ext>
            </a:extLst>
          </p:cNvPr>
          <p:cNvSpPr/>
          <p:nvPr/>
        </p:nvSpPr>
        <p:spPr>
          <a:xfrm>
            <a:off x="1479666" y="3404137"/>
            <a:ext cx="2211185" cy="12901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Average median income</a:t>
            </a:r>
          </a:p>
          <a:p>
            <a:r>
              <a:rPr lang="en-US" sz="2800" dirty="0"/>
              <a:t>$64,453</a:t>
            </a:r>
          </a:p>
          <a:p>
            <a:pPr algn="ctr"/>
            <a:endParaRPr lang="en-SG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FEC2108-BEAB-470F-8CCF-64245A9638AE}"/>
              </a:ext>
            </a:extLst>
          </p:cNvPr>
          <p:cNvSpPr/>
          <p:nvPr/>
        </p:nvSpPr>
        <p:spPr>
          <a:xfrm>
            <a:off x="1454727" y="4814630"/>
            <a:ext cx="2260038" cy="12901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Average median house value</a:t>
            </a:r>
          </a:p>
          <a:p>
            <a:r>
              <a:rPr lang="en-SG" sz="2800" dirty="0"/>
              <a:t>$123,238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979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7305-F899-4EFB-8EC8-BF3EBB4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0537" cy="1325563"/>
          </a:xfrm>
        </p:spPr>
        <p:txBody>
          <a:bodyPr/>
          <a:lstStyle/>
          <a:p>
            <a:r>
              <a:rPr lang="en-US" dirty="0"/>
              <a:t>Summarized records for tool tip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6FB6-8937-4306-A6E5-5885AD5C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347" cy="4351338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 err="1">
                <a:effectLst/>
                <a:latin typeface="Inter"/>
              </a:rPr>
              <a:t>housing</a:t>
            </a:r>
            <a:r>
              <a:rPr lang="en-US" b="0" i="1" dirty="0" err="1">
                <a:effectLst/>
                <a:latin typeface="inherit"/>
              </a:rPr>
              <a:t>median</a:t>
            </a:r>
            <a:r>
              <a:rPr lang="en-US" b="0" i="0" dirty="0" err="1">
                <a:effectLst/>
                <a:latin typeface="Inter"/>
              </a:rPr>
              <a:t>age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total_rooms</a:t>
            </a:r>
            <a:r>
              <a:rPr lang="en-US" b="0" i="0" dirty="0">
                <a:effectLst/>
                <a:latin typeface="Inter"/>
              </a:rPr>
              <a:t>/avg</a:t>
            </a: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total_bedrooms</a:t>
            </a:r>
            <a:r>
              <a:rPr lang="en-US" b="0" i="0" dirty="0">
                <a:effectLst/>
                <a:latin typeface="Inter"/>
              </a:rPr>
              <a:t>/avg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population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households</a:t>
            </a: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median_income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median</a:t>
            </a:r>
            <a:r>
              <a:rPr lang="en-US" b="0" i="1" dirty="0" err="1">
                <a:effectLst/>
                <a:latin typeface="inherit"/>
              </a:rPr>
              <a:t>house</a:t>
            </a:r>
            <a:r>
              <a:rPr lang="en-US" b="0" i="0" dirty="0" err="1">
                <a:effectLst/>
                <a:latin typeface="Inter"/>
              </a:rPr>
              <a:t>value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ocean_proximity</a:t>
            </a:r>
            <a:endParaRPr lang="en-US" b="0" i="0" dirty="0">
              <a:effectLst/>
              <a:latin typeface="Inter"/>
            </a:endParaRP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AD066-E2A2-4B2C-89C1-9C388A89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47" y="1090863"/>
            <a:ext cx="5603713" cy="562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8E703F-3E15-4DBD-AF14-2066314D4D44}"/>
              </a:ext>
            </a:extLst>
          </p:cNvPr>
          <p:cNvSpPr txBox="1">
            <a:spLocks/>
          </p:cNvSpPr>
          <p:nvPr/>
        </p:nvSpPr>
        <p:spPr>
          <a:xfrm>
            <a:off x="8757992" y="191106"/>
            <a:ext cx="3434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Region in California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33912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F8CD-B0C3-462F-B956-6FE8ACD6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variables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9ABA-D62F-461D-97D5-4C9AB692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b="0" i="0" dirty="0">
                <a:effectLst/>
                <a:latin typeface="Inter"/>
              </a:rPr>
              <a:t>longitude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latitude</a:t>
            </a: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housing</a:t>
            </a:r>
            <a:r>
              <a:rPr lang="en-US" b="0" i="1" dirty="0" err="1">
                <a:effectLst/>
                <a:latin typeface="inherit"/>
              </a:rPr>
              <a:t>median</a:t>
            </a:r>
            <a:r>
              <a:rPr lang="en-US" b="0" i="0" dirty="0" err="1">
                <a:effectLst/>
                <a:latin typeface="Inter"/>
              </a:rPr>
              <a:t>age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total_rooms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total_bedrooms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population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households</a:t>
            </a: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median_income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median</a:t>
            </a:r>
            <a:r>
              <a:rPr lang="en-US" b="0" i="1" dirty="0" err="1">
                <a:effectLst/>
                <a:latin typeface="inherit"/>
              </a:rPr>
              <a:t>house</a:t>
            </a:r>
            <a:r>
              <a:rPr lang="en-US" b="0" i="0" dirty="0" err="1">
                <a:effectLst/>
                <a:latin typeface="Inter"/>
              </a:rPr>
              <a:t>value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ocean_proximity</a:t>
            </a:r>
            <a:endParaRPr lang="en-US" b="0" i="0" dirty="0">
              <a:effectLst/>
              <a:latin typeface="Inter"/>
            </a:endParaRPr>
          </a:p>
          <a:p>
            <a:endParaRPr lang="en-SG" dirty="0"/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5AF2E-0AA7-4867-B664-2B45BCAB2529}"/>
              </a:ext>
            </a:extLst>
          </p:cNvPr>
          <p:cNvSpPr txBox="1"/>
          <p:nvPr/>
        </p:nvSpPr>
        <p:spPr>
          <a:xfrm>
            <a:off x="6545178" y="365125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Inter"/>
              </a:rPr>
              <a:t>* Location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longitude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Latitude</a:t>
            </a:r>
          </a:p>
          <a:p>
            <a:pPr algn="l" fontAlgn="base"/>
            <a:endParaRPr lang="en-US" b="0" i="0" dirty="0">
              <a:effectLst/>
              <a:latin typeface="Inter"/>
            </a:endParaRPr>
          </a:p>
          <a:p>
            <a:pPr fontAlgn="base"/>
            <a:r>
              <a:rPr lang="en-US" b="0" i="0" dirty="0" err="1">
                <a:effectLst/>
                <a:latin typeface="Inter"/>
              </a:rPr>
              <a:t>ocean_proximity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endParaRPr lang="en-US" dirty="0"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* Building age</a:t>
            </a: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housing</a:t>
            </a:r>
            <a:r>
              <a:rPr lang="en-US" b="0" i="1" dirty="0" err="1">
                <a:effectLst/>
                <a:latin typeface="inherit"/>
              </a:rPr>
              <a:t>median</a:t>
            </a:r>
            <a:r>
              <a:rPr lang="en-US" b="0" i="0" dirty="0" err="1">
                <a:effectLst/>
                <a:latin typeface="Inter"/>
              </a:rPr>
              <a:t>age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dirty="0">
                <a:latin typeface="Inter"/>
              </a:rPr>
              <a:t>* Rooms</a:t>
            </a: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total_rooms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total_bedrooms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endParaRPr lang="en-US" dirty="0"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* Demography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population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Households</a:t>
            </a:r>
          </a:p>
          <a:p>
            <a:pPr algn="l" fontAlgn="base"/>
            <a:endParaRPr lang="en-US" dirty="0"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*Income</a:t>
            </a: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median_income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endParaRPr lang="en-US" dirty="0">
              <a:latin typeface="Inter"/>
            </a:endParaRPr>
          </a:p>
          <a:p>
            <a:pPr algn="l" fontAlgn="base"/>
            <a:r>
              <a:rPr lang="en-US" b="0" i="0" dirty="0" err="1">
                <a:effectLst/>
                <a:latin typeface="Inter"/>
              </a:rPr>
              <a:t>median</a:t>
            </a:r>
            <a:r>
              <a:rPr lang="en-US" b="0" i="1" dirty="0" err="1">
                <a:effectLst/>
                <a:latin typeface="inherit"/>
              </a:rPr>
              <a:t>house</a:t>
            </a:r>
            <a:r>
              <a:rPr lang="en-US" b="0" i="0" dirty="0" err="1">
                <a:effectLst/>
                <a:latin typeface="Inter"/>
              </a:rPr>
              <a:t>value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endParaRPr lang="en-US" dirty="0"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Derived: county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268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167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Nova Light</vt:lpstr>
      <vt:lpstr>Calibri</vt:lpstr>
      <vt:lpstr>Calibri Light</vt:lpstr>
      <vt:lpstr>inherit</vt:lpstr>
      <vt:lpstr>Inter</vt:lpstr>
      <vt:lpstr>MV Boli</vt:lpstr>
      <vt:lpstr>Office Theme</vt:lpstr>
      <vt:lpstr>PowerPoint Presentation</vt:lpstr>
      <vt:lpstr>Summarized records for tool tip</vt:lpstr>
      <vt:lpstr>List of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Truong</dc:creator>
  <cp:lastModifiedBy>Alex Truong</cp:lastModifiedBy>
  <cp:revision>14</cp:revision>
  <dcterms:created xsi:type="dcterms:W3CDTF">2021-01-11T23:59:15Z</dcterms:created>
  <dcterms:modified xsi:type="dcterms:W3CDTF">2021-01-13T07:39:08Z</dcterms:modified>
</cp:coreProperties>
</file>