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7A78"/>
    <a:srgbClr val="3AAFA9"/>
    <a:srgbClr val="DEF2F1"/>
    <a:srgbClr val="0FBA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5904" autoAdjust="0"/>
    <p:restoredTop sz="86466" autoAdjust="0"/>
  </p:normalViewPr>
  <p:slideViewPr>
    <p:cSldViewPr snapToGrid="0" snapToObjects="1">
      <p:cViewPr varScale="1">
        <p:scale>
          <a:sx n="74" d="100"/>
          <a:sy n="74" d="100"/>
        </p:scale>
        <p:origin x="1459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Gender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Male</c:v>
                </c:pt>
                <c:pt idx="1">
                  <c:v>Female</c:v>
                </c:pt>
                <c:pt idx="2">
                  <c:v>Other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300</c:v>
                </c:pt>
                <c:pt idx="1">
                  <c:v>600</c:v>
                </c:pt>
                <c:pt idx="2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49-4301-BB6F-DBF54261800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Male</c:v>
                </c:pt>
                <c:pt idx="1">
                  <c:v>Female</c:v>
                </c:pt>
                <c:pt idx="2">
                  <c:v>Other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450</c:v>
                </c:pt>
                <c:pt idx="1">
                  <c:v>350</c:v>
                </c:pt>
                <c:pt idx="2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49-4301-BB6F-DBF5426180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43145200"/>
        <c:axId val="-2081535520"/>
      </c:barChart>
      <c:catAx>
        <c:axId val="-2143145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1535520"/>
        <c:crosses val="autoZero"/>
        <c:auto val="1"/>
        <c:lblAlgn val="ctr"/>
        <c:lblOffset val="100"/>
        <c:noMultiLvlLbl val="0"/>
      </c:catAx>
      <c:valAx>
        <c:axId val="-208153552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3145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Work Location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Remote</c:v>
                </c:pt>
                <c:pt idx="1">
                  <c:v>Office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600</c:v>
                </c:pt>
                <c:pt idx="1">
                  <c:v>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94-430B-B611-C9EDF037E82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Remote</c:v>
                </c:pt>
                <c:pt idx="1">
                  <c:v>Office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400</c:v>
                </c:pt>
                <c:pt idx="1">
                  <c:v>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994-430B-B611-C9EDF037E8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43237648"/>
        <c:axId val="-2143243808"/>
      </c:barChart>
      <c:catAx>
        <c:axId val="-2143237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3243808"/>
        <c:crosses val="autoZero"/>
        <c:auto val="1"/>
        <c:lblAlgn val="ctr"/>
        <c:lblOffset val="100"/>
        <c:noMultiLvlLbl val="0"/>
      </c:catAx>
      <c:valAx>
        <c:axId val="-214324380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3237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Age</a:t>
            </a:r>
          </a:p>
        </c:rich>
      </c:tx>
      <c:layout>
        <c:manualLayout>
          <c:xMode val="edge"/>
          <c:yMode val="edge"/>
          <c:x val="0.42355226352001046"/>
          <c:y val="5.64236111111111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&lt;25</c:v>
                </c:pt>
                <c:pt idx="1">
                  <c:v>&gt;25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300</c:v>
                </c:pt>
                <c:pt idx="1">
                  <c:v>700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2E-45D3-BE4F-7EDF4727A05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&lt;25</c:v>
                </c:pt>
                <c:pt idx="1">
                  <c:v>&gt;25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600</c:v>
                </c:pt>
                <c:pt idx="1">
                  <c:v>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02E-45D3-BE4F-7EDF4727A0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45732432"/>
        <c:axId val="-2081461760"/>
      </c:barChart>
      <c:catAx>
        <c:axId val="-2045732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1461760"/>
        <c:crosses val="autoZero"/>
        <c:auto val="1"/>
        <c:lblAlgn val="ctr"/>
        <c:lblOffset val="100"/>
        <c:noMultiLvlLbl val="0"/>
      </c:catAx>
      <c:valAx>
        <c:axId val="-208146176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5732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Consequences</a:t>
            </a:r>
            <a:r>
              <a:rPr lang="en-US" b="1" baseline="0" dirty="0"/>
              <a:t> </a:t>
            </a:r>
            <a:endParaRPr 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400</c:v>
                </c:pt>
                <c:pt idx="1">
                  <c:v>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C0-4FA9-B2FD-DA1D3A6C132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900</c:v>
                </c:pt>
                <c:pt idx="1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C0-4FA9-B2FD-DA1D3A6C13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81568880"/>
        <c:axId val="-2081577984"/>
      </c:barChart>
      <c:catAx>
        <c:axId val="-2081568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1577984"/>
        <c:crosses val="autoZero"/>
        <c:auto val="1"/>
        <c:lblAlgn val="ctr"/>
        <c:lblOffset val="100"/>
        <c:noMultiLvlLbl val="0"/>
      </c:catAx>
      <c:valAx>
        <c:axId val="-208157798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dirty="0"/>
                  <a:t>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1568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8400B-C9EC-4A06-8451-EEBA131E1C9C}" type="datetimeFigureOut">
              <a:rPr lang="en-CA" smtClean="0"/>
              <a:t>2019-01-12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7A868-E68C-4A9C-A0DF-AAB1048110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4077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7A868-E68C-4A9C-A0DF-AAB1048110A2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2517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7A868-E68C-4A9C-A0DF-AAB1048110A2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2853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FA59-741D-264D-873D-790DAE389E9B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BC52-0F24-6445-8B16-E6301990B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5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FA59-741D-264D-873D-790DAE389E9B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BC52-0F24-6445-8B16-E6301990B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FA59-741D-264D-873D-790DAE389E9B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BC52-0F24-6445-8B16-E6301990B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3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FA59-741D-264D-873D-790DAE389E9B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BC52-0F24-6445-8B16-E6301990B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88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FA59-741D-264D-873D-790DAE389E9B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BC52-0F24-6445-8B16-E6301990B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27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FA59-741D-264D-873D-790DAE389E9B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BC52-0F24-6445-8B16-E6301990B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56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FA59-741D-264D-873D-790DAE389E9B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BC52-0F24-6445-8B16-E6301990B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9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FA59-741D-264D-873D-790DAE389E9B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BC52-0F24-6445-8B16-E6301990B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0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FA59-741D-264D-873D-790DAE389E9B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BC52-0F24-6445-8B16-E6301990B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72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FA59-741D-264D-873D-790DAE389E9B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BC52-0F24-6445-8B16-E6301990B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2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FA59-741D-264D-873D-790DAE389E9B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BC52-0F24-6445-8B16-E6301990B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0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2FA59-741D-264D-873D-790DAE389E9B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9BC52-0F24-6445-8B16-E6301990B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52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hart" Target="../charts/chart1.xml"/><Relationship Id="rId7" Type="http://schemas.openxmlformats.org/officeDocument/2006/relationships/chart" Target="../charts/chart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5" Type="http://schemas.openxmlformats.org/officeDocument/2006/relationships/image" Target="../media/image2.png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0" y="0"/>
            <a:ext cx="12192000" cy="876422"/>
          </a:xfrm>
          <a:prstGeom prst="rect">
            <a:avLst/>
          </a:prstGeom>
          <a:solidFill>
            <a:srgbClr val="DEF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769528" y="207378"/>
            <a:ext cx="6950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Helvetica" charset="0"/>
                <a:ea typeface="Helvetica" charset="0"/>
                <a:cs typeface="Helvetica" charset="0"/>
              </a:rPr>
              <a:t>Distribution of mental health treatment sought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C7D43D-9F12-489F-B516-EFE2172FD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688" y="1110764"/>
            <a:ext cx="10416412" cy="5415155"/>
          </a:xfrm>
          <a:prstGeom prst="rect">
            <a:avLst/>
          </a:prstGeom>
        </p:spPr>
      </p:pic>
      <p:sp>
        <p:nvSpPr>
          <p:cNvPr id="8" name="Arrow: Up 7">
            <a:extLst>
              <a:ext uri="{FF2B5EF4-FFF2-40B4-BE49-F238E27FC236}">
                <a16:creationId xmlns:a16="http://schemas.microsoft.com/office/drawing/2014/main" id="{22E10B59-C129-4866-88B5-1623554531CB}"/>
              </a:ext>
            </a:extLst>
          </p:cNvPr>
          <p:cNvSpPr/>
          <p:nvPr/>
        </p:nvSpPr>
        <p:spPr>
          <a:xfrm rot="3972607">
            <a:off x="2216691" y="1896023"/>
            <a:ext cx="175113" cy="2527070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22CBF2-D82A-4566-A772-B8F22331F346}"/>
              </a:ext>
            </a:extLst>
          </p:cNvPr>
          <p:cNvSpPr txBox="1"/>
          <p:nvPr/>
        </p:nvSpPr>
        <p:spPr>
          <a:xfrm>
            <a:off x="0" y="3698712"/>
            <a:ext cx="1870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latin typeface="Segoe Script" panose="030B0504020000000003" pitchFamily="66" charset="0"/>
              </a:rPr>
              <a:t>Click on a country to access distributions</a:t>
            </a:r>
          </a:p>
        </p:txBody>
      </p:sp>
    </p:spTree>
    <p:extLst>
      <p:ext uri="{BB962C8B-B14F-4D97-AF65-F5344CB8AC3E}">
        <p14:creationId xmlns:p14="http://schemas.microsoft.com/office/powerpoint/2010/main" val="700108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12192000" cy="876422"/>
          </a:xfrm>
          <a:prstGeom prst="rect">
            <a:avLst/>
          </a:prstGeom>
          <a:solidFill>
            <a:srgbClr val="DEF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" y="876422"/>
            <a:ext cx="1749072" cy="5981578"/>
          </a:xfrm>
          <a:prstGeom prst="rect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0" y="880879"/>
            <a:ext cx="1749073" cy="738664"/>
          </a:xfrm>
          <a:prstGeom prst="rect">
            <a:avLst/>
          </a:prstGeom>
          <a:solidFill>
            <a:srgbClr val="2B7A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Distribution of mental health treatment sought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393150828"/>
              </p:ext>
            </p:extLst>
          </p:nvPr>
        </p:nvGraphicFramePr>
        <p:xfrm>
          <a:off x="2288175" y="876422"/>
          <a:ext cx="3911237" cy="2937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627609186"/>
              </p:ext>
            </p:extLst>
          </p:nvPr>
        </p:nvGraphicFramePr>
        <p:xfrm>
          <a:off x="6738514" y="888323"/>
          <a:ext cx="3931920" cy="2937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026" name="Picture 2" descr="mage result for scroll bar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666" y="1071465"/>
            <a:ext cx="902811" cy="578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4226985578"/>
              </p:ext>
            </p:extLst>
          </p:nvPr>
        </p:nvGraphicFramePr>
        <p:xfrm>
          <a:off x="2372990" y="3696789"/>
          <a:ext cx="3936369" cy="292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128971892"/>
              </p:ext>
            </p:extLst>
          </p:nvPr>
        </p:nvGraphicFramePr>
        <p:xfrm>
          <a:off x="6770458" y="3765495"/>
          <a:ext cx="3931920" cy="2906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9420275" y="6622868"/>
            <a:ext cx="2818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Note: Actual graphs may not look like this.</a:t>
            </a:r>
          </a:p>
        </p:txBody>
      </p:sp>
      <p:pic>
        <p:nvPicPr>
          <p:cNvPr id="18" name="Picture 4" descr="mage result for dropdown noun project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57" y="4604054"/>
            <a:ext cx="1163828" cy="116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156942" y="3916938"/>
            <a:ext cx="13115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Personal </a:t>
            </a:r>
            <a:br>
              <a:rPr lang="en-US" sz="16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US" sz="16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vs </a:t>
            </a:r>
            <a:br>
              <a:rPr lang="en-US" sz="16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US" sz="16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Professional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972429" y="483219"/>
            <a:ext cx="179247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charset="0"/>
                <a:ea typeface="Helvetica" charset="0"/>
                <a:cs typeface="Helvetica" charset="0"/>
              </a:rPr>
              <a:t>Data description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0079" y="2042279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Age</a:t>
            </a:r>
            <a:endParaRPr lang="en-US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A57D82-8F38-42C6-A879-00E0862E7FE0}"/>
              </a:ext>
            </a:extLst>
          </p:cNvPr>
          <p:cNvSpPr txBox="1"/>
          <p:nvPr/>
        </p:nvSpPr>
        <p:spPr>
          <a:xfrm>
            <a:off x="10825835" y="1547503"/>
            <a:ext cx="12779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Sought help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350AB3-EA80-4C31-8E50-B46EDC6FA4AF}"/>
              </a:ext>
            </a:extLst>
          </p:cNvPr>
          <p:cNvSpPr/>
          <p:nvPr/>
        </p:nvSpPr>
        <p:spPr>
          <a:xfrm>
            <a:off x="11054012" y="2073588"/>
            <a:ext cx="180081" cy="1642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C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2BE21FD-CF91-4FCD-9915-68E632D7BDD7}"/>
              </a:ext>
            </a:extLst>
          </p:cNvPr>
          <p:cNvSpPr/>
          <p:nvPr/>
        </p:nvSpPr>
        <p:spPr>
          <a:xfrm>
            <a:off x="11052184" y="2474998"/>
            <a:ext cx="180081" cy="16427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CA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7D63BFE-CEF8-4248-955A-DB231AE1C07A}"/>
              </a:ext>
            </a:extLst>
          </p:cNvPr>
          <p:cNvSpPr txBox="1"/>
          <p:nvPr/>
        </p:nvSpPr>
        <p:spPr>
          <a:xfrm>
            <a:off x="11374375" y="1986450"/>
            <a:ext cx="518475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Yes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EFD795-B088-435D-9708-BF040AD09CE6}"/>
              </a:ext>
            </a:extLst>
          </p:cNvPr>
          <p:cNvSpPr txBox="1"/>
          <p:nvPr/>
        </p:nvSpPr>
        <p:spPr>
          <a:xfrm>
            <a:off x="11374375" y="2387860"/>
            <a:ext cx="445956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No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33" name="Picture 4" descr="mage result for dropdown noun project">
            <a:extLst>
              <a:ext uri="{FF2B5EF4-FFF2-40B4-BE49-F238E27FC236}">
                <a16:creationId xmlns:a16="http://schemas.microsoft.com/office/drawing/2014/main" id="{2E1BF3B8-E750-4C25-8336-D86462559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53" y="2287525"/>
            <a:ext cx="1163828" cy="116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622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48</Words>
  <Application>Microsoft Office PowerPoint</Application>
  <PresentationFormat>Widescreen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Segoe Script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Orphelia Ellogne</cp:lastModifiedBy>
  <cp:revision>47</cp:revision>
  <dcterms:created xsi:type="dcterms:W3CDTF">2019-01-07T22:42:41Z</dcterms:created>
  <dcterms:modified xsi:type="dcterms:W3CDTF">2019-01-12T22:34:06Z</dcterms:modified>
</cp:coreProperties>
</file>