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919D-5ED4-45B2-B1E1-2E5043E8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1650-7BCF-40C0-A868-23A0D67E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FA85-4B4D-49D6-B54A-D4EAFF46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2EE1-918F-40B3-8AC9-3B882A46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7253-C3BE-4EA2-963C-E3667520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7F0-A7C8-4250-A676-B32EB37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C677-05B8-4B2E-B856-162BBA28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B147-8E17-4EA8-8FA4-2300A4A5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286E-940C-478D-B4D1-77AFC67B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87A1-C88B-466E-B6AC-28D040D5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94BB4-DC80-41F6-978F-80EAFDF9F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20523-49E7-4E7D-914F-B9A4D30B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48C3-2D30-4E50-82DF-38D203A2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456BE-45BB-404C-8187-7C4C46B7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EA63-9B46-4D3B-B42C-6EE4A24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B0B0-3FC9-45C5-8E04-BCFFEDED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91CE-A5BE-4DD3-8D65-F3C6A07D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0B49-58A2-4E9E-BDA6-B99D7AD4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6960-F94F-4630-BCF6-B028D93C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7152-E96E-42DA-812F-086625B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AC7B-E104-4D35-818E-B8918E61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AC46-6A04-4F2B-9366-C1D431FC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BE42-097F-49B1-9DDD-8A3D94E8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F225-85A0-43F3-95A7-FC1A00F0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80CA-7F18-4D4B-A643-E2E54DB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917-7BE6-416B-BF3B-B289222B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AF8F-47A2-4717-B22D-F3B01AAB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AA77-4A5B-46DE-A966-65B3F68E7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5320E-732F-49F5-943E-7F7352C5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A2D7-4304-4B81-B689-5BDFA804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A7DF-D7ED-45EE-BFA0-5C078481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2D-528E-457C-8C4F-2566E8D6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F54A-A557-4800-BAB5-9D374065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9849-DB9B-4832-9D7D-F668CC29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6537B-C584-4CD9-9741-20BE48DF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AC313-3E96-41AE-A862-7E339646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8FDC5-D9EE-4309-BCC5-3CE768A7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FB273-9976-4171-ABBD-043CD722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8A23-DE19-4DEE-8E84-462392D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FCF-B97F-41DC-8C89-859B0A0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A8CF5-2368-4E57-A5AB-5D70DA93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4E195-0EE2-4AF9-93BE-A8968D7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59A3A-BFBA-4183-BE79-0C7BC737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9C4F5-AB7E-49D0-A1B6-145E65A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EB37-C3A5-429D-80DD-32CF88DE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F0D87-D500-499E-94EF-B04F3FB0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9A9F-E2F1-4F04-810F-489E3A34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2FAB-378F-4ABA-A0FB-EED83CD4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D0A38-034A-4ACB-B538-E961FB10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EE89-6761-4109-BCAB-C8AD0622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077F-CDAD-4E9D-9680-099802B4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2F5EF-F8C0-414B-811E-150547F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F5B4-498D-4ABE-8219-63F18379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EAC1F-3E17-4150-BD3B-422094DD9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60286-8A8A-44E9-97CE-E4644EA0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F6E8-9F39-4FB1-875E-1C9F1A5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A405-56D9-4F13-AAEF-BB02A118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8957-4C00-4627-B66E-C178800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06D83-509D-4D25-B7BE-00F2E5B2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2BC8-770B-475D-A0B5-0D93E4EF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DF1F-0049-4535-9AD1-B85D276C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FFC5-1EA3-4F18-A7D3-CCE07369BF4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B380-FD4B-4558-B9D3-B72E8CCF6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3E58-ECD9-4B43-A50B-424516841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AEB9-3A16-42B1-BCF5-BF74137E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0F8AA47-6F19-49DE-B01E-7D1319EE8E42}"/>
              </a:ext>
            </a:extLst>
          </p:cNvPr>
          <p:cNvGrpSpPr/>
          <p:nvPr/>
        </p:nvGrpSpPr>
        <p:grpSpPr>
          <a:xfrm>
            <a:off x="1066989" y="184688"/>
            <a:ext cx="8276090" cy="6060855"/>
            <a:chOff x="1066989" y="-125657"/>
            <a:chExt cx="8276090" cy="6060855"/>
          </a:xfrm>
        </p:grpSpPr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D37D2D3E-E621-472B-A505-A4F55C0560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41" t="33851" r="4693" b="58680"/>
            <a:stretch/>
          </p:blipFill>
          <p:spPr bwMode="auto">
            <a:xfrm>
              <a:off x="2587494" y="3064143"/>
              <a:ext cx="2329042" cy="289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4D4218-5649-4E05-B5E3-1156038207F1}"/>
                </a:ext>
              </a:extLst>
            </p:cNvPr>
            <p:cNvGrpSpPr/>
            <p:nvPr/>
          </p:nvGrpSpPr>
          <p:grpSpPr>
            <a:xfrm>
              <a:off x="1083425" y="-125657"/>
              <a:ext cx="8259654" cy="6060855"/>
              <a:chOff x="673331" y="306606"/>
              <a:chExt cx="8259654" cy="6060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8C9EF0-4B05-4B94-B3DC-1BDFD01A9B5D}"/>
                  </a:ext>
                </a:extLst>
              </p:cNvPr>
              <p:cNvSpPr/>
              <p:nvPr/>
            </p:nvSpPr>
            <p:spPr>
              <a:xfrm>
                <a:off x="673331" y="610985"/>
                <a:ext cx="8259654" cy="5756476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F38F996-7ACC-46C8-8B4A-885F4E5118AE}"/>
                  </a:ext>
                </a:extLst>
              </p:cNvPr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673331" y="3489223"/>
                <a:ext cx="82596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B8FE406-8D78-481A-943B-E60D80807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729" y="3489223"/>
                <a:ext cx="0" cy="28782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ow To Highlight a Bar in Bar Chart in Altair? - Data Viz with Python and R">
                <a:extLst>
                  <a:ext uri="{FF2B5EF4-FFF2-40B4-BE49-F238E27FC236}">
                    <a16:creationId xmlns:a16="http://schemas.microsoft.com/office/drawing/2014/main" id="{4E3C7F98-0F7D-4878-8C71-95261853EB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8" t="5853" b="12021"/>
              <a:stretch/>
            </p:blipFill>
            <p:spPr bwMode="auto">
              <a:xfrm>
                <a:off x="1097024" y="857912"/>
                <a:ext cx="4379643" cy="2470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2999E-4407-4F9C-8016-54C4FF998CE9}"/>
                  </a:ext>
                </a:extLst>
              </p:cNvPr>
              <p:cNvSpPr txBox="1"/>
              <p:nvPr/>
            </p:nvSpPr>
            <p:spPr>
              <a:xfrm rot="16200000">
                <a:off x="332068" y="1919966"/>
                <a:ext cx="13298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Number of movies produced</a:t>
                </a:r>
              </a:p>
            </p:txBody>
          </p:sp>
          <p:pic>
            <p:nvPicPr>
              <p:cNvPr id="1028" name="Picture 4" descr="Dash range slider with input on each side - Stack Overflow">
                <a:extLst>
                  <a:ext uri="{FF2B5EF4-FFF2-40B4-BE49-F238E27FC236}">
                    <a16:creationId xmlns:a16="http://schemas.microsoft.com/office/drawing/2014/main" id="{B2222A40-DFA3-4DA1-B461-B0FEF760A3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5714" r="916" b="25088"/>
              <a:stretch/>
            </p:blipFill>
            <p:spPr bwMode="auto">
              <a:xfrm>
                <a:off x="5920413" y="2684921"/>
                <a:ext cx="2707266" cy="286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2F3B0-3A84-4962-85F3-5867B072B9D3}"/>
                  </a:ext>
                </a:extLst>
              </p:cNvPr>
              <p:cNvSpPr txBox="1"/>
              <p:nvPr/>
            </p:nvSpPr>
            <p:spPr>
              <a:xfrm>
                <a:off x="6605101" y="2519670"/>
                <a:ext cx="13298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Duration of the movies</a:t>
                </a:r>
              </a:p>
            </p:txBody>
          </p: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6E8B430B-F2BB-4BFC-882E-7540FB3B8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341" t="33851" r="2337" b="35008"/>
              <a:stretch/>
            </p:blipFill>
            <p:spPr bwMode="auto">
              <a:xfrm>
                <a:off x="5991064" y="1069225"/>
                <a:ext cx="2557928" cy="1207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E33665-5FF6-4541-B454-BF7777175EA3}"/>
                  </a:ext>
                </a:extLst>
              </p:cNvPr>
              <p:cNvSpPr txBox="1"/>
              <p:nvPr/>
            </p:nvSpPr>
            <p:spPr>
              <a:xfrm>
                <a:off x="6498093" y="901729"/>
                <a:ext cx="13298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Date Range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84C049-3B3A-4467-A53A-CEC3CC5167CD}"/>
                  </a:ext>
                </a:extLst>
              </p:cNvPr>
              <p:cNvSpPr txBox="1"/>
              <p:nvPr/>
            </p:nvSpPr>
            <p:spPr>
              <a:xfrm>
                <a:off x="2621507" y="3236557"/>
                <a:ext cx="13298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Country</a:t>
                </a:r>
              </a:p>
            </p:txBody>
          </p:sp>
          <p:pic>
            <p:nvPicPr>
              <p:cNvPr id="1032" name="Picture 8" descr="American film industry: top companies and popular genres - City-Data Blog">
                <a:extLst>
                  <a:ext uri="{FF2B5EF4-FFF2-40B4-BE49-F238E27FC236}">
                    <a16:creationId xmlns:a16="http://schemas.microsoft.com/office/drawing/2014/main" id="{F9A8BC97-A7BA-46B1-A9F6-BAFD7932FE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87" t="12650" r="12915" b="2214"/>
              <a:stretch/>
            </p:blipFill>
            <p:spPr bwMode="auto">
              <a:xfrm>
                <a:off x="784709" y="3922716"/>
                <a:ext cx="3368818" cy="2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60EAD5-82A1-47F1-9B2F-8E03B81D7B77}"/>
                  </a:ext>
                </a:extLst>
              </p:cNvPr>
              <p:cNvSpPr txBox="1"/>
              <p:nvPr/>
            </p:nvSpPr>
            <p:spPr>
              <a:xfrm>
                <a:off x="1491146" y="3726581"/>
                <a:ext cx="21749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Which Genres was Most Popular?</a:t>
                </a:r>
              </a:p>
            </p:txBody>
          </p:sp>
          <p:pic>
            <p:nvPicPr>
              <p:cNvPr id="1036" name="Picture 12" descr="Write to Top - English Writing Lessons &amp;amp; Blog">
                <a:extLst>
                  <a:ext uri="{FF2B5EF4-FFF2-40B4-BE49-F238E27FC236}">
                    <a16:creationId xmlns:a16="http://schemas.microsoft.com/office/drawing/2014/main" id="{0F823D30-8E05-4F89-B988-C494A2139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3" t="9492" r="1354" b="10652"/>
              <a:stretch/>
            </p:blipFill>
            <p:spPr bwMode="auto">
              <a:xfrm>
                <a:off x="4729888" y="4050695"/>
                <a:ext cx="3536409" cy="1772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D6F70C-6982-4570-9D4C-9F218C8B3541}"/>
                  </a:ext>
                </a:extLst>
              </p:cNvPr>
              <p:cNvSpPr txBox="1"/>
              <p:nvPr/>
            </p:nvSpPr>
            <p:spPr>
              <a:xfrm>
                <a:off x="5557883" y="3723642"/>
                <a:ext cx="16433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Movie Rating Comparison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DB8875-5C90-4BAD-B1B4-A9A943F2B173}"/>
                  </a:ext>
                </a:extLst>
              </p:cNvPr>
              <p:cNvSpPr txBox="1"/>
              <p:nvPr/>
            </p:nvSpPr>
            <p:spPr>
              <a:xfrm rot="16200000">
                <a:off x="4036771" y="4804480"/>
                <a:ext cx="13298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Number of movies produced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AB4C775-2189-44A6-9F6A-12E7D111203D}"/>
                  </a:ext>
                </a:extLst>
              </p:cNvPr>
              <p:cNvGrpSpPr/>
              <p:nvPr/>
            </p:nvGrpSpPr>
            <p:grpSpPr>
              <a:xfrm>
                <a:off x="6605101" y="3495445"/>
                <a:ext cx="2022578" cy="286831"/>
                <a:chOff x="6605100" y="3762474"/>
                <a:chExt cx="2187753" cy="288823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E381FE42-882E-456D-863A-4C09478D2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4172" t="652" b="1"/>
                <a:stretch/>
              </p:blipFill>
              <p:spPr>
                <a:xfrm>
                  <a:off x="6605100" y="3762474"/>
                  <a:ext cx="2187753" cy="288823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DB0D45C-1085-43BA-89EB-7C748F5229E3}"/>
                    </a:ext>
                  </a:extLst>
                </p:cNvPr>
                <p:cNvGrpSpPr/>
                <p:nvPr/>
              </p:nvGrpSpPr>
              <p:grpSpPr>
                <a:xfrm>
                  <a:off x="6672817" y="3833289"/>
                  <a:ext cx="1294887" cy="205948"/>
                  <a:chOff x="7497967" y="3845798"/>
                  <a:chExt cx="1294887" cy="205948"/>
                </a:xfrm>
              </p:grpSpPr>
              <p:pic>
                <p:nvPicPr>
                  <p:cNvPr id="27" name="Picture 14" descr="How to block content using parental controls | Roku">
                    <a:extLst>
                      <a:ext uri="{FF2B5EF4-FFF2-40B4-BE49-F238E27FC236}">
                        <a16:creationId xmlns:a16="http://schemas.microsoft.com/office/drawing/2014/main" id="{0C7B6B7A-BF46-4706-9AC3-9BBFE7BAE8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98" t="68532" r="75265" b="23619"/>
                  <a:stretch/>
                </p:blipFill>
                <p:spPr bwMode="auto">
                  <a:xfrm>
                    <a:off x="7497967" y="3845798"/>
                    <a:ext cx="425058" cy="2010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" name="Picture 14" descr="How to block content using parental controls | Roku">
                    <a:extLst>
                      <a:ext uri="{FF2B5EF4-FFF2-40B4-BE49-F238E27FC236}">
                        <a16:creationId xmlns:a16="http://schemas.microsoft.com/office/drawing/2014/main" id="{716EBA9A-46B1-48C6-8758-7D7F1FFE5A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98" t="49284" r="75265" b="42876"/>
                  <a:stretch/>
                </p:blipFill>
                <p:spPr bwMode="auto">
                  <a:xfrm>
                    <a:off x="8367796" y="3846014"/>
                    <a:ext cx="425058" cy="200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14" descr="How to block content using parental controls | Roku">
                    <a:extLst>
                      <a:ext uri="{FF2B5EF4-FFF2-40B4-BE49-F238E27FC236}">
                        <a16:creationId xmlns:a16="http://schemas.microsoft.com/office/drawing/2014/main" id="{5CAC4CB6-E146-41DA-8371-2228DF9DD6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98" t="55926" r="75264" b="36234"/>
                  <a:stretch/>
                </p:blipFill>
                <p:spPr bwMode="auto">
                  <a:xfrm>
                    <a:off x="7933070" y="3850874"/>
                    <a:ext cx="425058" cy="2008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F3AC30-DB73-45BF-9E9A-BC1A54BAFEF7}"/>
                  </a:ext>
                </a:extLst>
              </p:cNvPr>
              <p:cNvSpPr txBox="1"/>
              <p:nvPr/>
            </p:nvSpPr>
            <p:spPr>
              <a:xfrm>
                <a:off x="5693909" y="5861318"/>
                <a:ext cx="13298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Selected Duration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6ACAC0-724C-438D-AA7E-A75A041E6C6F}"/>
                  </a:ext>
                </a:extLst>
              </p:cNvPr>
              <p:cNvSpPr txBox="1"/>
              <p:nvPr/>
            </p:nvSpPr>
            <p:spPr>
              <a:xfrm>
                <a:off x="3770594" y="306606"/>
                <a:ext cx="20622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Netflix Movie Trend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2530E9-E631-4040-9456-C62DEB00B4AC}"/>
                  </a:ext>
                </a:extLst>
              </p:cNvPr>
              <p:cNvSpPr txBox="1"/>
              <p:nvPr/>
            </p:nvSpPr>
            <p:spPr>
              <a:xfrm>
                <a:off x="1997527" y="655981"/>
                <a:ext cx="24673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Which Countries make the most movies?</a:t>
                </a:r>
              </a:p>
            </p:txBody>
          </p:sp>
        </p:grpSp>
        <p:sp>
          <p:nvSpPr>
            <p:cNvPr id="42" name="Speech Bubble: Oval 41">
              <a:extLst>
                <a:ext uri="{FF2B5EF4-FFF2-40B4-BE49-F238E27FC236}">
                  <a16:creationId xmlns:a16="http://schemas.microsoft.com/office/drawing/2014/main" id="{F0E3053F-4407-4C20-9ADF-5154319E02AE}"/>
                </a:ext>
              </a:extLst>
            </p:cNvPr>
            <p:cNvSpPr/>
            <p:nvPr/>
          </p:nvSpPr>
          <p:spPr>
            <a:xfrm>
              <a:off x="5851189" y="1602376"/>
              <a:ext cx="1643324" cy="481532"/>
            </a:xfrm>
            <a:prstGeom prst="wedgeEllipseCallout">
              <a:avLst>
                <a:gd name="adj1" fmla="val 23836"/>
                <a:gd name="adj2" fmla="val 9702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reestyle Script" panose="030804020302050B0404" pitchFamily="66" charset="0"/>
                </a:rPr>
                <a:t>Slider </a:t>
              </a:r>
            </a:p>
          </p:txBody>
        </p:sp>
        <p:sp>
          <p:nvSpPr>
            <p:cNvPr id="45" name="Speech Bubble: Oval 44">
              <a:extLst>
                <a:ext uri="{FF2B5EF4-FFF2-40B4-BE49-F238E27FC236}">
                  <a16:creationId xmlns:a16="http://schemas.microsoft.com/office/drawing/2014/main" id="{893D3B29-B4C5-4DA0-8582-A27A21B6B99B}"/>
                </a:ext>
              </a:extLst>
            </p:cNvPr>
            <p:cNvSpPr/>
            <p:nvPr/>
          </p:nvSpPr>
          <p:spPr>
            <a:xfrm>
              <a:off x="1066989" y="2787119"/>
              <a:ext cx="1572866" cy="438821"/>
            </a:xfrm>
            <a:prstGeom prst="wedgeEllipseCallout">
              <a:avLst>
                <a:gd name="adj1" fmla="val 99115"/>
                <a:gd name="adj2" fmla="val 2650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reestyle Script" panose="030804020302050B0404" pitchFamily="66" charset="0"/>
                </a:rPr>
                <a:t>Drop down </a:t>
              </a: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82D6687F-91F9-4CAF-875A-CFC882D7DB8C}"/>
              </a:ext>
            </a:extLst>
          </p:cNvPr>
          <p:cNvSpPr/>
          <p:nvPr/>
        </p:nvSpPr>
        <p:spPr>
          <a:xfrm>
            <a:off x="8359303" y="3960137"/>
            <a:ext cx="1572866" cy="438821"/>
          </a:xfrm>
          <a:prstGeom prst="wedgeEllipseCallout">
            <a:avLst>
              <a:gd name="adj1" fmla="val -31603"/>
              <a:gd name="adj2" fmla="val -89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eestyle Script" panose="030804020302050B0404" pitchFamily="66" charset="0"/>
              </a:rPr>
              <a:t>Drop down 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C9905E3A-5A0D-4001-94D0-8FB461C66C99}"/>
              </a:ext>
            </a:extLst>
          </p:cNvPr>
          <p:cNvSpPr/>
          <p:nvPr/>
        </p:nvSpPr>
        <p:spPr>
          <a:xfrm>
            <a:off x="8172652" y="402117"/>
            <a:ext cx="1572867" cy="481532"/>
          </a:xfrm>
          <a:prstGeom prst="wedgeEllipseCallout">
            <a:avLst>
              <a:gd name="adj1" fmla="val -17462"/>
              <a:gd name="adj2" fmla="val 1050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eestyle Script" panose="030804020302050B0404" pitchFamily="66" charset="0"/>
              </a:rPr>
              <a:t>calendar </a:t>
            </a:r>
          </a:p>
        </p:txBody>
      </p:sp>
    </p:spTree>
    <p:extLst>
      <p:ext uri="{BB962C8B-B14F-4D97-AF65-F5344CB8AC3E}">
        <p14:creationId xmlns:p14="http://schemas.microsoft.com/office/powerpoint/2010/main" val="4133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 Sarafrazi</dc:creator>
  <cp:lastModifiedBy>Mahsa Sarafrazi</cp:lastModifiedBy>
  <cp:revision>6</cp:revision>
  <dcterms:created xsi:type="dcterms:W3CDTF">2022-02-18T07:26:14Z</dcterms:created>
  <dcterms:modified xsi:type="dcterms:W3CDTF">2022-02-19T18:54:38Z</dcterms:modified>
</cp:coreProperties>
</file>