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1" r:id="rId6"/>
    <p:sldId id="273" r:id="rId7"/>
    <p:sldId id="272" r:id="rId8"/>
    <p:sldId id="275" r:id="rId9"/>
    <p:sldId id="277" r:id="rId10"/>
    <p:sldId id="276" r:id="rId11"/>
    <p:sldId id="264" r:id="rId12"/>
    <p:sldId id="268" r:id="rId13"/>
    <p:sldId id="262" r:id="rId14"/>
    <p:sldId id="279" r:id="rId15"/>
    <p:sldId id="285" r:id="rId16"/>
    <p:sldId id="291" r:id="rId17"/>
    <p:sldId id="292" r:id="rId18"/>
    <p:sldId id="293" r:id="rId19"/>
    <p:sldId id="294" r:id="rId20"/>
    <p:sldId id="278" r:id="rId21"/>
    <p:sldId id="267" r:id="rId22"/>
    <p:sldId id="295" r:id="rId23"/>
    <p:sldId id="296" r:id="rId24"/>
    <p:sldId id="297" r:id="rId25"/>
    <p:sldId id="298"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07B5F-55D8-1E28-3EAB-6475C1ED905D}" v="441" dt="2020-10-13T23:28:10.456"/>
    <p1510:client id="{394CECC0-8735-F01F-40E9-4E9B49928AAB}" v="4167" dt="2020-10-22T22:47:38.292"/>
    <p1510:client id="{D7853248-440A-410D-91F9-A2B121437B3B}" v="3" dt="2020-10-23T16:43:20.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bwMode="white">
          <a:xfrm>
            <a:off x="0" y="6309320"/>
            <a:ext cx="9144000" cy="54868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381384"/>
            <a:ext cx="2249424" cy="47661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381384"/>
            <a:ext cx="6784848" cy="476616"/>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a:noFill/>
        </p:spPr>
        <p:txBody>
          <a:bodyPr anchor="b">
            <a:normAutofit/>
          </a:bodyPr>
          <a:lstStyle>
            <a:lvl1pPr algn="l">
              <a:defRPr sz="4800" b="1" cap="all" baseline="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2438400" y="6381328"/>
            <a:ext cx="6705600" cy="45801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52400" y="6381328"/>
            <a:ext cx="2057400" cy="458010"/>
          </a:xfrm>
        </p:spPr>
        <p:txBody>
          <a:bodyPr>
            <a:noAutofit/>
          </a:bodyPr>
          <a:lstStyle>
            <a:lvl1pPr algn="ctr">
              <a:defRPr sz="2000">
                <a:solidFill>
                  <a:srgbClr val="FFFFFF"/>
                </a:solidFill>
              </a:defRPr>
            </a:lvl1pPr>
          </a:lstStyle>
          <a:p>
            <a:fld id="{0F133444-7D5B-42FC-8204-CA58D1EE1275}" type="datetimeFigureOut">
              <a:rPr lang="en-CA" smtClean="0"/>
              <a:t>2020-10-23</a:t>
            </a:fld>
            <a:endParaRPr lang="en-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69D756B-08FB-4091-850B-4DAC35A56713}"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a:lvl1pPr>
          </a:lstStyle>
          <a:p>
            <a:r>
              <a:rPr kumimoji="0" lang="en-US"/>
              <a:t>Click to edit Master title style</a:t>
            </a:r>
          </a:p>
        </p:txBody>
      </p:sp>
      <p:sp>
        <p:nvSpPr>
          <p:cNvPr id="4" name="Date Placeholder 3"/>
          <p:cNvSpPr>
            <a:spLocks noGrp="1"/>
          </p:cNvSpPr>
          <p:nvPr>
            <p:ph type="dt" sz="half" idx="10"/>
          </p:nvPr>
        </p:nvSpPr>
        <p:spPr/>
        <p:txBody>
          <a:bodyPr/>
          <a:lstStyle/>
          <a:p>
            <a:fld id="{0F133444-7D5B-42FC-8204-CA58D1EE1275}" type="datetimeFigureOut">
              <a:rPr lang="en-CA" smtClean="0"/>
              <a:t>2020-10-23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lvl1pPr>
              <a:defRPr>
                <a:solidFill>
                  <a:schemeClr val="bg1"/>
                </a:solidFill>
              </a:defRPr>
            </a:lvl1pPr>
          </a:lstStyle>
          <a:p>
            <a:fld id="{0F133444-7D5B-42FC-8204-CA58D1EE1275}" type="datetimeFigureOut">
              <a:rPr lang="en-CA" smtClean="0"/>
              <a:pPr/>
              <a:t>2020-10-23</a:t>
            </a:fld>
            <a:endParaRPr lang="en-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69D756B-08FB-4091-850B-4DAC35A56713}" type="slidenum">
              <a:rPr lang="en-CA" smtClean="0"/>
              <a:t>‹#›</a:t>
            </a:fld>
            <a:endParaRPr lang="en-CA"/>
          </a:p>
        </p:txBody>
      </p:sp>
      <p:sp>
        <p:nvSpPr>
          <p:cNvPr id="14" name="Footer Placeholder 13"/>
          <p:cNvSpPr>
            <a:spLocks noGrp="1"/>
          </p:cNvSpPr>
          <p:nvPr>
            <p:ph type="ftr" sz="quarter" idx="12"/>
          </p:nvPr>
        </p:nvSpPr>
        <p:spPr/>
        <p:txBody>
          <a:bodyPr/>
          <a:lstStyle>
            <a:lvl1pPr>
              <a:defRPr>
                <a:solidFill>
                  <a:schemeClr val="bg1"/>
                </a:solidFill>
              </a:defRPr>
            </a:lvl1p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F133444-7D5B-42FC-8204-CA58D1EE1275}" type="datetimeFigureOut">
              <a:rPr lang="en-CA" smtClean="0"/>
              <a:t>2020-10-23</a:t>
            </a:fld>
            <a:endParaRPr lang="en-CA"/>
          </a:p>
        </p:txBody>
      </p:sp>
      <p:sp>
        <p:nvSpPr>
          <p:cNvPr id="10" name="Slide Number Placeholder 9"/>
          <p:cNvSpPr>
            <a:spLocks noGrp="1"/>
          </p:cNvSpPr>
          <p:nvPr>
            <p:ph type="sldNum" sz="quarter" idx="16"/>
          </p:nvPr>
        </p:nvSpPr>
        <p:spPr/>
        <p:txBody>
          <a:bodyPr rtlCol="0"/>
          <a:lstStyle/>
          <a:p>
            <a:fld id="{E69D756B-08FB-4091-850B-4DAC35A56713}" type="slidenum">
              <a:rPr lang="en-CA" smtClean="0"/>
              <a:t>‹#›</a:t>
            </a:fld>
            <a:endParaRPr lang="en-CA"/>
          </a:p>
        </p:txBody>
      </p:sp>
      <p:sp>
        <p:nvSpPr>
          <p:cNvPr id="12" name="Footer Placeholder 11"/>
          <p:cNvSpPr>
            <a:spLocks noGrp="1"/>
          </p:cNvSpPr>
          <p:nvPr>
            <p:ph type="ftr" sz="quarter" idx="17"/>
          </p:nvPr>
        </p:nvSpPr>
        <p:spPr/>
        <p:txBody>
          <a:bodyPr rtlCol="0"/>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F133444-7D5B-42FC-8204-CA58D1EE1275}" type="datetimeFigureOut">
              <a:rPr lang="en-CA" smtClean="0"/>
              <a:t>2020-10-23</a:t>
            </a:fld>
            <a:endParaRPr lang="en-CA"/>
          </a:p>
        </p:txBody>
      </p:sp>
      <p:sp>
        <p:nvSpPr>
          <p:cNvPr id="12" name="Slide Number Placeholder 11"/>
          <p:cNvSpPr>
            <a:spLocks noGrp="1"/>
          </p:cNvSpPr>
          <p:nvPr>
            <p:ph type="sldNum" sz="quarter" idx="16"/>
          </p:nvPr>
        </p:nvSpPr>
        <p:spPr/>
        <p:txBody>
          <a:bodyPr rtlCol="0"/>
          <a:lstStyle/>
          <a:p>
            <a:fld id="{E69D756B-08FB-4091-850B-4DAC35A56713}" type="slidenum">
              <a:rPr lang="en-CA" smtClean="0"/>
              <a:t>‹#›</a:t>
            </a:fld>
            <a:endParaRPr lang="en-CA"/>
          </a:p>
        </p:txBody>
      </p:sp>
      <p:sp>
        <p:nvSpPr>
          <p:cNvPr id="14" name="Footer Placeholder 13"/>
          <p:cNvSpPr>
            <a:spLocks noGrp="1"/>
          </p:cNvSpPr>
          <p:nvPr>
            <p:ph type="ftr" sz="quarter" idx="17"/>
          </p:nvPr>
        </p:nvSpPr>
        <p:spPr/>
        <p:txBody>
          <a:bodyPr rtlCol="0"/>
          <a:lstStyle/>
          <a:p>
            <a:endParaRPr lang="en-CA"/>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tx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7" name="Title 1"/>
          <p:cNvSpPr>
            <a:spLocks noGrp="1"/>
          </p:cNvSpPr>
          <p:nvPr>
            <p:ph type="title"/>
          </p:nvPr>
        </p:nvSpPr>
        <p:spPr>
          <a:xfrm>
            <a:off x="609600" y="228600"/>
            <a:ext cx="8153400" cy="990600"/>
          </a:xfrm>
        </p:spPr>
        <p:txBody>
          <a:bodyPr/>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0F133444-7D5B-42FC-8204-CA58D1EE1275}" type="datetimeFigureOut">
              <a:rPr lang="en-CA" smtClean="0"/>
              <a:t>2020-10-23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Date Placeholder 2"/>
          <p:cNvSpPr>
            <a:spLocks noGrp="1"/>
          </p:cNvSpPr>
          <p:nvPr>
            <p:ph type="dt" sz="half" idx="10"/>
          </p:nvPr>
        </p:nvSpPr>
        <p:spPr>
          <a:xfrm>
            <a:off x="6096000" y="6248400"/>
            <a:ext cx="2004392" cy="365125"/>
          </a:xfrm>
        </p:spPr>
        <p:txBody>
          <a:bodyPr/>
          <a:lstStyle/>
          <a:p>
            <a:fld id="{0F133444-7D5B-42FC-8204-CA58D1EE1275}" type="datetimeFigureOut">
              <a:rPr lang="en-CA" smtClean="0"/>
              <a:t>2020-10-23</a:t>
            </a:fld>
            <a:endParaRPr lang="en-CA"/>
          </a:p>
        </p:txBody>
      </p:sp>
      <p:sp>
        <p:nvSpPr>
          <p:cNvPr id="7" name="Footer Placeholder 3"/>
          <p:cNvSpPr>
            <a:spLocks noGrp="1"/>
          </p:cNvSpPr>
          <p:nvPr>
            <p:ph type="ftr" sz="quarter" idx="11"/>
          </p:nvPr>
        </p:nvSpPr>
        <p:spPr>
          <a:xfrm>
            <a:off x="609600" y="6248206"/>
            <a:ext cx="5421083" cy="365125"/>
          </a:xfrm>
        </p:spPr>
        <p:txBody>
          <a:bodyPr/>
          <a:lstStyle/>
          <a:p>
            <a:endParaRPr lang="en-CA"/>
          </a:p>
        </p:txBody>
      </p:sp>
      <p:sp>
        <p:nvSpPr>
          <p:cNvPr id="8" name="Slide Number Placeholder 4"/>
          <p:cNvSpPr>
            <a:spLocks noGrp="1"/>
          </p:cNvSpPr>
          <p:nvPr>
            <p:ph type="sldNum" sz="quarter" idx="12"/>
          </p:nvPr>
        </p:nvSpPr>
        <p:spPr>
          <a:xfrm>
            <a:off x="8172400" y="6253485"/>
            <a:ext cx="576064" cy="360040"/>
          </a:xfrm>
        </p:spPr>
        <p:txBody>
          <a:bodyPr/>
          <a:lstStyle>
            <a:lvl1pPr>
              <a:defRPr>
                <a:solidFill>
                  <a:srgbClr val="FFFFFF"/>
                </a:solidFill>
              </a:defRPr>
            </a:lvl1pPr>
          </a:lstStyle>
          <a:p>
            <a:fld id="{E69D756B-08FB-4091-850B-4DAC35A5671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F133444-7D5B-42FC-8204-CA58D1EE1275}" type="datetimeFigureOut">
              <a:rPr lang="en-CA" smtClean="0"/>
              <a:t>2020-10-23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
        <p:nvSpPr>
          <p:cNvPr id="3" name="Text Placeholder 2"/>
          <p:cNvSpPr>
            <a:spLocks noGrp="1"/>
          </p:cNvSpPr>
          <p:nvPr>
            <p:ph type="body" idx="2"/>
          </p:nvPr>
        </p:nvSpPr>
        <p:spPr>
          <a:xfrm>
            <a:off x="609600" y="1752600"/>
            <a:ext cx="1600200" cy="4343400"/>
          </a:xfrm>
          <a:no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004392" cy="365125"/>
          </a:xfrm>
          <a:prstGeom prst="rect">
            <a:avLst/>
          </a:prstGeom>
        </p:spPr>
        <p:txBody>
          <a:bodyPr vert="horz" anchor="ctr" anchorCtr="0"/>
          <a:lstStyle>
            <a:lvl1pPr algn="l" eaLnBrk="1" latinLnBrk="0" hangingPunct="1">
              <a:defRPr kumimoji="0" sz="1100">
                <a:solidFill>
                  <a:schemeClr val="bg1">
                    <a:lumMod val="50000"/>
                  </a:schemeClr>
                </a:solidFill>
              </a:defRPr>
            </a:lvl1pPr>
          </a:lstStyle>
          <a:p>
            <a:fld id="{0F133444-7D5B-42FC-8204-CA58D1EE1275}" type="datetimeFigureOut">
              <a:rPr lang="en-CA" smtClean="0"/>
              <a:pPr/>
              <a:t>2020-10-23</a:t>
            </a:fld>
            <a:endParaRPr lang="en-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100">
                <a:solidFill>
                  <a:schemeClr val="bg1">
                    <a:lumMod val="50000"/>
                  </a:schemeClr>
                </a:solidFill>
              </a:defRPr>
            </a:lvl1pPr>
          </a:lstStyle>
          <a:p>
            <a:r>
              <a:rPr lang="en-US"/>
              <a:t>Data Science &amp; Health 2020</a:t>
            </a:r>
            <a:endParaRPr lang="en-CA"/>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36000"/>
          </a:xfrm>
          <a:prstGeom prst="rect">
            <a:avLst/>
          </a:prstGeom>
          <a:solidFill>
            <a:schemeClr val="accent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72400" y="6253485"/>
            <a:ext cx="576064" cy="360040"/>
          </a:xfrm>
          <a:prstGeom prst="rect">
            <a:avLst/>
          </a:prstGeom>
        </p:spPr>
        <p:txBody>
          <a:bodyPr vert="horz" anchor="ctr" anchorCtr="0">
            <a:normAutofit/>
          </a:bodyPr>
          <a:lstStyle>
            <a:lvl1pPr algn="ctr" eaLnBrk="1" latinLnBrk="0" hangingPunct="1">
              <a:defRPr kumimoji="0" sz="1100" b="1">
                <a:solidFill>
                  <a:schemeClr val="bg1">
                    <a:lumMod val="50000"/>
                  </a:schemeClr>
                </a:solidFill>
              </a:defRPr>
            </a:lvl1pPr>
          </a:lstStyle>
          <a:p>
            <a:fld id="{E69D756B-08FB-4091-850B-4DAC35A56713}" type="slidenum">
              <a:rPr lang="en-CA" smtClean="0"/>
              <a:pPr/>
              <a:t>‹#›</a:t>
            </a:fld>
            <a:endParaRPr lang="en-CA"/>
          </a:p>
        </p:txBody>
      </p:sp>
      <p:sp>
        <p:nvSpPr>
          <p:cNvPr id="10" name="Rectangle 9"/>
          <p:cNvSpPr/>
          <p:nvPr userDrawn="1"/>
        </p:nvSpPr>
        <p:spPr>
          <a:xfrm>
            <a:off x="0" y="6849384"/>
            <a:ext cx="9144000" cy="36000"/>
          </a:xfrm>
          <a:prstGeom prst="rect">
            <a:avLst/>
          </a:prstGeom>
          <a:solidFill>
            <a:schemeClr val="accent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0" y="1280160"/>
            <a:ext cx="504000" cy="36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latinLnBrk="0" hangingPunct="1">
        <a:spcBef>
          <a:spcPct val="0"/>
        </a:spcBef>
        <a:buNone/>
        <a:defRPr kumimoji="0" sz="4400" b="0" kern="1200">
          <a:solidFill>
            <a:schemeClr val="tx2">
              <a:lumMod val="50000"/>
            </a:schemeClr>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itchFamily="2" charset="2"/>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itchFamily="2" charset="2"/>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itchFamily="2"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itchFamily="2"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cience.sciencemag.org/content/347/6228/1314.summary"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ence.sciencemag.org/content/347/6228/1314.summary"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ubc-mds.github.io/resources_pages/install_ds_stack_ubuntu/" TargetMode="External"/><Relationship Id="rId2" Type="http://schemas.openxmlformats.org/officeDocument/2006/relationships/hyperlink" Target="https://ubc-mds.github.io/resources_pages/install_ds_stack_mac/" TargetMode="External"/><Relationship Id="rId1" Type="http://schemas.openxmlformats.org/officeDocument/2006/relationships/slideLayout" Target="../slideLayouts/slideLayout4.xml"/><Relationship Id="rId4" Type="http://schemas.openxmlformats.org/officeDocument/2006/relationships/hyperlink" Target="https://ubc-mds.github.io/resources_pages/install_ds_stack_window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ntro.syzygy.ca/getting-started/" TargetMode="External"/><Relationship Id="rId2" Type="http://schemas.openxmlformats.org/officeDocument/2006/relationships/hyperlink" Target="https://ubc.syzygy.ca/"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arc.ubc.ca/"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bc-mds.github.io/capstone/about/" TargetMode="External"/><Relationship Id="rId2" Type="http://schemas.openxmlformats.org/officeDocument/2006/relationships/hyperlink" Target="https://cic.ubc.ca/"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anchor="b">
            <a:normAutofit/>
          </a:bodyPr>
          <a:lstStyle/>
          <a:p>
            <a:r>
              <a:rPr lang="en-CA">
                <a:cs typeface="Calibri"/>
              </a:rPr>
              <a:t>Data Science:</a:t>
            </a:r>
            <a:br>
              <a:rPr lang="en-CA">
                <a:cs typeface="Calibri"/>
              </a:rPr>
            </a:br>
            <a:r>
              <a:rPr lang="en-CA" err="1">
                <a:cs typeface="Calibri"/>
              </a:rPr>
              <a:t>HoW</a:t>
            </a:r>
            <a:r>
              <a:rPr lang="en-CA">
                <a:cs typeface="Calibri"/>
              </a:rPr>
              <a:t> </a:t>
            </a:r>
            <a:r>
              <a:rPr lang="en-CA" err="1">
                <a:cs typeface="Calibri"/>
              </a:rPr>
              <a:t>dO</a:t>
            </a:r>
            <a:r>
              <a:rPr lang="en-CA">
                <a:cs typeface="Calibri"/>
              </a:rPr>
              <a:t> YOU DO IT?</a:t>
            </a:r>
          </a:p>
        </p:txBody>
      </p:sp>
      <p:sp>
        <p:nvSpPr>
          <p:cNvPr id="3" name="Subtitle 2"/>
          <p:cNvSpPr>
            <a:spLocks noGrp="1"/>
          </p:cNvSpPr>
          <p:nvPr>
            <p:ph type="subTitle" idx="1"/>
          </p:nvPr>
        </p:nvSpPr>
        <p:spPr/>
        <p:txBody>
          <a:bodyPr vert="horz" lIns="91440" tIns="45720" rIns="91440" bIns="45720" anchor="ctr">
            <a:normAutofit lnSpcReduction="10000"/>
          </a:bodyPr>
          <a:lstStyle/>
          <a:p>
            <a:r>
              <a:rPr lang="en-CA">
                <a:cs typeface="Calibri"/>
              </a:rPr>
              <a:t>MIKE GELBART, PH.D. &amp; </a:t>
            </a:r>
            <a:r>
              <a:rPr lang="en-CA">
                <a:ea typeface="+mn-lt"/>
                <a:cs typeface="+mn-lt"/>
              </a:rPr>
              <a:t>TIFFANY TIMBERS,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Collaborative</a:t>
            </a:r>
          </a:p>
        </p:txBody>
      </p:sp>
      <p:pic>
        <p:nvPicPr>
          <p:cNvPr id="4" name="Picture 5" descr="Graphical user interface&#10;&#10;Description automatically generated">
            <a:extLst>
              <a:ext uri="{FF2B5EF4-FFF2-40B4-BE49-F238E27FC236}">
                <a16:creationId xmlns:a16="http://schemas.microsoft.com/office/drawing/2014/main" id="{A9552B86-205E-4D28-BA63-BEF030F910E2}"/>
              </a:ext>
            </a:extLst>
          </p:cNvPr>
          <p:cNvPicPr>
            <a:picLocks noChangeAspect="1"/>
          </p:cNvPicPr>
          <p:nvPr/>
        </p:nvPicPr>
        <p:blipFill>
          <a:blip r:embed="rId2"/>
          <a:stretch>
            <a:fillRect/>
          </a:stretch>
        </p:blipFill>
        <p:spPr>
          <a:xfrm>
            <a:off x="551032" y="1670230"/>
            <a:ext cx="6827642" cy="385791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90890AAE-9944-4508-906C-2C8099178926}"/>
              </a:ext>
            </a:extLst>
          </p:cNvPr>
          <p:cNvPicPr>
            <a:picLocks noChangeAspect="1"/>
          </p:cNvPicPr>
          <p:nvPr/>
        </p:nvPicPr>
        <p:blipFill>
          <a:blip r:embed="rId3"/>
          <a:stretch>
            <a:fillRect/>
          </a:stretch>
        </p:blipFill>
        <p:spPr>
          <a:xfrm>
            <a:off x="2004505" y="2305690"/>
            <a:ext cx="6841440" cy="4551019"/>
          </a:xfrm>
          <a:prstGeom prst="rect">
            <a:avLst/>
          </a:prstGeom>
        </p:spPr>
      </p:pic>
    </p:spTree>
    <p:extLst>
      <p:ext uri="{BB962C8B-B14F-4D97-AF65-F5344CB8AC3E}">
        <p14:creationId xmlns:p14="http://schemas.microsoft.com/office/powerpoint/2010/main" val="32244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pic>
        <p:nvPicPr>
          <p:cNvPr id="5" name="Picture 5" descr="Diagram&#10;&#10;Description automatically generated">
            <a:extLst>
              <a:ext uri="{FF2B5EF4-FFF2-40B4-BE49-F238E27FC236}">
                <a16:creationId xmlns:a16="http://schemas.microsoft.com/office/drawing/2014/main" id="{57944283-2F7A-4900-941E-5DBD7F91ABFD}"/>
              </a:ext>
            </a:extLst>
          </p:cNvPr>
          <p:cNvPicPr>
            <a:picLocks noGrp="1" noChangeAspect="1"/>
          </p:cNvPicPr>
          <p:nvPr>
            <p:ph sz="quarter" idx="2"/>
          </p:nvPr>
        </p:nvPicPr>
        <p:blipFill>
          <a:blip r:embed="rId2"/>
          <a:stretch>
            <a:fillRect/>
          </a:stretch>
        </p:blipFill>
        <p:spPr>
          <a:xfrm>
            <a:off x="1915211" y="1886387"/>
            <a:ext cx="5317957" cy="3894136"/>
          </a:xfrm>
        </p:spPr>
      </p:pic>
      <p:sp>
        <p:nvSpPr>
          <p:cNvPr id="7" name="TextBox 6">
            <a:extLst>
              <a:ext uri="{FF2B5EF4-FFF2-40B4-BE49-F238E27FC236}">
                <a16:creationId xmlns:a16="http://schemas.microsoft.com/office/drawing/2014/main" id="{2E3849EE-63AB-4B07-B0E0-019A4A8B94E6}"/>
              </a:ext>
            </a:extLst>
          </p:cNvPr>
          <p:cNvSpPr txBox="1"/>
          <p:nvPr/>
        </p:nvSpPr>
        <p:spPr>
          <a:xfrm>
            <a:off x="252663" y="6208295"/>
            <a:ext cx="8638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dirty="0"/>
              <a:t>Avoid the language wars... silos are worse than not choosing the "perfect" tool.</a:t>
            </a:r>
            <a:endParaRPr lang="en-CA" dirty="0">
              <a:cs typeface="Calibri"/>
            </a:endParaRPr>
          </a:p>
        </p:txBody>
      </p:sp>
      <p:sp>
        <p:nvSpPr>
          <p:cNvPr id="8" name="TextBox 7">
            <a:extLst>
              <a:ext uri="{FF2B5EF4-FFF2-40B4-BE49-F238E27FC236}">
                <a16:creationId xmlns:a16="http://schemas.microsoft.com/office/drawing/2014/main" id="{1A703FFD-21F7-4C9A-8AFE-E3807B41D2CE}"/>
              </a:ext>
            </a:extLst>
          </p:cNvPr>
          <p:cNvSpPr txBox="1"/>
          <p:nvPr/>
        </p:nvSpPr>
        <p:spPr>
          <a:xfrm>
            <a:off x="1756126" y="5605990"/>
            <a:ext cx="613770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dirty="0"/>
              <a:t>Source: http://thecontextofthings.com/2015/11/11/work-and-certain-skills-belonging-to-a-few-people/</a:t>
            </a:r>
            <a:endParaRPr lang="en-US" sz="1000" i="1">
              <a:cs typeface="Calibri"/>
            </a:endParaRPr>
          </a:p>
        </p:txBody>
      </p:sp>
    </p:spTree>
    <p:extLst>
      <p:ext uri="{BB962C8B-B14F-4D97-AF65-F5344CB8AC3E}">
        <p14:creationId xmlns:p14="http://schemas.microsoft.com/office/powerpoint/2010/main" val="266199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sp>
        <p:nvSpPr>
          <p:cNvPr id="7" name="TextBox 6">
            <a:extLst>
              <a:ext uri="{FF2B5EF4-FFF2-40B4-BE49-F238E27FC236}">
                <a16:creationId xmlns:a16="http://schemas.microsoft.com/office/drawing/2014/main" id="{2E3849EE-63AB-4B07-B0E0-019A4A8B94E6}"/>
              </a:ext>
            </a:extLst>
          </p:cNvPr>
          <p:cNvSpPr txBox="1"/>
          <p:nvPr/>
        </p:nvSpPr>
        <p:spPr>
          <a:xfrm>
            <a:off x="252663" y="6208295"/>
            <a:ext cx="8638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dirty="0"/>
              <a:t>Sharing of tools and workflows connect silos and leads to collaboration and success</a:t>
            </a:r>
            <a:endParaRPr lang="en-US" dirty="0"/>
          </a:p>
        </p:txBody>
      </p:sp>
      <p:pic>
        <p:nvPicPr>
          <p:cNvPr id="9" name="Picture 9" descr="A close up of a tower&#10;&#10;Description automatically generated">
            <a:extLst>
              <a:ext uri="{FF2B5EF4-FFF2-40B4-BE49-F238E27FC236}">
                <a16:creationId xmlns:a16="http://schemas.microsoft.com/office/drawing/2014/main" id="{983725AA-42FF-45D5-8DF4-09AF42A8598B}"/>
              </a:ext>
            </a:extLst>
          </p:cNvPr>
          <p:cNvPicPr>
            <a:picLocks noChangeAspect="1"/>
          </p:cNvPicPr>
          <p:nvPr/>
        </p:nvPicPr>
        <p:blipFill>
          <a:blip r:embed="rId2"/>
          <a:stretch>
            <a:fillRect/>
          </a:stretch>
        </p:blipFill>
        <p:spPr>
          <a:xfrm>
            <a:off x="854242" y="2492669"/>
            <a:ext cx="7429500" cy="2666748"/>
          </a:xfrm>
          <a:prstGeom prst="rect">
            <a:avLst/>
          </a:prstGeom>
        </p:spPr>
      </p:pic>
      <p:sp>
        <p:nvSpPr>
          <p:cNvPr id="10" name="TextBox 9">
            <a:extLst>
              <a:ext uri="{FF2B5EF4-FFF2-40B4-BE49-F238E27FC236}">
                <a16:creationId xmlns:a16="http://schemas.microsoft.com/office/drawing/2014/main" id="{AB166842-432E-4E3B-9C8E-AA62A8B3CB3A}"/>
              </a:ext>
            </a:extLst>
          </p:cNvPr>
          <p:cNvSpPr txBox="1"/>
          <p:nvPr/>
        </p:nvSpPr>
        <p:spPr>
          <a:xfrm>
            <a:off x="794084" y="5209673"/>
            <a:ext cx="76039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t>Source: https://chatsworthconsulting.com/2015/01/29/why-it-is-imperative-to-break-down-silos-now-and-five-ways-to-do-it/</a:t>
            </a:r>
          </a:p>
        </p:txBody>
      </p:sp>
    </p:spTree>
    <p:extLst>
      <p:ext uri="{BB962C8B-B14F-4D97-AF65-F5344CB8AC3E}">
        <p14:creationId xmlns:p14="http://schemas.microsoft.com/office/powerpoint/2010/main" val="212364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ea typeface="+mj-lt"/>
                <a:cs typeface="+mj-lt"/>
              </a:rPr>
              <a:t>What is the (statistical) question?</a:t>
            </a:r>
          </a:p>
        </p:txBody>
      </p:sp>
      <p:pic>
        <p:nvPicPr>
          <p:cNvPr id="5" name="Picture 5" descr="Diagram&#10;&#10;Description automatically generated">
            <a:extLst>
              <a:ext uri="{FF2B5EF4-FFF2-40B4-BE49-F238E27FC236}">
                <a16:creationId xmlns:a16="http://schemas.microsoft.com/office/drawing/2014/main" id="{35F95820-7365-47CD-AFBF-157AFF00B31C}"/>
              </a:ext>
            </a:extLst>
          </p:cNvPr>
          <p:cNvPicPr>
            <a:picLocks noChangeAspect="1"/>
          </p:cNvPicPr>
          <p:nvPr/>
        </p:nvPicPr>
        <p:blipFill>
          <a:blip r:embed="rId2"/>
          <a:stretch>
            <a:fillRect/>
          </a:stretch>
        </p:blipFill>
        <p:spPr>
          <a:xfrm>
            <a:off x="2027503" y="1451637"/>
            <a:ext cx="5098193" cy="4580269"/>
          </a:xfrm>
          <a:prstGeom prst="rect">
            <a:avLst/>
          </a:prstGeom>
        </p:spPr>
      </p:pic>
      <p:sp>
        <p:nvSpPr>
          <p:cNvPr id="7" name="TextBox 6">
            <a:extLst>
              <a:ext uri="{FF2B5EF4-FFF2-40B4-BE49-F238E27FC236}">
                <a16:creationId xmlns:a16="http://schemas.microsoft.com/office/drawing/2014/main" id="{C65A0B4D-7F27-4B9A-A8B8-2EC54D55057F}"/>
              </a:ext>
            </a:extLst>
          </p:cNvPr>
          <p:cNvSpPr txBox="1"/>
          <p:nvPr/>
        </p:nvSpPr>
        <p:spPr>
          <a:xfrm>
            <a:off x="2197799" y="6082290"/>
            <a:ext cx="475123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Peng, R. &amp; Leek, J. (2015), </a:t>
            </a:r>
            <a:r>
              <a:rPr lang="en-US" dirty="0">
                <a:ea typeface="+mn-lt"/>
                <a:cs typeface="+mn-lt"/>
              </a:rPr>
              <a:t>What is the question?</a:t>
            </a:r>
            <a:r>
              <a:rPr lang="en-US" i="1" dirty="0">
                <a:ea typeface="+mn-lt"/>
                <a:cs typeface="+mn-lt"/>
              </a:rPr>
              <a:t> </a:t>
            </a:r>
            <a:br>
              <a:rPr lang="en-US" i="1" dirty="0">
                <a:ea typeface="+mn-lt"/>
                <a:cs typeface="+mn-lt"/>
              </a:rPr>
            </a:br>
            <a:r>
              <a:rPr lang="en-US" i="1" dirty="0">
                <a:ea typeface="+mn-lt"/>
                <a:cs typeface="+mn-lt"/>
              </a:rPr>
              <a:t>      Science, </a:t>
            </a:r>
            <a:r>
              <a:rPr lang="en-US" i="1" dirty="0" err="1">
                <a:ea typeface="+mn-lt"/>
                <a:cs typeface="+mn-lt"/>
              </a:rPr>
              <a:t>doi</a:t>
            </a:r>
            <a:r>
              <a:rPr lang="en-US" i="1" dirty="0">
                <a:ea typeface="+mn-lt"/>
                <a:cs typeface="+mn-lt"/>
              </a:rPr>
              <a:t>: </a:t>
            </a:r>
            <a:r>
              <a:rPr lang="en-US" i="1" dirty="0">
                <a:ea typeface="+mn-lt"/>
                <a:cs typeface="+mn-lt"/>
                <a:hlinkClick r:id="rId3"/>
              </a:rPr>
              <a:t>10.1126/science.aaa6146</a:t>
            </a:r>
            <a:endParaRPr lang="en-US" i="1" dirty="0">
              <a:solidFill>
                <a:schemeClr val="accent1"/>
              </a:solidFill>
              <a:ea typeface="+mn-lt"/>
              <a:cs typeface="+mn-lt"/>
            </a:endParaRPr>
          </a:p>
        </p:txBody>
      </p:sp>
    </p:spTree>
    <p:extLst>
      <p:ext uri="{BB962C8B-B14F-4D97-AF65-F5344CB8AC3E}">
        <p14:creationId xmlns:p14="http://schemas.microsoft.com/office/powerpoint/2010/main" val="144425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Descriptive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972077"/>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that seeks to summarize a characteristic of a set of data. No interpretation of the result itself as the result is a fact, an attribute of the data set you are working with.</a:t>
            </a:r>
            <a:endParaRPr lang="en-CA" sz="2400" dirty="0">
              <a:cs typeface="Calibri"/>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622848" y="3660021"/>
            <a:ext cx="59075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ea typeface="+mn-lt"/>
                <a:cs typeface="+mn-lt"/>
              </a:rPr>
              <a:t>What is the frequency of viral illnesses in a set of data collected from a group of individuals?</a:t>
            </a:r>
            <a:br>
              <a:rPr lang="en-US" sz="2400" dirty="0">
                <a:ea typeface="+mn-lt"/>
                <a:cs typeface="+mn-lt"/>
              </a:rPr>
            </a:br>
            <a:endParaRPr lang="en-US" sz="2400" dirty="0">
              <a:cs typeface="Calibri"/>
            </a:endParaRPr>
          </a:p>
          <a:p>
            <a:pPr marL="342900" indent="-342900">
              <a:buFontTx/>
              <a:buAutoNum type="arabicPeriod"/>
            </a:pPr>
            <a:r>
              <a:rPr lang="en-US" sz="2400" dirty="0">
                <a:cs typeface="Calibri"/>
              </a:rPr>
              <a:t>How many people live in BC?</a:t>
            </a:r>
          </a:p>
        </p:txBody>
      </p:sp>
    </p:spTree>
    <p:extLst>
      <p:ext uri="{BB962C8B-B14F-4D97-AF65-F5344CB8AC3E}">
        <p14:creationId xmlns:p14="http://schemas.microsoft.com/office/powerpoint/2010/main" val="38903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Exploratory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in which you analyze the data to see if there are patterns, trends, or relationships between variables looking for patterns that would support proposing a hypothesis to test in a future study.</a:t>
            </a:r>
            <a:endParaRPr lang="en-US" dirty="0">
              <a:ea typeface="+mn-lt"/>
              <a:cs typeface="+mn-lt"/>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What is the frequency of viral illnesses in a set of data collected from a group of individuals?</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Does air pollution correlate with life expectancy in a set of data collected from groups of individuals from several regions in the United States?</a:t>
            </a:r>
          </a:p>
        </p:txBody>
      </p:sp>
    </p:spTree>
    <p:extLst>
      <p:ext uri="{BB962C8B-B14F-4D97-AF65-F5344CB8AC3E}">
        <p14:creationId xmlns:p14="http://schemas.microsoft.com/office/powerpoint/2010/main" val="39335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Inferential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in which you analyze the data to see if there are patterns, trends, or relationships between variables in a representative sample. We want to quantify how much the patterns, trends, or relationships between variables is applicable to all individuals units in the population.</a:t>
            </a:r>
          </a:p>
        </p:txBody>
      </p:sp>
      <p:sp>
        <p:nvSpPr>
          <p:cNvPr id="9" name="TextBox 8">
            <a:extLst>
              <a:ext uri="{FF2B5EF4-FFF2-40B4-BE49-F238E27FC236}">
                <a16:creationId xmlns:a16="http://schemas.microsoft.com/office/drawing/2014/main" id="{783D81E5-7CCD-4017-B745-9426ED6EED90}"/>
              </a:ext>
            </a:extLst>
          </p:cNvPr>
          <p:cNvSpPr txBox="1"/>
          <p:nvPr/>
        </p:nvSpPr>
        <p:spPr>
          <a:xfrm>
            <a:off x="1287077" y="4055586"/>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Is eating at least 5 servings a day of fresh fruit and vegetables is associated with fewer viral illnesses per year?</a:t>
            </a:r>
            <a:br>
              <a:rPr lang="en-US" sz="2400" dirty="0">
                <a:ea typeface="+mn-lt"/>
                <a:cs typeface="+mn-lt"/>
              </a:rPr>
            </a:br>
            <a:endParaRPr lang="en-US" sz="2400" dirty="0">
              <a:ea typeface="+mn-lt"/>
              <a:cs typeface="+mn-lt"/>
            </a:endParaRPr>
          </a:p>
          <a:p>
            <a:pPr marL="342900" indent="-342900">
              <a:buAutoNum type="arabicPeriod"/>
            </a:pPr>
            <a:r>
              <a:rPr lang="en-US" sz="2400" dirty="0">
                <a:ea typeface="+mn-lt"/>
                <a:cs typeface="+mn-lt"/>
              </a:rPr>
              <a:t>Is the gestational length of first born babies different from that of non-first </a:t>
            </a:r>
            <a:r>
              <a:rPr lang="en-US" sz="2400" dirty="0" err="1">
                <a:ea typeface="+mn-lt"/>
                <a:cs typeface="+mn-lt"/>
              </a:rPr>
              <a:t>borns</a:t>
            </a:r>
            <a:r>
              <a:rPr lang="en-US" sz="2400" dirty="0">
                <a:ea typeface="+mn-lt"/>
                <a:cs typeface="+mn-lt"/>
              </a:rPr>
              <a:t>?</a:t>
            </a:r>
            <a:endParaRPr lang="en-US" sz="2400" dirty="0">
              <a:cs typeface="Calibri"/>
            </a:endParaRPr>
          </a:p>
        </p:txBody>
      </p:sp>
    </p:spTree>
    <p:extLst>
      <p:ext uri="{BB962C8B-B14F-4D97-AF65-F5344CB8AC3E}">
        <p14:creationId xmlns:p14="http://schemas.microsoft.com/office/powerpoint/2010/main" val="195360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Predictive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where you are trying to predict measurements or labels for individuals (people or things). Less interested in what causes the predicted outcome, just what predicts it.</a:t>
            </a:r>
            <a:endParaRPr lang="en-US" dirty="0">
              <a:ea typeface="+mn-lt"/>
              <a:cs typeface="+mn-lt"/>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How many viral illnesses will someone have next year?</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What political party will someone vote for in the next US election?</a:t>
            </a:r>
            <a:endParaRPr lang="en-US" sz="2400" dirty="0">
              <a:cs typeface="Calibri"/>
            </a:endParaRPr>
          </a:p>
        </p:txBody>
      </p:sp>
    </p:spTree>
    <p:extLst>
      <p:ext uri="{BB962C8B-B14F-4D97-AF65-F5344CB8AC3E}">
        <p14:creationId xmlns:p14="http://schemas.microsoft.com/office/powerpoint/2010/main" val="2533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Causal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Asks about whether changing one factor will change another factor, on average, in a population. Sometimes the underlying design of the data collection, by default, allows for the question that you ask to be causal (e.g., randomized experiment or trial).</a:t>
            </a:r>
            <a:endParaRPr lang="en-US" dirty="0"/>
          </a:p>
        </p:txBody>
      </p:sp>
      <p:sp>
        <p:nvSpPr>
          <p:cNvPr id="9" name="TextBox 8">
            <a:extLst>
              <a:ext uri="{FF2B5EF4-FFF2-40B4-BE49-F238E27FC236}">
                <a16:creationId xmlns:a16="http://schemas.microsoft.com/office/drawing/2014/main" id="{783D81E5-7CCD-4017-B745-9426ED6EED90}"/>
              </a:ext>
            </a:extLst>
          </p:cNvPr>
          <p:cNvSpPr txBox="1"/>
          <p:nvPr/>
        </p:nvSpPr>
        <p:spPr>
          <a:xfrm>
            <a:off x="1172087" y="4267167"/>
            <a:ext cx="702980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Does eating at least 5 servings a day of fresh fruit and vegetables cause fewer viral illnesses per year?</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Does smoking lead to cancer?</a:t>
            </a:r>
          </a:p>
        </p:txBody>
      </p:sp>
    </p:spTree>
    <p:extLst>
      <p:ext uri="{BB962C8B-B14F-4D97-AF65-F5344CB8AC3E}">
        <p14:creationId xmlns:p14="http://schemas.microsoft.com/office/powerpoint/2010/main" val="269310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Mechanistic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that tries to explain the underlying mechanism of the observed patterns, trends, or relationship (how does it happen?)</a:t>
            </a:r>
            <a:endParaRPr lang="en-US" dirty="0"/>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How do changes in diet lead to a reduction in the number of viral illnesses?</a:t>
            </a:r>
            <a:br>
              <a:rPr lang="en-US" sz="2400" dirty="0">
                <a:ea typeface="+mn-lt"/>
                <a:cs typeface="+mn-lt"/>
              </a:rPr>
            </a:br>
            <a:endParaRPr lang="en-US" sz="2400" dirty="0">
              <a:ea typeface="+mn-lt"/>
              <a:cs typeface="+mn-lt"/>
            </a:endParaRPr>
          </a:p>
          <a:p>
            <a:pPr marL="342900" indent="-342900">
              <a:buFontTx/>
              <a:buAutoNum type="arabicPeriod"/>
            </a:pPr>
            <a:r>
              <a:rPr lang="en-US" sz="2400">
                <a:ea typeface="+mn-lt"/>
                <a:cs typeface="+mn-lt"/>
              </a:rPr>
              <a:t>How does how airplane wing design change air </a:t>
            </a:r>
            <a:r>
              <a:rPr lang="en-US" sz="2400" dirty="0">
                <a:ea typeface="+mn-lt"/>
                <a:cs typeface="+mn-lt"/>
              </a:rPr>
              <a:t>flow over a wing, leading to decreased drag?</a:t>
            </a:r>
          </a:p>
        </p:txBody>
      </p:sp>
    </p:spTree>
    <p:extLst>
      <p:ext uri="{BB962C8B-B14F-4D97-AF65-F5344CB8AC3E}">
        <p14:creationId xmlns:p14="http://schemas.microsoft.com/office/powerpoint/2010/main" val="1004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cs typeface="Calibri"/>
              </a:rPr>
              <a:t>Outline</a:t>
            </a:r>
            <a:endParaRPr lang="en-CA"/>
          </a:p>
        </p:txBody>
      </p:sp>
      <p:sp>
        <p:nvSpPr>
          <p:cNvPr id="3" name="Content Placeholder 2"/>
          <p:cNvSpPr>
            <a:spLocks noGrp="1"/>
          </p:cNvSpPr>
          <p:nvPr>
            <p:ph sz="quarter" idx="1"/>
          </p:nvPr>
        </p:nvSpPr>
        <p:spPr/>
        <p:txBody>
          <a:bodyPr vert="horz" lIns="91440" tIns="45720" rIns="91440" bIns="45720" anchor="t">
            <a:normAutofit/>
          </a:bodyPr>
          <a:lstStyle/>
          <a:p>
            <a:r>
              <a:rPr lang="en-CA">
                <a:ea typeface="+mn-lt"/>
                <a:cs typeface="+mn-lt"/>
              </a:rPr>
              <a:t>The data science software stack</a:t>
            </a:r>
            <a:endParaRPr lang="en-CA">
              <a:cs typeface="Calibri"/>
            </a:endParaRPr>
          </a:p>
          <a:p>
            <a:r>
              <a:rPr lang="en-CA">
                <a:ea typeface="+mn-lt"/>
                <a:cs typeface="+mn-lt"/>
              </a:rPr>
              <a:t>Choosing the "best" software tool or language for the job</a:t>
            </a:r>
          </a:p>
          <a:p>
            <a:r>
              <a:rPr lang="en-CA">
                <a:ea typeface="+mn-lt"/>
                <a:cs typeface="+mn-lt"/>
              </a:rPr>
              <a:t>What is the (statistical) question?</a:t>
            </a:r>
          </a:p>
          <a:p>
            <a:r>
              <a:rPr lang="en-CA">
                <a:ea typeface="+mn-lt"/>
                <a:cs typeface="+mn-lt"/>
              </a:rPr>
              <a:t>A vignette: Asking and answering a predictive question </a:t>
            </a:r>
          </a:p>
          <a:p>
            <a:r>
              <a:rPr lang="en-CA">
                <a:ea typeface="+mn-lt"/>
                <a:cs typeface="+mn-lt"/>
              </a:rPr>
              <a:t>Where can I learn more data science?</a:t>
            </a:r>
            <a:endParaRPr lang="en-CA">
              <a:cs typeface="Calibri"/>
            </a:endParaRPr>
          </a:p>
          <a:p>
            <a:r>
              <a:rPr lang="en-CA">
                <a:ea typeface="+mn-lt"/>
                <a:cs typeface="+mn-lt"/>
              </a:rPr>
              <a:t>Where can I access compute resources?</a:t>
            </a:r>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ea typeface="+mj-lt"/>
                <a:cs typeface="+mj-lt"/>
              </a:rPr>
              <a:t>What is the (statistical) question?</a:t>
            </a:r>
          </a:p>
        </p:txBody>
      </p:sp>
      <p:sp>
        <p:nvSpPr>
          <p:cNvPr id="7" name="TextBox 6">
            <a:extLst>
              <a:ext uri="{FF2B5EF4-FFF2-40B4-BE49-F238E27FC236}">
                <a16:creationId xmlns:a16="http://schemas.microsoft.com/office/drawing/2014/main" id="{C65A0B4D-7F27-4B9A-A8B8-2EC54D55057F}"/>
              </a:ext>
            </a:extLst>
          </p:cNvPr>
          <p:cNvSpPr txBox="1"/>
          <p:nvPr/>
        </p:nvSpPr>
        <p:spPr>
          <a:xfrm>
            <a:off x="2197799" y="6082290"/>
            <a:ext cx="475123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Peng, R. &amp; Leek, J. (2015), </a:t>
            </a:r>
            <a:r>
              <a:rPr lang="en-US" dirty="0">
                <a:ea typeface="+mn-lt"/>
                <a:cs typeface="+mn-lt"/>
              </a:rPr>
              <a:t>What is the question?</a:t>
            </a:r>
            <a:r>
              <a:rPr lang="en-US" i="1" dirty="0">
                <a:ea typeface="+mn-lt"/>
                <a:cs typeface="+mn-lt"/>
              </a:rPr>
              <a:t> </a:t>
            </a:r>
            <a:br>
              <a:rPr lang="en-US" i="1" dirty="0">
                <a:ea typeface="+mn-lt"/>
                <a:cs typeface="+mn-lt"/>
              </a:rPr>
            </a:br>
            <a:r>
              <a:rPr lang="en-US" i="1" dirty="0">
                <a:ea typeface="+mn-lt"/>
                <a:cs typeface="+mn-lt"/>
              </a:rPr>
              <a:t>      Science, </a:t>
            </a:r>
            <a:r>
              <a:rPr lang="en-US" i="1" dirty="0" err="1">
                <a:ea typeface="+mn-lt"/>
                <a:cs typeface="+mn-lt"/>
              </a:rPr>
              <a:t>doi</a:t>
            </a:r>
            <a:r>
              <a:rPr lang="en-US" i="1" dirty="0">
                <a:ea typeface="+mn-lt"/>
                <a:cs typeface="+mn-lt"/>
              </a:rPr>
              <a:t>: </a:t>
            </a:r>
            <a:r>
              <a:rPr lang="en-US" i="1" dirty="0">
                <a:ea typeface="+mn-lt"/>
                <a:cs typeface="+mn-lt"/>
                <a:hlinkClick r:id="rId2"/>
              </a:rPr>
              <a:t>10.1126/science.aaa6146</a:t>
            </a:r>
            <a:endParaRPr lang="en-US" i="1" dirty="0">
              <a:solidFill>
                <a:schemeClr val="accent1"/>
              </a:solidFill>
              <a:ea typeface="+mn-lt"/>
              <a:cs typeface="+mn-lt"/>
            </a:endParaRPr>
          </a:p>
        </p:txBody>
      </p:sp>
      <p:pic>
        <p:nvPicPr>
          <p:cNvPr id="3" name="Picture 3" descr="A picture containing bird&#10;&#10;Description automatically generated">
            <a:extLst>
              <a:ext uri="{FF2B5EF4-FFF2-40B4-BE49-F238E27FC236}">
                <a16:creationId xmlns:a16="http://schemas.microsoft.com/office/drawing/2014/main" id="{7FCE15D2-88D0-485F-B078-348E217750B0}"/>
              </a:ext>
            </a:extLst>
          </p:cNvPr>
          <p:cNvPicPr>
            <a:picLocks noChangeAspect="1"/>
          </p:cNvPicPr>
          <p:nvPr/>
        </p:nvPicPr>
        <p:blipFill>
          <a:blip r:embed="rId3"/>
          <a:stretch>
            <a:fillRect/>
          </a:stretch>
        </p:blipFill>
        <p:spPr>
          <a:xfrm>
            <a:off x="974195" y="2358280"/>
            <a:ext cx="7204809" cy="2141441"/>
          </a:xfrm>
          <a:prstGeom prst="rect">
            <a:avLst/>
          </a:prstGeom>
        </p:spPr>
      </p:pic>
    </p:spTree>
    <p:extLst>
      <p:ext uri="{BB962C8B-B14F-4D97-AF65-F5344CB8AC3E}">
        <p14:creationId xmlns:p14="http://schemas.microsoft.com/office/powerpoint/2010/main" val="88754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sz="3600">
                <a:ea typeface="+mj-lt"/>
                <a:cs typeface="+mj-lt"/>
              </a:rPr>
              <a:t>A vignette: asking a predictive question</a:t>
            </a:r>
          </a:p>
        </p:txBody>
      </p:sp>
      <p:sp>
        <p:nvSpPr>
          <p:cNvPr id="6" name="TextBox 5">
            <a:extLst>
              <a:ext uri="{FF2B5EF4-FFF2-40B4-BE49-F238E27FC236}">
                <a16:creationId xmlns:a16="http://schemas.microsoft.com/office/drawing/2014/main" id="{B1341F71-7737-4500-B7F7-A966D88110C4}"/>
              </a:ext>
            </a:extLst>
          </p:cNvPr>
          <p:cNvSpPr txBox="1"/>
          <p:nvPr/>
        </p:nvSpPr>
        <p:spPr>
          <a:xfrm>
            <a:off x="917680" y="3198985"/>
            <a:ext cx="75401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Will a patient develop heart disease?</a:t>
            </a:r>
            <a:endParaRPr lang="en-US" sz="3200">
              <a:cs typeface="Calibri"/>
            </a:endParaRPr>
          </a:p>
        </p:txBody>
      </p:sp>
    </p:spTree>
    <p:extLst>
      <p:ext uri="{BB962C8B-B14F-4D97-AF65-F5344CB8AC3E}">
        <p14:creationId xmlns:p14="http://schemas.microsoft.com/office/powerpoint/2010/main" val="353467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dirty="0">
                <a:ea typeface="+mn-lt"/>
                <a:cs typeface="+mn-lt"/>
              </a:rPr>
              <a:t>Install the data science software stack on </a:t>
            </a:r>
            <a:r>
              <a:rPr lang="en-CA" sz="3200">
                <a:ea typeface="+mn-lt"/>
                <a:cs typeface="+mn-lt"/>
              </a:rPr>
              <a:t>your local desktop or laptop:</a:t>
            </a:r>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hlinkClick r:id="rId2"/>
              </a:rPr>
              <a:t>Mac OSX</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hlinkClick r:id="rId3"/>
              </a:rPr>
              <a:t>Linux (Ubuntu)</a:t>
            </a:r>
          </a:p>
          <a:p>
            <a:pPr marL="342900" indent="-342900">
              <a:buFontTx/>
              <a:buAutoNum type="arabicPeriod"/>
            </a:pPr>
            <a:endParaRPr lang="en-US" sz="2400" dirty="0">
              <a:cs typeface="Calibri"/>
            </a:endParaRPr>
          </a:p>
          <a:p>
            <a:pPr marL="342900" indent="-342900">
              <a:buFontTx/>
              <a:buAutoNum type="arabicPeriod"/>
            </a:pPr>
            <a:r>
              <a:rPr lang="en-US" sz="2400" dirty="0">
                <a:ea typeface="+mn-lt"/>
                <a:cs typeface="+mn-lt"/>
                <a:hlinkClick r:id="rId4"/>
              </a:rPr>
              <a:t>Window 10</a:t>
            </a:r>
            <a:endParaRPr lang="en-US" sz="2400">
              <a:cs typeface="Calibri"/>
            </a:endParaRPr>
          </a:p>
        </p:txBody>
      </p:sp>
    </p:spTree>
    <p:extLst>
      <p:ext uri="{BB962C8B-B14F-4D97-AF65-F5344CB8AC3E}">
        <p14:creationId xmlns:p14="http://schemas.microsoft.com/office/powerpoint/2010/main" val="192793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Or take advantage of a University-run JupyterHub:</a:t>
            </a:r>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660021"/>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For UBC: </a:t>
            </a:r>
            <a:r>
              <a:rPr lang="en-US" sz="2400" dirty="0">
                <a:ea typeface="+mn-lt"/>
                <a:cs typeface="+mn-lt"/>
                <a:hlinkClick r:id="rId2"/>
              </a:rPr>
              <a:t>https://ubc.syzygy.ca</a:t>
            </a:r>
            <a:br>
              <a:rPr lang="en-US" sz="2400" dirty="0">
                <a:ea typeface="+mn-lt"/>
                <a:cs typeface="+mn-lt"/>
              </a:rPr>
            </a:br>
            <a:br>
              <a:rPr lang="en-US" sz="2400" dirty="0">
                <a:ea typeface="+mn-lt"/>
                <a:cs typeface="+mn-lt"/>
              </a:rPr>
            </a:br>
            <a:r>
              <a:rPr lang="en-US" sz="2400">
                <a:ea typeface="+mn-lt"/>
                <a:cs typeface="+mn-lt"/>
              </a:rPr>
              <a:t>Login with your UBC cwl credentials.</a:t>
            </a:r>
            <a:br>
              <a:rPr lang="en-US" sz="2400" dirty="0">
                <a:ea typeface="+mn-lt"/>
                <a:cs typeface="+mn-lt"/>
              </a:rPr>
            </a:br>
            <a:br>
              <a:rPr lang="en-US" sz="2400" dirty="0">
                <a:ea typeface="+mn-lt"/>
                <a:cs typeface="+mn-lt"/>
              </a:rPr>
            </a:br>
            <a:r>
              <a:rPr lang="en-US" sz="2400">
                <a:ea typeface="+mn-lt"/>
                <a:cs typeface="+mn-lt"/>
              </a:rPr>
              <a:t>(see </a:t>
            </a:r>
            <a:r>
              <a:rPr lang="en-US" sz="2400" dirty="0">
                <a:ea typeface="+mn-lt"/>
                <a:cs typeface="+mn-lt"/>
                <a:hlinkClick r:id="rId3"/>
              </a:rPr>
              <a:t>here</a:t>
            </a:r>
            <a:r>
              <a:rPr lang="en-US" sz="2400">
                <a:ea typeface="+mn-lt"/>
                <a:cs typeface="+mn-lt"/>
              </a:rPr>
              <a:t> for additional information, and for other institutions)</a:t>
            </a:r>
          </a:p>
        </p:txBody>
      </p:sp>
    </p:spTree>
    <p:extLst>
      <p:ext uri="{BB962C8B-B14F-4D97-AF65-F5344CB8AC3E}">
        <p14:creationId xmlns:p14="http://schemas.microsoft.com/office/powerpoint/2010/main" val="3985945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If you need more compute power:</a:t>
            </a:r>
            <a:endParaRPr lang="en-US"/>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198203"/>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UBC has an Advanced Research Computing (ARC) unit: </a:t>
            </a:r>
            <a:r>
              <a:rPr lang="en-US" sz="2400" dirty="0">
                <a:ea typeface="+mn-lt"/>
                <a:cs typeface="+mn-lt"/>
                <a:hlinkClick r:id="rId2"/>
              </a:rPr>
              <a:t>https://arc.ubc.ca/</a:t>
            </a:r>
            <a:endParaRPr lang="en-US" sz="2400" dirty="0">
              <a:ea typeface="+mn-lt"/>
              <a:cs typeface="+mn-lt"/>
            </a:endParaRPr>
          </a:p>
          <a:p>
            <a:pPr marL="342900" indent="-342900">
              <a:buFontTx/>
              <a:buAutoNum type="arabicPeriod"/>
            </a:pPr>
            <a:endParaRPr lang="en-US" sz="2400" dirty="0">
              <a:ea typeface="+mn-lt"/>
              <a:cs typeface="+mn-lt"/>
            </a:endParaRPr>
          </a:p>
          <a:p>
            <a:r>
              <a:rPr lang="en-US" sz="2400">
                <a:ea typeface="+mn-lt"/>
                <a:cs typeface="+mn-lt"/>
              </a:rPr>
              <a:t>ARC provices support to access Compute Canada's high-performance computing resources, as well as training on using their resources.</a:t>
            </a:r>
            <a:endParaRPr lang="en-US" sz="2400" dirty="0">
              <a:ea typeface="+mn-lt"/>
              <a:cs typeface="+mn-lt"/>
            </a:endParaRPr>
          </a:p>
        </p:txBody>
      </p:sp>
    </p:spTree>
    <p:extLst>
      <p:ext uri="{BB962C8B-B14F-4D97-AF65-F5344CB8AC3E}">
        <p14:creationId xmlns:p14="http://schemas.microsoft.com/office/powerpoint/2010/main" val="1718417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If you need people and compute resources to </a:t>
            </a:r>
            <a:r>
              <a:rPr lang="en-CA" sz="3200" dirty="0">
                <a:ea typeface="+mn-lt"/>
                <a:cs typeface="+mn-lt"/>
              </a:rPr>
              <a:t>help you get started on a project:</a:t>
            </a:r>
            <a:endParaRPr lang="en-US" dirty="0"/>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556112"/>
            <a:ext cx="67906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Submit a proposal to UBC's Amazon Cloud Innovation Centre: </a:t>
            </a:r>
            <a:r>
              <a:rPr lang="en-US" sz="2400">
                <a:ea typeface="+mn-lt"/>
                <a:cs typeface="+mn-lt"/>
                <a:hlinkClick r:id="rId2"/>
              </a:rPr>
              <a:t>https://cic.ubc.ca/</a:t>
            </a:r>
            <a:br>
              <a:rPr lang="en-US" sz="2400" dirty="0">
                <a:ea typeface="+mn-lt"/>
                <a:cs typeface="+mn-lt"/>
              </a:rPr>
            </a:br>
            <a:endParaRPr lang="en-US" sz="2400" dirty="0">
              <a:ea typeface="+mn-lt"/>
              <a:cs typeface="+mn-lt"/>
            </a:endParaRPr>
          </a:p>
          <a:p>
            <a:pPr marL="342900" indent="-342900">
              <a:buFontTx/>
              <a:buAutoNum type="arabicPeriod"/>
            </a:pPr>
            <a:r>
              <a:rPr lang="en-US" sz="2400">
                <a:ea typeface="+mn-lt"/>
                <a:cs typeface="+mn-lt"/>
              </a:rPr>
              <a:t>Submit a proposal to be a partner for UBC's Master of Data Science capstone project: </a:t>
            </a:r>
            <a:r>
              <a:rPr lang="en-US" sz="2400" dirty="0">
                <a:ea typeface="+mn-lt"/>
                <a:cs typeface="+mn-lt"/>
                <a:hlinkClick r:id="rId3"/>
              </a:rPr>
              <a:t>https://ubc-mds.github.io/capstone/about/</a:t>
            </a:r>
            <a:endParaRPr lang="en-US" sz="2400" dirty="0">
              <a:ea typeface="+mn-lt"/>
              <a:cs typeface="+mn-lt"/>
            </a:endParaRPr>
          </a:p>
          <a:p>
            <a:endParaRPr lang="en-US" sz="2400" dirty="0">
              <a:ea typeface="+mn-lt"/>
              <a:cs typeface="+mn-lt"/>
            </a:endParaRPr>
          </a:p>
        </p:txBody>
      </p:sp>
    </p:spTree>
    <p:extLst>
      <p:ext uri="{BB962C8B-B14F-4D97-AF65-F5344CB8AC3E}">
        <p14:creationId xmlns:p14="http://schemas.microsoft.com/office/powerpoint/2010/main" val="317438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anchor="b">
            <a:normAutofit/>
          </a:bodyPr>
          <a:lstStyle/>
          <a:p>
            <a:r>
              <a:rPr lang="en-CA">
                <a:cs typeface="Calibri"/>
              </a:rPr>
              <a:t>Thank-you.</a:t>
            </a:r>
            <a:endParaRPr lang="en-US"/>
          </a:p>
        </p:txBody>
      </p:sp>
      <p:sp>
        <p:nvSpPr>
          <p:cNvPr id="3" name="Subtitle 2"/>
          <p:cNvSpPr>
            <a:spLocks noGrp="1"/>
          </p:cNvSpPr>
          <p:nvPr>
            <p:ph type="subTitle" idx="1"/>
          </p:nvPr>
        </p:nvSpPr>
        <p:spPr/>
        <p:txBody>
          <a:bodyPr vert="horz" lIns="91440" tIns="45720" rIns="91440" bIns="45720" anchor="ctr">
            <a:normAutofit lnSpcReduction="10000"/>
          </a:bodyPr>
          <a:lstStyle/>
          <a:p>
            <a:r>
              <a:rPr lang="en-CA">
                <a:cs typeface="Calibri"/>
              </a:rPr>
              <a:t>MIKE GELBART, PH.D. &amp; </a:t>
            </a:r>
            <a:r>
              <a:rPr lang="en-CA">
                <a:ea typeface="+mn-lt"/>
                <a:cs typeface="+mn-lt"/>
              </a:rPr>
              <a:t>TIFFANY TIMBERS, PH.D.</a:t>
            </a:r>
          </a:p>
        </p:txBody>
      </p:sp>
    </p:spTree>
    <p:extLst>
      <p:ext uri="{BB962C8B-B14F-4D97-AF65-F5344CB8AC3E}">
        <p14:creationId xmlns:p14="http://schemas.microsoft.com/office/powerpoint/2010/main" val="193274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Calibri"/>
              </a:rPr>
              <a:t>The data science software stack</a:t>
            </a:r>
            <a:endParaRPr lang="en-CA"/>
          </a:p>
        </p:txBody>
      </p:sp>
      <p:sp>
        <p:nvSpPr>
          <p:cNvPr id="3" name="Content Placeholder 2"/>
          <p:cNvSpPr>
            <a:spLocks noGrp="1"/>
          </p:cNvSpPr>
          <p:nvPr>
            <p:ph sz="quarter" idx="1"/>
          </p:nvPr>
        </p:nvSpPr>
        <p:spPr/>
        <p:txBody>
          <a:bodyPr vert="horz" lIns="91440" tIns="45720" rIns="91440" bIns="45720" anchor="t">
            <a:normAutofit/>
          </a:bodyPr>
          <a:lstStyle/>
          <a:p>
            <a:pPr marL="0" indent="0">
              <a:buNone/>
            </a:pPr>
            <a:r>
              <a:rPr lang="en-CA" b="1" dirty="0">
                <a:cs typeface="Calibri"/>
              </a:rPr>
              <a:t>Type of tools needed:</a:t>
            </a:r>
            <a:br>
              <a:rPr lang="en-CA" b="1" dirty="0">
                <a:cs typeface="Calibri"/>
              </a:rPr>
            </a:br>
            <a:endParaRPr lang="en-CA" dirty="0">
              <a:cs typeface="Calibri"/>
            </a:endParaRPr>
          </a:p>
          <a:p>
            <a:r>
              <a:rPr lang="en-CA">
                <a:cs typeface="Calibri"/>
              </a:rPr>
              <a:t>Programming </a:t>
            </a:r>
            <a:r>
              <a:rPr lang="en-CA" dirty="0">
                <a:cs typeface="Calibri"/>
              </a:rPr>
              <a:t>language</a:t>
            </a:r>
            <a:br>
              <a:rPr lang="en-CA" dirty="0">
                <a:cs typeface="Calibri"/>
              </a:rPr>
            </a:br>
            <a:endParaRPr lang="en-CA" dirty="0">
              <a:cs typeface="Calibri"/>
            </a:endParaRPr>
          </a:p>
          <a:p>
            <a:r>
              <a:rPr lang="en-CA">
                <a:cs typeface="Calibri"/>
              </a:rPr>
              <a:t>Code editor</a:t>
            </a:r>
            <a:br>
              <a:rPr lang="en-CA" dirty="0">
                <a:cs typeface="Calibri"/>
              </a:rPr>
            </a:br>
            <a:endParaRPr lang="en-CA" dirty="0">
              <a:cs typeface="Calibri"/>
            </a:endParaRPr>
          </a:p>
          <a:p>
            <a:r>
              <a:rPr lang="en-CA">
                <a:ea typeface="+mn-lt"/>
                <a:cs typeface="+mn-lt"/>
              </a:rPr>
              <a:t>Version control software</a:t>
            </a:r>
            <a:endParaRPr lang="en-CA" dirty="0">
              <a:cs typeface="Calibri"/>
            </a:endParaRPr>
          </a:p>
        </p:txBody>
      </p:sp>
      <p:sp>
        <p:nvSpPr>
          <p:cNvPr id="4" name="Content Placeholder 3"/>
          <p:cNvSpPr>
            <a:spLocks noGrp="1"/>
          </p:cNvSpPr>
          <p:nvPr>
            <p:ph sz="quarter" idx="2"/>
          </p:nvPr>
        </p:nvSpPr>
        <p:spPr/>
        <p:txBody>
          <a:bodyPr vert="horz" lIns="91440" tIns="45720" rIns="91440" bIns="45720" anchor="t">
            <a:normAutofit/>
          </a:bodyPr>
          <a:lstStyle/>
          <a:p>
            <a:pPr marL="0" indent="0">
              <a:buNone/>
            </a:pPr>
            <a:r>
              <a:rPr lang="en-CA" b="1" dirty="0">
                <a:cs typeface="Calibri"/>
              </a:rPr>
              <a:t>Examples:</a:t>
            </a:r>
          </a:p>
        </p:txBody>
      </p:sp>
      <p:pic>
        <p:nvPicPr>
          <p:cNvPr id="7" name="Picture 7" descr="Logo, icon&#10;&#10;Description automatically generated">
            <a:extLst>
              <a:ext uri="{FF2B5EF4-FFF2-40B4-BE49-F238E27FC236}">
                <a16:creationId xmlns:a16="http://schemas.microsoft.com/office/drawing/2014/main" id="{9D9B91AF-16A9-4923-9038-CA2A09C1996C}"/>
              </a:ext>
            </a:extLst>
          </p:cNvPr>
          <p:cNvPicPr>
            <a:picLocks noChangeAspect="1"/>
          </p:cNvPicPr>
          <p:nvPr/>
        </p:nvPicPr>
        <p:blipFill>
          <a:blip r:embed="rId2"/>
          <a:stretch>
            <a:fillRect/>
          </a:stretch>
        </p:blipFill>
        <p:spPr>
          <a:xfrm>
            <a:off x="6053828" y="4732344"/>
            <a:ext cx="2027322" cy="1117633"/>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615A750B-3C75-4A76-A199-5A5B13F71D30}"/>
              </a:ext>
            </a:extLst>
          </p:cNvPr>
          <p:cNvPicPr>
            <a:picLocks noChangeAspect="1"/>
          </p:cNvPicPr>
          <p:nvPr/>
        </p:nvPicPr>
        <p:blipFill>
          <a:blip r:embed="rId3"/>
          <a:stretch>
            <a:fillRect/>
          </a:stretch>
        </p:blipFill>
        <p:spPr>
          <a:xfrm>
            <a:off x="5133413" y="5387413"/>
            <a:ext cx="1106909" cy="463218"/>
          </a:xfrm>
          <a:prstGeom prst="rect">
            <a:avLst/>
          </a:prstGeom>
        </p:spPr>
      </p:pic>
      <p:pic>
        <p:nvPicPr>
          <p:cNvPr id="8" name="Picture 8" descr="A picture containing drawing, light&#10;&#10;Description automatically generated">
            <a:extLst>
              <a:ext uri="{FF2B5EF4-FFF2-40B4-BE49-F238E27FC236}">
                <a16:creationId xmlns:a16="http://schemas.microsoft.com/office/drawing/2014/main" id="{08FF55A5-2410-44F6-983D-9913590561AF}"/>
              </a:ext>
            </a:extLst>
          </p:cNvPr>
          <p:cNvPicPr>
            <a:picLocks noChangeAspect="1"/>
          </p:cNvPicPr>
          <p:nvPr/>
        </p:nvPicPr>
        <p:blipFill>
          <a:blip r:embed="rId4"/>
          <a:stretch>
            <a:fillRect/>
          </a:stretch>
        </p:blipFill>
        <p:spPr>
          <a:xfrm>
            <a:off x="4937200" y="2694499"/>
            <a:ext cx="2243892" cy="637301"/>
          </a:xfrm>
          <a:prstGeom prst="rect">
            <a:avLst/>
          </a:prstGeom>
        </p:spPr>
      </p:pic>
      <p:pic>
        <p:nvPicPr>
          <p:cNvPr id="9" name="Picture 9" descr="Logo&#10;&#10;Description automatically generated">
            <a:extLst>
              <a:ext uri="{FF2B5EF4-FFF2-40B4-BE49-F238E27FC236}">
                <a16:creationId xmlns:a16="http://schemas.microsoft.com/office/drawing/2014/main" id="{EEC99376-FC5D-4FE9-9308-82C76556F3BB}"/>
              </a:ext>
            </a:extLst>
          </p:cNvPr>
          <p:cNvPicPr>
            <a:picLocks noChangeAspect="1"/>
          </p:cNvPicPr>
          <p:nvPr/>
        </p:nvPicPr>
        <p:blipFill>
          <a:blip r:embed="rId5"/>
          <a:stretch>
            <a:fillRect/>
          </a:stretch>
        </p:blipFill>
        <p:spPr>
          <a:xfrm>
            <a:off x="6922411" y="2639156"/>
            <a:ext cx="980575" cy="735956"/>
          </a:xfrm>
          <a:prstGeom prst="rect">
            <a:avLst/>
          </a:prstGeom>
        </p:spPr>
      </p:pic>
      <p:pic>
        <p:nvPicPr>
          <p:cNvPr id="10" name="Picture 10" descr="Logo, company name&#10;&#10;Description automatically generated">
            <a:extLst>
              <a:ext uri="{FF2B5EF4-FFF2-40B4-BE49-F238E27FC236}">
                <a16:creationId xmlns:a16="http://schemas.microsoft.com/office/drawing/2014/main" id="{4FB06608-7A82-4B59-ACE4-B85D29A88008}"/>
              </a:ext>
            </a:extLst>
          </p:cNvPr>
          <p:cNvPicPr>
            <a:picLocks noChangeAspect="1"/>
          </p:cNvPicPr>
          <p:nvPr/>
        </p:nvPicPr>
        <p:blipFill>
          <a:blip r:embed="rId6"/>
          <a:stretch>
            <a:fillRect/>
          </a:stretch>
        </p:blipFill>
        <p:spPr>
          <a:xfrm>
            <a:off x="4160677" y="3716255"/>
            <a:ext cx="878306" cy="996097"/>
          </a:xfrm>
          <a:prstGeom prst="rect">
            <a:avLst/>
          </a:prstGeom>
        </p:spPr>
      </p:pic>
      <p:pic>
        <p:nvPicPr>
          <p:cNvPr id="11" name="Picture 11" descr="Logo, company name&#10;&#10;Description automatically generated">
            <a:extLst>
              <a:ext uri="{FF2B5EF4-FFF2-40B4-BE49-F238E27FC236}">
                <a16:creationId xmlns:a16="http://schemas.microsoft.com/office/drawing/2014/main" id="{D48BF429-3394-4516-A092-66E47D1532AE}"/>
              </a:ext>
            </a:extLst>
          </p:cNvPr>
          <p:cNvPicPr>
            <a:picLocks noChangeAspect="1"/>
          </p:cNvPicPr>
          <p:nvPr/>
        </p:nvPicPr>
        <p:blipFill>
          <a:blip r:embed="rId7"/>
          <a:stretch>
            <a:fillRect/>
          </a:stretch>
        </p:blipFill>
        <p:spPr>
          <a:xfrm>
            <a:off x="5375867" y="3910443"/>
            <a:ext cx="1726533" cy="607722"/>
          </a:xfrm>
          <a:prstGeom prst="rect">
            <a:avLst/>
          </a:prstGeom>
        </p:spPr>
      </p:pic>
      <p:pic>
        <p:nvPicPr>
          <p:cNvPr id="12" name="Picture 12" descr="Logo&#10;&#10;Description automatically generated">
            <a:extLst>
              <a:ext uri="{FF2B5EF4-FFF2-40B4-BE49-F238E27FC236}">
                <a16:creationId xmlns:a16="http://schemas.microsoft.com/office/drawing/2014/main" id="{8398C41E-F01F-472A-86DD-5A3DB7735632}"/>
              </a:ext>
            </a:extLst>
          </p:cNvPr>
          <p:cNvPicPr>
            <a:picLocks noChangeAspect="1"/>
          </p:cNvPicPr>
          <p:nvPr/>
        </p:nvPicPr>
        <p:blipFill>
          <a:blip r:embed="rId8"/>
          <a:stretch>
            <a:fillRect/>
          </a:stretch>
        </p:blipFill>
        <p:spPr>
          <a:xfrm>
            <a:off x="7120446" y="3627764"/>
            <a:ext cx="2069432" cy="10287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As long as the tools allow you to meet the </a:t>
            </a:r>
            <a:br>
              <a:rPr lang="en-US" dirty="0"/>
            </a:br>
            <a:r>
              <a:rPr lang="en-CA" sz="2400" dirty="0"/>
              <a:t>following criteria for your analysis, </a:t>
            </a:r>
            <a:endParaRPr lang="en-US" sz="2400" dirty="0"/>
          </a:p>
          <a:p>
            <a:pPr algn="ctr"/>
            <a:r>
              <a:rPr lang="en-CA" sz="2400" dirty="0"/>
              <a:t>they will be suitable for data science:</a:t>
            </a:r>
            <a:endParaRPr lang="en-US" sz="2400" dirty="0">
              <a:cs typeface="Calibri"/>
            </a:endParaRPr>
          </a:p>
        </p:txBody>
      </p:sp>
      <p:sp>
        <p:nvSpPr>
          <p:cNvPr id="3" name="TextBox 2">
            <a:extLst>
              <a:ext uri="{FF2B5EF4-FFF2-40B4-BE49-F238E27FC236}">
                <a16:creationId xmlns:a16="http://schemas.microsoft.com/office/drawing/2014/main" id="{45A27335-D623-4C64-8067-9B2493153376}"/>
              </a:ext>
            </a:extLst>
          </p:cNvPr>
          <p:cNvSpPr txBox="1"/>
          <p:nvPr/>
        </p:nvSpPr>
        <p:spPr>
          <a:xfrm>
            <a:off x="1618248" y="3296653"/>
            <a:ext cx="59075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t>Reproducible and auditable</a:t>
            </a:r>
            <a:br>
              <a:rPr lang="en-US" sz="2400" dirty="0"/>
            </a:br>
            <a:endParaRPr lang="en-US" sz="2400" dirty="0">
              <a:cs typeface="Calibri"/>
            </a:endParaRPr>
          </a:p>
          <a:p>
            <a:pPr marL="342900" indent="-342900">
              <a:buAutoNum type="arabicPeriod"/>
            </a:pPr>
            <a:r>
              <a:rPr lang="en-US" sz="2400" dirty="0">
                <a:cs typeface="Calibri"/>
              </a:rPr>
              <a:t>Accurate</a:t>
            </a:r>
            <a:br>
              <a:rPr lang="en-US" sz="2400" dirty="0">
                <a:cs typeface="Calibri"/>
              </a:rPr>
            </a:br>
            <a:endParaRPr lang="en-US" sz="2400" dirty="0">
              <a:cs typeface="Calibri"/>
            </a:endParaRPr>
          </a:p>
          <a:p>
            <a:pPr marL="342900" indent="-342900">
              <a:buAutoNum type="arabicPeriod"/>
            </a:pPr>
            <a:r>
              <a:rPr lang="en-US" sz="2400" dirty="0">
                <a:cs typeface="Calibri"/>
              </a:rPr>
              <a:t>Collaborative</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17801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ea typeface="+mj-lt"/>
                <a:cs typeface="+mj-lt"/>
              </a:rPr>
              <a:t>Reproducible and auditable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Data science requires reproducible and auditable analyses.</a:t>
            </a:r>
          </a:p>
          <a:p>
            <a:pPr algn="ctr"/>
            <a:endParaRPr lang="en-CA" sz="2400" dirty="0">
              <a:cs typeface="Calibri"/>
            </a:endParaRPr>
          </a:p>
          <a:p>
            <a:pPr algn="ctr"/>
            <a:r>
              <a:rPr lang="en-CA" sz="2400" dirty="0">
                <a:cs typeface="Calibri"/>
              </a:rPr>
              <a:t>This means that you should be able to hand over your analysis and the raw data and they should be able to generate the exact same results as you. And see how this was done!</a:t>
            </a:r>
          </a:p>
          <a:p>
            <a:pPr algn="ctr"/>
            <a:endParaRPr lang="en-CA" sz="2400" dirty="0">
              <a:cs typeface="Calibri"/>
            </a:endParaRPr>
          </a:p>
          <a:p>
            <a:pPr algn="ctr"/>
            <a:r>
              <a:rPr lang="en-CA" sz="2400" dirty="0">
                <a:cs typeface="Calibri"/>
              </a:rPr>
              <a:t>Performing analysis with code and version tracking can make your analysis </a:t>
            </a:r>
            <a:r>
              <a:rPr lang="en-CA" sz="2400" dirty="0">
                <a:ea typeface="+mn-lt"/>
                <a:cs typeface="+mn-lt"/>
              </a:rPr>
              <a:t>reproducible and auditable!</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Parker, H. (2017), </a:t>
            </a:r>
            <a:r>
              <a:rPr lang="en-US" i="1" dirty="0">
                <a:ea typeface="+mn-lt"/>
                <a:cs typeface="+mn-lt"/>
              </a:rPr>
              <a:t>Opinionated Analysis Development. </a:t>
            </a:r>
            <a:br>
              <a:rPr lang="en-US" i="1" dirty="0">
                <a:ea typeface="+mn-lt"/>
                <a:cs typeface="+mn-lt"/>
              </a:rPr>
            </a:br>
            <a:r>
              <a:rPr lang="en-US" i="1" dirty="0">
                <a:ea typeface="+mn-lt"/>
                <a:cs typeface="+mn-lt"/>
              </a:rPr>
              <a:t>      </a:t>
            </a:r>
            <a:r>
              <a:rPr lang="en-US" i="1" dirty="0" err="1">
                <a:ea typeface="+mn-lt"/>
                <a:cs typeface="+mn-lt"/>
              </a:rPr>
              <a:t>PeerJ</a:t>
            </a:r>
            <a:r>
              <a:rPr lang="en-US" i="1" dirty="0">
                <a:ea typeface="+mn-lt"/>
                <a:cs typeface="+mn-lt"/>
              </a:rPr>
              <a:t>, </a:t>
            </a:r>
            <a:r>
              <a:rPr lang="en-US" i="1" dirty="0" err="1">
                <a:ea typeface="+mn-lt"/>
                <a:cs typeface="+mn-lt"/>
              </a:rPr>
              <a:t>doi</a:t>
            </a:r>
            <a:r>
              <a:rPr lang="en-US" i="1" dirty="0">
                <a:ea typeface="+mn-lt"/>
                <a:cs typeface="+mn-lt"/>
              </a:rPr>
              <a:t>: </a:t>
            </a:r>
            <a:r>
              <a:rPr lang="en-US" i="1"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i="1">
              <a:solidFill>
                <a:schemeClr val="accent1"/>
              </a:solidFill>
              <a:ea typeface="+mn-lt"/>
              <a:cs typeface="+mn-lt"/>
            </a:endParaRPr>
          </a:p>
        </p:txBody>
      </p:sp>
    </p:spTree>
    <p:extLst>
      <p:ext uri="{BB962C8B-B14F-4D97-AF65-F5344CB8AC3E}">
        <p14:creationId xmlns:p14="http://schemas.microsoft.com/office/powerpoint/2010/main" val="297558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ea typeface="+mj-lt"/>
                <a:cs typeface="+mj-lt"/>
              </a:rPr>
              <a:t>Reproducible and auditable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CA" sz="2400" dirty="0">
              <a:ea typeface="+mn-lt"/>
              <a:cs typeface="+mn-lt"/>
            </a:endParaRPr>
          </a:p>
        </p:txBody>
      </p:sp>
      <p:pic>
        <p:nvPicPr>
          <p:cNvPr id="3" name="Picture 4" descr="Graphical user interface, text, application, email&#10;&#10;Description automatically generated">
            <a:extLst>
              <a:ext uri="{FF2B5EF4-FFF2-40B4-BE49-F238E27FC236}">
                <a16:creationId xmlns:a16="http://schemas.microsoft.com/office/drawing/2014/main" id="{7AC4D41C-14D0-449C-AF66-27882425BF3C}"/>
              </a:ext>
            </a:extLst>
          </p:cNvPr>
          <p:cNvPicPr>
            <a:picLocks noChangeAspect="1"/>
          </p:cNvPicPr>
          <p:nvPr/>
        </p:nvPicPr>
        <p:blipFill>
          <a:blip r:embed="rId2"/>
          <a:stretch>
            <a:fillRect/>
          </a:stretch>
        </p:blipFill>
        <p:spPr>
          <a:xfrm>
            <a:off x="348649" y="1509025"/>
            <a:ext cx="6160702" cy="2883235"/>
          </a:xfrm>
          <a:prstGeom prst="rect">
            <a:avLst/>
          </a:prstGeom>
        </p:spPr>
      </p:pic>
      <p:pic>
        <p:nvPicPr>
          <p:cNvPr id="5" name="Picture 5" descr="Text, letter&#10;&#10;Description automatically generated">
            <a:extLst>
              <a:ext uri="{FF2B5EF4-FFF2-40B4-BE49-F238E27FC236}">
                <a16:creationId xmlns:a16="http://schemas.microsoft.com/office/drawing/2014/main" id="{3C69EEF2-1AFF-454A-BDE0-BB0F0800718A}"/>
              </a:ext>
            </a:extLst>
          </p:cNvPr>
          <p:cNvPicPr>
            <a:picLocks noChangeAspect="1"/>
          </p:cNvPicPr>
          <p:nvPr/>
        </p:nvPicPr>
        <p:blipFill>
          <a:blip r:embed="rId3"/>
          <a:stretch>
            <a:fillRect/>
          </a:stretch>
        </p:blipFill>
        <p:spPr>
          <a:xfrm>
            <a:off x="2409269" y="1973947"/>
            <a:ext cx="3975892" cy="5858448"/>
          </a:xfrm>
          <a:prstGeom prst="rect">
            <a:avLst/>
          </a:prstGeom>
        </p:spPr>
      </p:pic>
      <p:pic>
        <p:nvPicPr>
          <p:cNvPr id="6" name="Picture 7" descr="Graphical user interface&#10;&#10;Description automatically generated">
            <a:extLst>
              <a:ext uri="{FF2B5EF4-FFF2-40B4-BE49-F238E27FC236}">
                <a16:creationId xmlns:a16="http://schemas.microsoft.com/office/drawing/2014/main" id="{6001F4B2-B4D9-40F5-BC59-8F88063D43FE}"/>
              </a:ext>
            </a:extLst>
          </p:cNvPr>
          <p:cNvPicPr>
            <a:picLocks noChangeAspect="1"/>
          </p:cNvPicPr>
          <p:nvPr/>
        </p:nvPicPr>
        <p:blipFill>
          <a:blip r:embed="rId4"/>
          <a:stretch>
            <a:fillRect/>
          </a:stretch>
        </p:blipFill>
        <p:spPr>
          <a:xfrm>
            <a:off x="5049439" y="3253861"/>
            <a:ext cx="4040286" cy="4650899"/>
          </a:xfrm>
          <a:prstGeom prst="rect">
            <a:avLst/>
          </a:prstGeom>
        </p:spPr>
      </p:pic>
      <p:sp>
        <p:nvSpPr>
          <p:cNvPr id="8" name="TextBox 7">
            <a:extLst>
              <a:ext uri="{FF2B5EF4-FFF2-40B4-BE49-F238E27FC236}">
                <a16:creationId xmlns:a16="http://schemas.microsoft.com/office/drawing/2014/main" id="{F25C86F7-AC35-49F2-9664-288950E8343A}"/>
              </a:ext>
            </a:extLst>
          </p:cNvPr>
          <p:cNvSpPr txBox="1"/>
          <p:nvPr/>
        </p:nvSpPr>
        <p:spPr>
          <a:xfrm>
            <a:off x="4396295" y="1544545"/>
            <a:ext cx="53373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https://github.com/ttimbers/breast_cancer_predictor</a:t>
            </a:r>
          </a:p>
        </p:txBody>
      </p:sp>
    </p:spTree>
    <p:extLst>
      <p:ext uri="{BB962C8B-B14F-4D97-AF65-F5344CB8AC3E}">
        <p14:creationId xmlns:p14="http://schemas.microsoft.com/office/powerpoint/2010/main" val="268891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Accurate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1100490" y="2312448"/>
            <a:ext cx="69422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For analysis to be trustworthy, it also has to be accurate.</a:t>
            </a:r>
            <a:endParaRPr lang="en-CA" sz="2400" dirty="0">
              <a:cs typeface="Calibri"/>
            </a:endParaRPr>
          </a:p>
          <a:p>
            <a:pPr algn="ctr"/>
            <a:endParaRPr lang="en-CA" sz="2400" dirty="0">
              <a:cs typeface="Calibri"/>
            </a:endParaRPr>
          </a:p>
          <a:p>
            <a:pPr algn="ctr"/>
            <a:r>
              <a:rPr lang="en-CA" sz="2400" dirty="0">
                <a:cs typeface="Calibri"/>
              </a:rPr>
              <a:t>Writing your analysis with modular and testable code helps make your analysis accurate.</a:t>
            </a:r>
          </a:p>
          <a:p>
            <a:pPr algn="ctr"/>
            <a:endParaRPr lang="en-CA" sz="2400" dirty="0">
              <a:cs typeface="Calibri"/>
            </a:endParaRPr>
          </a:p>
          <a:p>
            <a:pPr algn="ctr"/>
            <a:r>
              <a:rPr lang="en-CA" sz="2400" dirty="0">
                <a:cs typeface="Calibri"/>
              </a:rPr>
              <a:t>As does having your analysis code reviewed by others.</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126481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Accurate</a:t>
            </a:r>
            <a:endParaRPr lang="en-US" dirty="0"/>
          </a:p>
        </p:txBody>
      </p:sp>
      <p:pic>
        <p:nvPicPr>
          <p:cNvPr id="5" name="Picture 5" descr="A picture containing graphical user interface&#10;&#10;Description automatically generated">
            <a:extLst>
              <a:ext uri="{FF2B5EF4-FFF2-40B4-BE49-F238E27FC236}">
                <a16:creationId xmlns:a16="http://schemas.microsoft.com/office/drawing/2014/main" id="{A62127AB-FC52-4DD6-BD41-091A1258125E}"/>
              </a:ext>
            </a:extLst>
          </p:cNvPr>
          <p:cNvPicPr>
            <a:picLocks noChangeAspect="1"/>
          </p:cNvPicPr>
          <p:nvPr/>
        </p:nvPicPr>
        <p:blipFill>
          <a:blip r:embed="rId2"/>
          <a:stretch>
            <a:fillRect/>
          </a:stretch>
        </p:blipFill>
        <p:spPr>
          <a:xfrm>
            <a:off x="610827" y="1716286"/>
            <a:ext cx="5061396" cy="4492533"/>
          </a:xfrm>
          <a:prstGeom prst="rect">
            <a:avLst/>
          </a:prstGeom>
        </p:spPr>
      </p:pic>
      <p:pic>
        <p:nvPicPr>
          <p:cNvPr id="3" name="Picture 4" descr="Text&#10;&#10;Description automatically generated">
            <a:extLst>
              <a:ext uri="{FF2B5EF4-FFF2-40B4-BE49-F238E27FC236}">
                <a16:creationId xmlns:a16="http://schemas.microsoft.com/office/drawing/2014/main" id="{C674D65A-5ED2-437E-AE0E-046A5CACF391}"/>
              </a:ext>
            </a:extLst>
          </p:cNvPr>
          <p:cNvPicPr>
            <a:picLocks noChangeAspect="1"/>
          </p:cNvPicPr>
          <p:nvPr/>
        </p:nvPicPr>
        <p:blipFill>
          <a:blip r:embed="rId3"/>
          <a:stretch>
            <a:fillRect/>
          </a:stretch>
        </p:blipFill>
        <p:spPr>
          <a:xfrm>
            <a:off x="3743153" y="2865511"/>
            <a:ext cx="5199385" cy="3638358"/>
          </a:xfrm>
          <a:prstGeom prst="rect">
            <a:avLst/>
          </a:prstGeom>
        </p:spPr>
      </p:pic>
    </p:spTree>
    <p:extLst>
      <p:ext uri="{BB962C8B-B14F-4D97-AF65-F5344CB8AC3E}">
        <p14:creationId xmlns:p14="http://schemas.microsoft.com/office/powerpoint/2010/main" val="210476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Collaborative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911907" y="2045671"/>
            <a:ext cx="754016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cs typeface="Calibri"/>
              </a:rPr>
              <a:t>An analysis is not useful unless it is used/viewed by others.</a:t>
            </a:r>
          </a:p>
          <a:p>
            <a:pPr algn="ctr"/>
            <a:endParaRPr lang="en-CA" sz="2400" dirty="0">
              <a:cs typeface="Calibri"/>
            </a:endParaRPr>
          </a:p>
          <a:p>
            <a:pPr algn="ctr"/>
            <a:r>
              <a:rPr lang="en-CA" sz="2400" dirty="0">
                <a:cs typeface="Calibri"/>
              </a:rPr>
              <a:t>Most analysis for solving real-world problems are quite complex and sophisticated. Thus multiple experts are often required to complete such an analysis.</a:t>
            </a:r>
          </a:p>
          <a:p>
            <a:pPr algn="ctr"/>
            <a:endParaRPr lang="en-CA" sz="2400" dirty="0">
              <a:cs typeface="Calibri"/>
            </a:endParaRPr>
          </a:p>
          <a:p>
            <a:pPr algn="ctr"/>
            <a:r>
              <a:rPr lang="en-CA" sz="2400" dirty="0">
                <a:cs typeface="Calibri"/>
              </a:rPr>
              <a:t>Collaborating on writing and code can be challenging if care is not taken, and versions are not managed.</a:t>
            </a:r>
            <a:endParaRPr lang="en-CA" dirty="0"/>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988920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BC">
      <a:dk1>
        <a:sysClr val="windowText" lastClr="000000"/>
      </a:dk1>
      <a:lt1>
        <a:sysClr val="window" lastClr="FFFFFF"/>
      </a:lt1>
      <a:dk2>
        <a:srgbClr val="0C2344"/>
      </a:dk2>
      <a:lt2>
        <a:srgbClr val="97D4E9"/>
      </a:lt2>
      <a:accent1>
        <a:srgbClr val="0055B7"/>
      </a:accent1>
      <a:accent2>
        <a:srgbClr val="00A7E1"/>
      </a:accent2>
      <a:accent3>
        <a:srgbClr val="0BD0D9"/>
      </a:accent3>
      <a:accent4>
        <a:srgbClr val="6EC4E8"/>
      </a:accent4>
      <a:accent5>
        <a:srgbClr val="7CCA62"/>
      </a:accent5>
      <a:accent6>
        <a:srgbClr val="0B9B74"/>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Application>Microsoft Office PowerPoint</Application>
  <PresentationFormat>On-screen Show (4:3)</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Data Science: HoW dO YOU DO IT?</vt:lpstr>
      <vt:lpstr>Outline</vt:lpstr>
      <vt:lpstr>The data science software stack</vt:lpstr>
      <vt:lpstr>Choosing the "best" tool for the job</vt:lpstr>
      <vt:lpstr>Reproducible and auditable</vt:lpstr>
      <vt:lpstr>Reproducible and auditable</vt:lpstr>
      <vt:lpstr>Accurate</vt:lpstr>
      <vt:lpstr>Accurate</vt:lpstr>
      <vt:lpstr>Collaborative</vt:lpstr>
      <vt:lpstr>Collaborative</vt:lpstr>
      <vt:lpstr>Choosing the "best" tool for the job</vt:lpstr>
      <vt:lpstr>Choosing the "best" tool for the job</vt:lpstr>
      <vt:lpstr>What is the (statistical) question?</vt:lpstr>
      <vt:lpstr>Descriptive question</vt:lpstr>
      <vt:lpstr>Exploratory question</vt:lpstr>
      <vt:lpstr>Inferential question</vt:lpstr>
      <vt:lpstr>Predictive question</vt:lpstr>
      <vt:lpstr>Causal question</vt:lpstr>
      <vt:lpstr>Mechanistic question</vt:lpstr>
      <vt:lpstr>What is the (statistical) question?</vt:lpstr>
      <vt:lpstr>A vignette: asking a predictive question</vt:lpstr>
      <vt:lpstr>Where can I access compute resources?</vt:lpstr>
      <vt:lpstr>Where can I access compute resources?</vt:lpstr>
      <vt:lpstr>Where can I access compute resources?</vt:lpstr>
      <vt:lpstr>Where can I access compute resources?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 Meredith</dc:creator>
  <cp:revision>637</cp:revision>
  <dcterms:created xsi:type="dcterms:W3CDTF">2020-09-26T16:34:28Z</dcterms:created>
  <dcterms:modified xsi:type="dcterms:W3CDTF">2020-10-23T16:44:20Z</dcterms:modified>
</cp:coreProperties>
</file>