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2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8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Jawahar" userId="334151289_tp_dropbox" providerId="OAuth2" clId="{584C0E45-4870-DD44-B375-9A5D75F417D9}"/>
    <pc:docChg chg="custSel modSld">
      <pc:chgData name="Ganesh Jawahar" userId="334151289_tp_dropbox" providerId="OAuth2" clId="{584C0E45-4870-DD44-B375-9A5D75F417D9}" dt="2020-01-09T06:44:10.836" v="10" actId="1076"/>
      <pc:docMkLst>
        <pc:docMk/>
      </pc:docMkLst>
      <pc:sldChg chg="addSp delSp modSp">
        <pc:chgData name="Ganesh Jawahar" userId="334151289_tp_dropbox" providerId="OAuth2" clId="{584C0E45-4870-DD44-B375-9A5D75F417D9}" dt="2020-01-09T05:42:53.276" v="4" actId="1076"/>
        <pc:sldMkLst>
          <pc:docMk/>
          <pc:sldMk cId="1706695979" sldId="256"/>
        </pc:sldMkLst>
        <pc:spChg chg="mod">
          <ac:chgData name="Ganesh Jawahar" userId="334151289_tp_dropbox" providerId="OAuth2" clId="{584C0E45-4870-DD44-B375-9A5D75F417D9}" dt="2020-01-09T05:42:53.276" v="4" actId="1076"/>
          <ac:spMkLst>
            <pc:docMk/>
            <pc:sldMk cId="1706695979" sldId="256"/>
            <ac:spMk id="3" creationId="{00000000-0000-0000-0000-000000000000}"/>
          </ac:spMkLst>
        </pc:spChg>
        <pc:inkChg chg="add del">
          <ac:chgData name="Ganesh Jawahar" userId="334151289_tp_dropbox" providerId="OAuth2" clId="{584C0E45-4870-DD44-B375-9A5D75F417D9}" dt="2020-01-09T05:35:33.864" v="2"/>
          <ac:inkMkLst>
            <pc:docMk/>
            <pc:sldMk cId="1706695979" sldId="256"/>
            <ac:inkMk id="5" creationId="{A8350778-9F9A-4D40-8122-083B09A049F8}"/>
          </ac:inkMkLst>
        </pc:inkChg>
      </pc:sldChg>
      <pc:sldChg chg="modSp">
        <pc:chgData name="Ganesh Jawahar" userId="334151289_tp_dropbox" providerId="OAuth2" clId="{584C0E45-4870-DD44-B375-9A5D75F417D9}" dt="2020-01-09T06:31:30.824" v="6" actId="1076"/>
        <pc:sldMkLst>
          <pc:docMk/>
          <pc:sldMk cId="1917173921" sldId="264"/>
        </pc:sldMkLst>
        <pc:spChg chg="mod">
          <ac:chgData name="Ganesh Jawahar" userId="334151289_tp_dropbox" providerId="OAuth2" clId="{584C0E45-4870-DD44-B375-9A5D75F417D9}" dt="2020-01-09T06:31:30.824" v="6" actId="1076"/>
          <ac:spMkLst>
            <pc:docMk/>
            <pc:sldMk cId="1917173921" sldId="264"/>
            <ac:spMk id="3" creationId="{00000000-0000-0000-0000-000000000000}"/>
          </ac:spMkLst>
        </pc:spChg>
      </pc:sldChg>
      <pc:sldChg chg="modSp">
        <pc:chgData name="Ganesh Jawahar" userId="334151289_tp_dropbox" providerId="OAuth2" clId="{584C0E45-4870-DD44-B375-9A5D75F417D9}" dt="2020-01-09T06:36:20.591" v="8" actId="1076"/>
        <pc:sldMkLst>
          <pc:docMk/>
          <pc:sldMk cId="820973247" sldId="266"/>
        </pc:sldMkLst>
        <pc:spChg chg="mod">
          <ac:chgData name="Ganesh Jawahar" userId="334151289_tp_dropbox" providerId="OAuth2" clId="{584C0E45-4870-DD44-B375-9A5D75F417D9}" dt="2020-01-09T06:36:20.591" v="8" actId="1076"/>
          <ac:spMkLst>
            <pc:docMk/>
            <pc:sldMk cId="820973247" sldId="266"/>
            <ac:spMk id="3" creationId="{00000000-0000-0000-0000-000000000000}"/>
          </ac:spMkLst>
        </pc:spChg>
      </pc:sldChg>
      <pc:sldChg chg="modSp">
        <pc:chgData name="Ganesh Jawahar" userId="334151289_tp_dropbox" providerId="OAuth2" clId="{584C0E45-4870-DD44-B375-9A5D75F417D9}" dt="2020-01-09T06:44:10.836" v="10" actId="1076"/>
        <pc:sldMkLst>
          <pc:docMk/>
          <pc:sldMk cId="123192311" sldId="270"/>
        </pc:sldMkLst>
        <pc:spChg chg="mod">
          <ac:chgData name="Ganesh Jawahar" userId="334151289_tp_dropbox" providerId="OAuth2" clId="{584C0E45-4870-DD44-B375-9A5D75F417D9}" dt="2020-01-09T06:44:10.836" v="10" actId="1076"/>
          <ac:spMkLst>
            <pc:docMk/>
            <pc:sldMk cId="123192311" sldId="2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700AC-96F4-7F4B-BA31-2F98B479EC9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5C297C-AD74-8145-A393-33481C2342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37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C297C-AD74-8145-A393-33481C2342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5C297C-AD74-8145-A393-33481C2342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2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5C297C-AD74-8145-A393-33481C2342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6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8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9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99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1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0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542E-716F-4C4A-868A-AA5D6004AE08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D3D5E-6D57-FC40-9992-5781EC29C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0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0331" y="2592851"/>
            <a:ext cx="4415420" cy="400986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+mn-lt"/>
              </a:rPr>
              <a:t>DSCI 572</a:t>
            </a:r>
            <a:br>
              <a:rPr lang="en-US" sz="2600" b="1" dirty="0">
                <a:solidFill>
                  <a:srgbClr val="FF0000"/>
                </a:solidFill>
                <a:latin typeface="+mn-lt"/>
              </a:rPr>
            </a:br>
            <a:r>
              <a:rPr lang="en-US" sz="2600" b="1" dirty="0">
                <a:solidFill>
                  <a:srgbClr val="FF0000"/>
                </a:solidFill>
                <a:latin typeface="+mn-lt"/>
              </a:rPr>
              <a:t>Supervised Learning II</a:t>
            </a:r>
            <a:br>
              <a:rPr lang="en-US" sz="2600" b="1" dirty="0">
                <a:solidFill>
                  <a:srgbClr val="FF0000"/>
                </a:solidFill>
                <a:latin typeface="+mn-lt"/>
              </a:rPr>
            </a:br>
            <a:br>
              <a:rPr lang="en-US" sz="2600" b="1" dirty="0">
                <a:solidFill>
                  <a:srgbClr val="FF0000"/>
                </a:solidFill>
                <a:latin typeface="+mn-lt"/>
              </a:rPr>
            </a:br>
            <a:r>
              <a:rPr lang="en-US" sz="2600" b="1" dirty="0">
                <a:solidFill>
                  <a:srgbClr val="00B050"/>
                </a:solidFill>
                <a:latin typeface="+mn-lt"/>
              </a:rPr>
              <a:t>Dr. Muhammad Abdul </a:t>
            </a:r>
            <a:r>
              <a:rPr lang="en-US" sz="2600" b="1" dirty="0" err="1">
                <a:solidFill>
                  <a:srgbClr val="00B050"/>
                </a:solidFill>
                <a:latin typeface="+mn-lt"/>
              </a:rPr>
              <a:t>Mageed</a:t>
            </a:r>
            <a:br>
              <a:rPr lang="en-US" sz="2600" b="1" dirty="0">
                <a:solidFill>
                  <a:srgbClr val="00B050"/>
                </a:solidFill>
                <a:latin typeface="+mn-lt"/>
              </a:rPr>
            </a:br>
            <a:br>
              <a:rPr lang="en-US" sz="2600" dirty="0">
                <a:solidFill>
                  <a:srgbClr val="00B050"/>
                </a:solidFill>
                <a:latin typeface="+mn-lt"/>
              </a:rPr>
            </a:br>
            <a:r>
              <a:rPr lang="en-US" sz="2600" b="1" dirty="0">
                <a:solidFill>
                  <a:srgbClr val="00B0F0"/>
                </a:solidFill>
                <a:latin typeface="+mn-lt"/>
              </a:rPr>
              <a:t>Assistants:</a:t>
            </a:r>
            <a:br>
              <a:rPr lang="en-US" sz="2600" b="1" dirty="0">
                <a:solidFill>
                  <a:srgbClr val="00B0F0"/>
                </a:solidFill>
                <a:latin typeface="+mn-lt"/>
              </a:rPr>
            </a:br>
            <a:r>
              <a:rPr lang="en-US" sz="2600" b="1" dirty="0">
                <a:solidFill>
                  <a:srgbClr val="00B0F0"/>
                </a:solidFill>
                <a:latin typeface="+mn-lt"/>
              </a:rPr>
              <a:t>Peter Sullivan</a:t>
            </a:r>
            <a:br>
              <a:rPr lang="en-US" sz="2600" b="1" dirty="0">
                <a:solidFill>
                  <a:srgbClr val="00B0F0"/>
                </a:solidFill>
                <a:latin typeface="+mn-lt"/>
              </a:rPr>
            </a:br>
            <a:r>
              <a:rPr lang="en-US" sz="2600" b="1" dirty="0">
                <a:solidFill>
                  <a:srgbClr val="00B0F0"/>
                </a:solidFill>
                <a:latin typeface="+mn-lt"/>
              </a:rPr>
              <a:t>Ganesh Jawahar</a:t>
            </a:r>
            <a:br>
              <a:rPr lang="en-US" sz="2600" b="1" dirty="0">
                <a:solidFill>
                  <a:srgbClr val="00B0F0"/>
                </a:solidFill>
                <a:latin typeface="+mn-lt"/>
              </a:rPr>
            </a:br>
            <a:endParaRPr lang="en-US" sz="2600" b="1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9863" y="4597785"/>
            <a:ext cx="4330262" cy="683284"/>
          </a:xfrm>
        </p:spPr>
        <p:txBody>
          <a:bodyPr>
            <a:normAutofit fontScale="25000" lnSpcReduction="20000"/>
          </a:bodyPr>
          <a:lstStyle/>
          <a:p>
            <a:r>
              <a:rPr lang="en-US" sz="500" dirty="0"/>
              <a:t>DSCI 572</a:t>
            </a:r>
          </a:p>
          <a:p>
            <a:endParaRPr lang="en-US" sz="500" dirty="0"/>
          </a:p>
          <a:p>
            <a:r>
              <a:rPr lang="en-US" sz="500" dirty="0"/>
              <a:t>Ganesh Jawahar</a:t>
            </a:r>
          </a:p>
          <a:p>
            <a:r>
              <a:rPr lang="en-US" sz="500" dirty="0" err="1"/>
              <a:t>sd</a:t>
            </a:r>
            <a:endParaRPr lang="en-US" sz="500" dirty="0"/>
          </a:p>
          <a:p>
            <a:r>
              <a:rPr lang="en-US" sz="500" dirty="0"/>
              <a:t>January 13, 2020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95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B0F0"/>
                </a:solidFill>
              </a:rPr>
              <a:t>PyTorch’s</a:t>
            </a:r>
            <a:r>
              <a:rPr lang="en-US" b="1" dirty="0">
                <a:solidFill>
                  <a:srgbClr val="00B0F0"/>
                </a:solidFill>
              </a:rPr>
              <a:t>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448"/>
            <a:ext cx="10515600" cy="4351338"/>
          </a:xfrm>
        </p:spPr>
        <p:txBody>
          <a:bodyPr/>
          <a:lstStyle/>
          <a:p>
            <a:r>
              <a:rPr lang="en-US" dirty="0"/>
              <a:t>Tensors</a:t>
            </a:r>
          </a:p>
          <a:p>
            <a:r>
              <a:rPr lang="en-US" dirty="0"/>
              <a:t>Computational graph</a:t>
            </a:r>
          </a:p>
          <a:p>
            <a:r>
              <a:rPr lang="en-US" dirty="0"/>
              <a:t>Automatic differentiation</a:t>
            </a:r>
          </a:p>
          <a:p>
            <a:r>
              <a:rPr lang="en-US" dirty="0"/>
              <a:t>Affine transformation</a:t>
            </a:r>
          </a:p>
          <a:p>
            <a:r>
              <a:rPr lang="en-US" dirty="0"/>
              <a:t>Nonlinearity</a:t>
            </a:r>
          </a:p>
          <a:p>
            <a:r>
              <a:rPr lang="en-US" dirty="0"/>
              <a:t>Loss function</a:t>
            </a:r>
          </a:p>
          <a:p>
            <a:r>
              <a:rPr lang="en-US" dirty="0"/>
              <a:t>Optimizer</a:t>
            </a:r>
          </a:p>
          <a:p>
            <a:r>
              <a:rPr lang="en-US" dirty="0"/>
              <a:t>Data loader</a:t>
            </a:r>
          </a:p>
        </p:txBody>
      </p:sp>
    </p:spTree>
    <p:extLst>
      <p:ext uri="{BB962C8B-B14F-4D97-AF65-F5344CB8AC3E}">
        <p14:creationId xmlns:p14="http://schemas.microsoft.com/office/powerpoint/2010/main" val="191717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6941695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50"/>
                </a:solidFill>
              </a:rPr>
              <a:t>n-dimensional array</a:t>
            </a:r>
          </a:p>
          <a:p>
            <a:r>
              <a:rPr lang="en-US" dirty="0"/>
              <a:t>generalization of a matrix that can be indexed in more than 2 dimensions</a:t>
            </a:r>
          </a:p>
          <a:p>
            <a:r>
              <a:rPr lang="en-US" dirty="0"/>
              <a:t>Similar to </a:t>
            </a:r>
            <a:r>
              <a:rPr lang="en-US" dirty="0" err="1"/>
              <a:t>NumPy</a:t>
            </a:r>
            <a:r>
              <a:rPr lang="en-US" dirty="0"/>
              <a:t> as it shares most operations</a:t>
            </a:r>
          </a:p>
          <a:p>
            <a:r>
              <a:rPr lang="en-US" dirty="0"/>
              <a:t>Benefits from </a:t>
            </a:r>
            <a:r>
              <a:rPr lang="en-US" b="1" dirty="0">
                <a:solidFill>
                  <a:srgbClr val="00B050"/>
                </a:solidFill>
              </a:rPr>
              <a:t>GPU acceleration </a:t>
            </a:r>
            <a:r>
              <a:rPr lang="en-US" dirty="0"/>
              <a:t>while </a:t>
            </a:r>
            <a:r>
              <a:rPr lang="en-US" dirty="0" err="1"/>
              <a:t>NumPy</a:t>
            </a:r>
            <a:r>
              <a:rPr lang="en-US" dirty="0"/>
              <a:t> does not</a:t>
            </a:r>
          </a:p>
          <a:p>
            <a:r>
              <a:rPr lang="en-US" dirty="0"/>
              <a:t>All computations in deep learning are performed on tensors</a:t>
            </a:r>
          </a:p>
          <a:p>
            <a:r>
              <a:rPr lang="en-US" dirty="0"/>
              <a:t>Store optional information such as </a:t>
            </a:r>
            <a:r>
              <a:rPr lang="en-US" b="1" dirty="0">
                <a:solidFill>
                  <a:srgbClr val="00B050"/>
                </a:solidFill>
              </a:rPr>
              <a:t>gradient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bookkeeping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for computational graph.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62" y="2679436"/>
            <a:ext cx="8276861" cy="2643715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079651-4F39-734E-9904-22E003A7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2155" y="6311898"/>
            <a:ext cx="8000154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www.datacamp.com</a:t>
            </a:r>
            <a:r>
              <a:rPr lang="en-US" dirty="0"/>
              <a:t>/community/tutorials/investigating-tensors-</a:t>
            </a:r>
            <a:r>
              <a:rPr lang="en-US" dirty="0" err="1"/>
              <a:t>pytorch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97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82" y="25237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[notebook]</a:t>
            </a:r>
          </a:p>
        </p:txBody>
      </p:sp>
    </p:spTree>
    <p:extLst>
      <p:ext uri="{BB962C8B-B14F-4D97-AF65-F5344CB8AC3E}">
        <p14:creationId xmlns:p14="http://schemas.microsoft.com/office/powerpoint/2010/main" val="35903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Computational Graph and Automatic Differentiation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2580" cy="4351338"/>
          </a:xfrm>
        </p:spPr>
        <p:txBody>
          <a:bodyPr/>
          <a:lstStyle/>
          <a:p>
            <a:r>
              <a:rPr lang="en-US" dirty="0"/>
              <a:t>A specification of how your data is combined to give you the output.</a:t>
            </a:r>
          </a:p>
          <a:p>
            <a:r>
              <a:rPr lang="en-US" dirty="0"/>
              <a:t>This graph contains enough info. to compute derivatives.</a:t>
            </a:r>
          </a:p>
          <a:p>
            <a:r>
              <a:rPr lang="en-US" b="1" dirty="0" err="1">
                <a:solidFill>
                  <a:srgbClr val="00B050"/>
                </a:solidFill>
              </a:rPr>
              <a:t>Autograd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package provides automatic differentiation for all operations on Tensors.</a:t>
            </a:r>
          </a:p>
          <a:p>
            <a:r>
              <a:rPr lang="en-US" dirty="0"/>
              <a:t>If your tensor needs gradients, set its </a:t>
            </a:r>
            <a:r>
              <a:rPr lang="en-US" b="1" dirty="0">
                <a:solidFill>
                  <a:srgbClr val="00B050"/>
                </a:solidFill>
              </a:rPr>
              <a:t>.</a:t>
            </a:r>
            <a:r>
              <a:rPr lang="en-US" b="1" dirty="0" err="1">
                <a:solidFill>
                  <a:srgbClr val="00B050"/>
                </a:solidFill>
              </a:rPr>
              <a:t>requires_grad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attribute to True.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561" y="2433484"/>
            <a:ext cx="5087142" cy="25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82" y="25237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[notebook]</a:t>
            </a:r>
          </a:p>
        </p:txBody>
      </p:sp>
    </p:spTree>
    <p:extLst>
      <p:ext uri="{BB962C8B-B14F-4D97-AF65-F5344CB8AC3E}">
        <p14:creationId xmlns:p14="http://schemas.microsoft.com/office/powerpoint/2010/main" val="329534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Linearities</a:t>
            </a:r>
            <a:r>
              <a:rPr lang="en-US" b="1" dirty="0">
                <a:solidFill>
                  <a:srgbClr val="00B0F0"/>
                </a:solidFill>
              </a:rPr>
              <a:t>, Nonlinearities and 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791" y="1810323"/>
            <a:ext cx="10515600" cy="4351338"/>
          </a:xfrm>
        </p:spPr>
        <p:txBody>
          <a:bodyPr/>
          <a:lstStyle/>
          <a:p>
            <a:r>
              <a:rPr lang="en-US" dirty="0"/>
              <a:t>A deep learning model is typically composed of </a:t>
            </a:r>
            <a:r>
              <a:rPr lang="en-US" dirty="0" err="1"/>
              <a:t>linearities</a:t>
            </a:r>
            <a:r>
              <a:rPr lang="en-US" dirty="0"/>
              <a:t> (affine transformation) and nonlinearities in a clever way. </a:t>
            </a:r>
          </a:p>
          <a:p>
            <a:r>
              <a:rPr lang="en-US" dirty="0"/>
              <a:t>The nonlinearities makes the deep learning models powerful.</a:t>
            </a:r>
          </a:p>
          <a:p>
            <a:r>
              <a:rPr lang="en-US" dirty="0"/>
              <a:t>The last node of the computational graph is typically a </a:t>
            </a:r>
            <a:r>
              <a:rPr lang="en-US" b="1" dirty="0">
                <a:solidFill>
                  <a:srgbClr val="00B050"/>
                </a:solidFill>
              </a:rPr>
              <a:t>loss function (or objective function)</a:t>
            </a:r>
            <a:r>
              <a:rPr lang="en-US" dirty="0">
                <a:solidFill>
                  <a:srgbClr val="00B050"/>
                </a:solidFill>
              </a:rPr>
              <a:t>, </a:t>
            </a:r>
          </a:p>
          <a:p>
            <a:r>
              <a:rPr lang="en-US" dirty="0"/>
              <a:t>which measure how far away the model prediction is from the actual target.</a:t>
            </a:r>
          </a:p>
          <a:p>
            <a:r>
              <a:rPr lang="en-US" dirty="0" err="1"/>
              <a:t>PyTorch</a:t>
            </a:r>
            <a:r>
              <a:rPr lang="en-US" dirty="0"/>
              <a:t> has most of the commonly used </a:t>
            </a:r>
            <a:r>
              <a:rPr lang="en-US" dirty="0" err="1"/>
              <a:t>linearities</a:t>
            </a:r>
            <a:r>
              <a:rPr lang="en-US" dirty="0"/>
              <a:t>, nonlinearities and loss functions already inbuilt into the library.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9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82" y="25237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[notebook]</a:t>
            </a:r>
          </a:p>
        </p:txBody>
      </p:sp>
    </p:spTree>
    <p:extLst>
      <p:ext uri="{BB962C8B-B14F-4D97-AF65-F5344CB8AC3E}">
        <p14:creationId xmlns:p14="http://schemas.microsoft.com/office/powerpoint/2010/main" val="748391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Current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how to define an arbitrary computation graph (model) with </a:t>
            </a:r>
            <a:r>
              <a:rPr lang="en-US" b="1" dirty="0" err="1">
                <a:solidFill>
                  <a:srgbClr val="00B050"/>
                </a:solidFill>
              </a:rPr>
              <a:t>linearities</a:t>
            </a:r>
            <a:r>
              <a:rPr lang="en-US" b="1" dirty="0">
                <a:solidFill>
                  <a:srgbClr val="00B050"/>
                </a:solidFill>
              </a:rPr>
              <a:t>, nonlinearities</a:t>
            </a:r>
          </a:p>
          <a:p>
            <a:r>
              <a:rPr lang="en-US" b="1" dirty="0">
                <a:solidFill>
                  <a:srgbClr val="00B050"/>
                </a:solidFill>
              </a:rPr>
              <a:t>how to add loss function to our model to measure the quality of models' predictions</a:t>
            </a:r>
          </a:p>
          <a:p>
            <a:r>
              <a:rPr lang="en-US" b="1" dirty="0">
                <a:solidFill>
                  <a:srgbClr val="00B050"/>
                </a:solidFill>
              </a:rPr>
              <a:t>how to use backward function to compute the gradients</a:t>
            </a:r>
          </a:p>
          <a:p>
            <a:r>
              <a:rPr lang="en-US" dirty="0"/>
              <a:t>remaining piece: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how to update (or learn) the weights (e.g., parameters </a:t>
            </a:r>
            <a:r>
              <a:rPr lang="en-US" b="1" dirty="0" err="1">
                <a:solidFill>
                  <a:srgbClr val="FF0000"/>
                </a:solidFill>
              </a:rPr>
              <a:t>A,b</a:t>
            </a:r>
            <a:r>
              <a:rPr lang="en-US" b="1" dirty="0">
                <a:solidFill>
                  <a:srgbClr val="FF0000"/>
                </a:solidFill>
              </a:rPr>
              <a:t> of the linear layer)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0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6201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Commonly used optimization algorithm for neural networks is </a:t>
                </a:r>
                <a:r>
                  <a:rPr lang="en-US" b="1" dirty="0">
                    <a:solidFill>
                      <a:srgbClr val="00B050"/>
                    </a:solidFill>
                  </a:rPr>
                  <a:t>gradient descent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An iterative optimization algorithm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minimizes f(w)</a:t>
                </a:r>
              </a:p>
              <a:p>
                <a:r>
                  <a:rPr lang="en-US" dirty="0"/>
                  <a:t>Start with some initial guess,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Generate new guess by moving in the negative gradient direction for a random training example, so for t+1 iteration we have:</a:t>
                </a:r>
              </a:p>
              <a:p>
                <a:endParaRPr lang="en-US" dirty="0"/>
              </a:p>
              <a:p>
                <a:r>
                  <a:rPr lang="en-US" dirty="0"/>
                  <a:t>Using a random mini-batch of examples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62010" cy="4351338"/>
              </a:xfrm>
              <a:blipFill rotWithShape="0">
                <a:blip r:embed="rId2"/>
                <a:stretch>
                  <a:fillRect l="-1509" t="-280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58" y="778006"/>
            <a:ext cx="4115549" cy="23215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305" y="4928224"/>
            <a:ext cx="373380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480" y="6032500"/>
            <a:ext cx="5130800" cy="558800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C456EAA-1F0A-F348-913F-88DB34F4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6105" y="6310312"/>
            <a:ext cx="8000154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www.cs.ubc.ca</a:t>
            </a:r>
            <a:r>
              <a:rPr lang="en-US" dirty="0"/>
              <a:t>/~</a:t>
            </a:r>
            <a:r>
              <a:rPr lang="en-US" dirty="0" err="1"/>
              <a:t>schmidtm</a:t>
            </a:r>
            <a:r>
              <a:rPr lang="en-US" dirty="0"/>
              <a:t>/Courses/340-F19/</a:t>
            </a:r>
          </a:p>
        </p:txBody>
      </p:sp>
    </p:spTree>
    <p:extLst>
      <p:ext uri="{BB962C8B-B14F-4D97-AF65-F5344CB8AC3E}">
        <p14:creationId xmlns:p14="http://schemas.microsoft.com/office/powerpoint/2010/main" val="41237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082" y="252370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[notebook]</a:t>
            </a:r>
          </a:p>
        </p:txBody>
      </p:sp>
    </p:spTree>
    <p:extLst>
      <p:ext uri="{BB962C8B-B14F-4D97-AF65-F5344CB8AC3E}">
        <p14:creationId xmlns:p14="http://schemas.microsoft.com/office/powerpoint/2010/main" val="176885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Goal of this tutorial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71675" cy="4351338"/>
          </a:xfrm>
        </p:spPr>
        <p:txBody>
          <a:bodyPr/>
          <a:lstStyle/>
          <a:p>
            <a:r>
              <a:rPr lang="en-US" dirty="0"/>
              <a:t>Introduce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  <a:p>
            <a:r>
              <a:rPr lang="en-US" dirty="0"/>
              <a:t>Learn the basic </a:t>
            </a:r>
            <a:r>
              <a:rPr lang="en-US" dirty="0" err="1"/>
              <a:t>PyTorch</a:t>
            </a:r>
            <a:r>
              <a:rPr lang="en-US" dirty="0"/>
              <a:t> concepts</a:t>
            </a:r>
          </a:p>
          <a:p>
            <a:r>
              <a:rPr lang="en-US" dirty="0"/>
              <a:t>Learn to train a linear regression model purely in </a:t>
            </a:r>
            <a:r>
              <a:rPr lang="en-US" dirty="0" err="1"/>
              <a:t>PyTorch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Introduction to </a:t>
            </a:r>
            <a:r>
              <a:rPr lang="en-US" b="1" dirty="0" err="1">
                <a:solidFill>
                  <a:srgbClr val="00B0F0"/>
                </a:solidFill>
              </a:rPr>
              <a:t>PyTorch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for scientific computing (e.g.,  machine learning)</a:t>
            </a:r>
          </a:p>
          <a:p>
            <a:r>
              <a:rPr lang="en-US" dirty="0"/>
              <a:t>Python language</a:t>
            </a:r>
          </a:p>
          <a:p>
            <a:r>
              <a:rPr lang="en-US" dirty="0"/>
              <a:t>3 main features: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n-dimensional Tensor</a:t>
            </a:r>
            <a:r>
              <a:rPr lang="en-US" dirty="0"/>
              <a:t>, which is similar to </a:t>
            </a:r>
            <a:r>
              <a:rPr lang="en-US" dirty="0" err="1"/>
              <a:t>NumPy</a:t>
            </a:r>
            <a:r>
              <a:rPr lang="en-US" dirty="0"/>
              <a:t> but can run on </a:t>
            </a:r>
            <a:r>
              <a:rPr lang="en-US" b="1" dirty="0">
                <a:solidFill>
                  <a:srgbClr val="FF0000"/>
                </a:solidFill>
              </a:rPr>
              <a:t>GPUs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371522"/>
            <a:ext cx="8000154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www.datacamp.com</a:t>
            </a:r>
            <a:r>
              <a:rPr lang="en-US" dirty="0"/>
              <a:t>/community/tutorials/investigating-tensors-</a:t>
            </a:r>
            <a:r>
              <a:rPr lang="en-US" dirty="0" err="1"/>
              <a:t>pytorch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0" y="3766546"/>
            <a:ext cx="8276861" cy="2643715"/>
          </a:xfrm>
          <a:prstGeom prst="rect">
            <a:avLst/>
          </a:prstGeom>
        </p:spPr>
      </p:pic>
      <p:pic>
        <p:nvPicPr>
          <p:cNvPr id="1026" name="Picture 2" descr="https://images.anandtech.com/doci/10864/nvidia_geforce_gtx_1060_678_678x45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8911" y="3943228"/>
            <a:ext cx="2792266" cy="23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22AC1D9-A852-734A-95C8-5B24D75F1FE8}"/>
              </a:ext>
            </a:extLst>
          </p:cNvPr>
          <p:cNvSpPr txBox="1">
            <a:spLocks/>
          </p:cNvSpPr>
          <p:nvPr/>
        </p:nvSpPr>
        <p:spPr>
          <a:xfrm>
            <a:off x="7272909" y="6410261"/>
            <a:ext cx="5884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</a:t>
            </a:r>
            <a:r>
              <a:rPr lang="en-US" dirty="0" err="1"/>
              <a:t>isoriver.com</a:t>
            </a:r>
            <a:r>
              <a:rPr lang="en-US" dirty="0"/>
              <a:t>/safe-normal-</a:t>
            </a:r>
            <a:r>
              <a:rPr lang="en-US" dirty="0" err="1"/>
              <a:t>gpu</a:t>
            </a:r>
            <a:r>
              <a:rPr lang="en-US" dirty="0"/>
              <a:t>-temp-while-gaming/</a:t>
            </a:r>
          </a:p>
        </p:txBody>
      </p:sp>
    </p:spTree>
    <p:extLst>
      <p:ext uri="{BB962C8B-B14F-4D97-AF65-F5344CB8AC3E}">
        <p14:creationId xmlns:p14="http://schemas.microsoft.com/office/powerpoint/2010/main" val="108958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Introduction to </a:t>
            </a:r>
            <a:r>
              <a:rPr lang="en-US" b="1" dirty="0" err="1">
                <a:solidFill>
                  <a:srgbClr val="00B0F0"/>
                </a:solidFill>
              </a:rPr>
              <a:t>PyTorch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8295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Easily build </a:t>
            </a:r>
            <a:r>
              <a:rPr lang="en-US" b="1" dirty="0">
                <a:solidFill>
                  <a:srgbClr val="00B050"/>
                </a:solidFill>
              </a:rPr>
              <a:t>big computational graphs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</a:t>
            </a:r>
            <a:r>
              <a:rPr lang="en-US" dirty="0"/>
              <a:t>for deep learning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dirty="0">
              <a:solidFill>
                <a:srgbClr val="00B050"/>
              </a:solidFill>
            </a:endParaRP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Automatic differentiation </a:t>
            </a:r>
            <a:r>
              <a:rPr lang="en-US" dirty="0"/>
              <a:t>for computing </a:t>
            </a:r>
          </a:p>
          <a:p>
            <a:pPr marL="0" indent="0">
              <a:buNone/>
            </a:pPr>
            <a:r>
              <a:rPr lang="en-US" dirty="0"/>
              <a:t>   gradients for neural networks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724" y="2668250"/>
            <a:ext cx="3407790" cy="292308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72A8404-3ECC-C948-BF0F-4D1D319A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98280" y="6443456"/>
            <a:ext cx="7309034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www.mdpi.com</a:t>
            </a:r>
            <a:r>
              <a:rPr lang="en-US" dirty="0"/>
              <a:t>/fire/fire-02-00043/</a:t>
            </a:r>
            <a:r>
              <a:rPr lang="en-US" dirty="0" err="1"/>
              <a:t>article_deploy</a:t>
            </a:r>
            <a:r>
              <a:rPr lang="en-US" dirty="0"/>
              <a:t>/html/images/fire-02-00043-g003.png</a:t>
            </a:r>
          </a:p>
        </p:txBody>
      </p:sp>
      <p:pic>
        <p:nvPicPr>
          <p:cNvPr id="2050" name="Picture 2" descr="Sequence-to-Sequence Modeling with nn.Transformer and TorchText — PyTorch  Tutorials 1.7.1 documentation">
            <a:extLst>
              <a:ext uri="{FF2B5EF4-FFF2-40B4-BE49-F238E27FC236}">
                <a16:creationId xmlns:a16="http://schemas.microsoft.com/office/drawing/2014/main" id="{52A1DDDB-015A-F646-A633-CC890DBC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655" y="307105"/>
            <a:ext cx="4314762" cy="588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84F57786-6F68-E148-B0A6-FDA220FB5C45}"/>
              </a:ext>
            </a:extLst>
          </p:cNvPr>
          <p:cNvSpPr txBox="1">
            <a:spLocks/>
          </p:cNvSpPr>
          <p:nvPr/>
        </p:nvSpPr>
        <p:spPr>
          <a:xfrm>
            <a:off x="6770077" y="6421265"/>
            <a:ext cx="6013634" cy="409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https://</a:t>
            </a:r>
            <a:r>
              <a:rPr lang="en-US" dirty="0" err="1"/>
              <a:t>pytorch.org</a:t>
            </a:r>
            <a:r>
              <a:rPr lang="en-US" dirty="0"/>
              <a:t>/tutorials/_images/</a:t>
            </a:r>
            <a:r>
              <a:rPr lang="en-US" dirty="0" err="1"/>
              <a:t>transformer_architecture.jpg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/>
      <p:bldP spid="7" grpId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Why </a:t>
            </a:r>
            <a:r>
              <a:rPr lang="en-US" b="1" dirty="0" err="1">
                <a:solidFill>
                  <a:srgbClr val="00B0F0"/>
                </a:solidFill>
              </a:rPr>
              <a:t>PyTorch</a:t>
            </a:r>
            <a:r>
              <a:rPr lang="en-US" b="1" dirty="0">
                <a:solidFill>
                  <a:srgbClr val="00B0F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09157" cy="435133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Flexible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to build machine learning models for a wide range of tasks:</a:t>
            </a:r>
          </a:p>
          <a:p>
            <a:pPr lvl="1"/>
            <a:r>
              <a:rPr lang="en-US" dirty="0"/>
              <a:t>Text Classification</a:t>
            </a:r>
          </a:p>
          <a:p>
            <a:pPr lvl="1"/>
            <a:r>
              <a:rPr lang="en-US" dirty="0"/>
              <a:t>Named Entity Recognition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Play strategy games and so on.</a:t>
            </a:r>
          </a:p>
          <a:p>
            <a:r>
              <a:rPr lang="en-US" b="1" dirty="0">
                <a:solidFill>
                  <a:srgbClr val="00B050"/>
                </a:solidFill>
              </a:rPr>
              <a:t>Easy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to learn, use, extend and debug</a:t>
            </a:r>
          </a:p>
          <a:p>
            <a:pPr lvl="1"/>
            <a:r>
              <a:rPr lang="en-US" dirty="0" err="1"/>
              <a:t>PyTorch’s</a:t>
            </a:r>
            <a:r>
              <a:rPr lang="en-US" dirty="0"/>
              <a:t> core class </a:t>
            </a:r>
            <a:r>
              <a:rPr lang="en-US" b="1" dirty="0">
                <a:solidFill>
                  <a:srgbClr val="FF0000"/>
                </a:solidFill>
              </a:rPr>
              <a:t>Tensor</a:t>
            </a:r>
            <a:r>
              <a:rPr lang="en-US" dirty="0"/>
              <a:t> is much like </a:t>
            </a:r>
            <a:r>
              <a:rPr lang="en-US" b="1" dirty="0" err="1">
                <a:solidFill>
                  <a:srgbClr val="00B050"/>
                </a:solidFill>
              </a:rPr>
              <a:t>NumPy</a:t>
            </a:r>
            <a:r>
              <a:rPr lang="en-US" b="1" dirty="0">
                <a:solidFill>
                  <a:srgbClr val="00B050"/>
                </a:solidFill>
              </a:rPr>
              <a:t> arrays</a:t>
            </a:r>
          </a:p>
          <a:p>
            <a:pPr lvl="1"/>
            <a:endParaRPr lang="en-US" b="1" dirty="0">
              <a:solidFill>
                <a:srgbClr val="00B050"/>
              </a:solidFill>
            </a:endParaRPr>
          </a:p>
          <a:p>
            <a:pPr lvl="1"/>
            <a:endParaRPr lang="en-US" b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Why </a:t>
            </a:r>
            <a:r>
              <a:rPr lang="en-US" b="1" dirty="0" err="1">
                <a:solidFill>
                  <a:srgbClr val="00B0F0"/>
                </a:solidFill>
              </a:rPr>
              <a:t>PyTorch</a:t>
            </a:r>
            <a:r>
              <a:rPr lang="en-US" b="1" dirty="0">
                <a:solidFill>
                  <a:srgbClr val="00B0F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Rich Ecosystem </a:t>
            </a:r>
            <a:r>
              <a:rPr lang="en-US" dirty="0"/>
              <a:t>of Tools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AllenNLP</a:t>
            </a:r>
            <a:r>
              <a:rPr lang="en-US" dirty="0"/>
              <a:t>: Designing and evaluating deep learning models for NLP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ParlAI</a:t>
            </a:r>
            <a:r>
              <a:rPr lang="en-US" dirty="0"/>
              <a:t>: Sharing, training and evaluating dialog models across many tasks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Translate</a:t>
            </a:r>
            <a:r>
              <a:rPr lang="en-US" dirty="0"/>
              <a:t>: Machine translation model from Facebook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Fastai</a:t>
            </a:r>
            <a:r>
              <a:rPr lang="en-US" dirty="0"/>
              <a:t>: Training fast and accurate neural networks using modern best practices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ELF</a:t>
            </a:r>
            <a:r>
              <a:rPr lang="en-US" dirty="0"/>
              <a:t>: Platform for game research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torchtext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Data processing utilities and popular datasets for natural language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torchaudio</a:t>
            </a:r>
            <a:r>
              <a:rPr lang="en-US" dirty="0"/>
              <a:t>: I/O, popular datasets and common audio transformations</a:t>
            </a:r>
          </a:p>
          <a:p>
            <a:pPr lvl="1"/>
            <a:r>
              <a:rPr lang="en-US" dirty="0"/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10974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Why </a:t>
            </a:r>
            <a:r>
              <a:rPr lang="en-US" b="1" dirty="0" err="1">
                <a:solidFill>
                  <a:srgbClr val="00B0F0"/>
                </a:solidFill>
              </a:rPr>
              <a:t>PyTorch</a:t>
            </a:r>
            <a:r>
              <a:rPr lang="en-US" b="1" dirty="0">
                <a:solidFill>
                  <a:srgbClr val="00B0F0"/>
                </a:solidFill>
              </a:rPr>
              <a:t>?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1519622"/>
            <a:ext cx="11531600" cy="5092523"/>
          </a:xfrm>
        </p:spPr>
      </p:pic>
      <p:sp>
        <p:nvSpPr>
          <p:cNvPr id="10" name="Left Arrow 9"/>
          <p:cNvSpPr/>
          <p:nvPr/>
        </p:nvSpPr>
        <p:spPr>
          <a:xfrm rot="1316405">
            <a:off x="10275545" y="6286016"/>
            <a:ext cx="584633" cy="57712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Why </a:t>
            </a:r>
            <a:r>
              <a:rPr lang="en-US" b="1" dirty="0" err="1">
                <a:solidFill>
                  <a:srgbClr val="00B0F0"/>
                </a:solidFill>
              </a:rPr>
              <a:t>PyTorch</a:t>
            </a:r>
            <a:r>
              <a:rPr lang="en-US" b="1" dirty="0">
                <a:solidFill>
                  <a:srgbClr val="00B0F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Implementations of research papers </a:t>
            </a:r>
            <a:r>
              <a:rPr lang="en-US" dirty="0"/>
              <a:t>are increasingly in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000" y="2356700"/>
            <a:ext cx="6110924" cy="399912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99155" y="6534692"/>
            <a:ext cx="7629993" cy="365125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thegradient.pub</a:t>
            </a:r>
            <a:r>
              <a:rPr lang="en-US" dirty="0"/>
              <a:t>/state-of-ml-frameworks-2019-pytorch-dominates-research-tensorflow-dominates-industry/</a:t>
            </a:r>
          </a:p>
        </p:txBody>
      </p:sp>
    </p:spTree>
    <p:extLst>
      <p:ext uri="{BB962C8B-B14F-4D97-AF65-F5344CB8AC3E}">
        <p14:creationId xmlns:p14="http://schemas.microsoft.com/office/powerpoint/2010/main" val="48214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Why </a:t>
            </a:r>
            <a:r>
              <a:rPr lang="en-US" b="1" dirty="0" err="1">
                <a:solidFill>
                  <a:srgbClr val="00B0F0"/>
                </a:solidFill>
              </a:rPr>
              <a:t>PyTorch</a:t>
            </a:r>
            <a:r>
              <a:rPr lang="en-US" b="1" dirty="0">
                <a:solidFill>
                  <a:srgbClr val="00B0F0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courses will be using almost only </a:t>
            </a:r>
            <a:r>
              <a:rPr lang="en-US" b="1" dirty="0" err="1">
                <a:solidFill>
                  <a:srgbClr val="FF0000"/>
                </a:solidFill>
              </a:rPr>
              <a:t>PyTorch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Supervised Learning II (Block 4) (current course)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Machine Translation (Block 5)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Trends in Computational Linguistics (Block 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01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744</Words>
  <Application>Microsoft Macintosh PowerPoint</Application>
  <PresentationFormat>Widescreen</PresentationFormat>
  <Paragraphs>113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DSCI 572 Supervised Learning II  Dr. Muhammad Abdul Mageed  Assistants: Peter Sullivan Ganesh Jawahar </vt:lpstr>
      <vt:lpstr>Goal of this tutorial</vt:lpstr>
      <vt:lpstr>Introduction to PyTorch</vt:lpstr>
      <vt:lpstr>Introduction to PyTorch</vt:lpstr>
      <vt:lpstr>Why PyTorch?</vt:lpstr>
      <vt:lpstr>Why PyTorch?</vt:lpstr>
      <vt:lpstr>Why PyTorch?</vt:lpstr>
      <vt:lpstr>Why PyTorch?</vt:lpstr>
      <vt:lpstr>Why PyTorch?</vt:lpstr>
      <vt:lpstr>PyTorch’s concepts</vt:lpstr>
      <vt:lpstr>Tensor</vt:lpstr>
      <vt:lpstr>[notebook]</vt:lpstr>
      <vt:lpstr>Computational Graph and Automatic Differentiation </vt:lpstr>
      <vt:lpstr>[notebook]</vt:lpstr>
      <vt:lpstr>Linearities, Nonlinearities and Loss functions</vt:lpstr>
      <vt:lpstr>[notebook]</vt:lpstr>
      <vt:lpstr>Current Status</vt:lpstr>
      <vt:lpstr>Optimization</vt:lpstr>
      <vt:lpstr>[notebook]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Jawahar</dc:creator>
  <cp:lastModifiedBy>Ganesh Jawahar</cp:lastModifiedBy>
  <cp:revision>67</cp:revision>
  <dcterms:created xsi:type="dcterms:W3CDTF">2020-01-07T05:39:43Z</dcterms:created>
  <dcterms:modified xsi:type="dcterms:W3CDTF">2021-01-07T02:00:13Z</dcterms:modified>
</cp:coreProperties>
</file>