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73" r:id="rId2"/>
    <p:sldId id="679" r:id="rId3"/>
    <p:sldId id="680" r:id="rId4"/>
    <p:sldId id="681" r:id="rId5"/>
    <p:sldId id="682" r:id="rId6"/>
    <p:sldId id="517" r:id="rId7"/>
    <p:sldId id="674" r:id="rId8"/>
    <p:sldId id="675" r:id="rId9"/>
    <p:sldId id="676" r:id="rId10"/>
    <p:sldId id="678" r:id="rId11"/>
    <p:sldId id="683" r:id="rId12"/>
    <p:sldId id="685" r:id="rId13"/>
    <p:sldId id="684" r:id="rId1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756">
          <p15:clr>
            <a:srgbClr val="A4A3A4"/>
          </p15:clr>
        </p15:guide>
        <p15:guide id="5" orient="horz" pos="1080">
          <p15:clr>
            <a:srgbClr val="A4A3A4"/>
          </p15:clr>
        </p15:guide>
        <p15:guide id="6" orient="horz" pos="1404">
          <p15:clr>
            <a:srgbClr val="A4A3A4"/>
          </p15:clr>
        </p15:guide>
        <p15:guide id="7" orient="horz" pos="1296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5B923C"/>
    <a:srgbClr val="0C2344"/>
    <a:srgbClr val="0E1523"/>
    <a:srgbClr val="0680FF"/>
    <a:srgbClr val="001835"/>
    <a:srgbClr val="121A2C"/>
    <a:srgbClr val="0B1934"/>
    <a:srgbClr val="253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2608"/>
  </p:normalViewPr>
  <p:slideViewPr>
    <p:cSldViewPr snapToObjects="1">
      <p:cViewPr>
        <p:scale>
          <a:sx n="100" d="100"/>
          <a:sy n="100" d="100"/>
        </p:scale>
        <p:origin x="1224" y="512"/>
      </p:cViewPr>
      <p:guideLst>
        <p:guide orient="horz" pos="1620"/>
        <p:guide orient="horz" pos="1188"/>
        <p:guide orient="horz" pos="972"/>
        <p:guide orient="horz" pos="756"/>
        <p:guide orient="horz" pos="1080"/>
        <p:guide orient="horz" pos="1404"/>
        <p:guide orient="horz" pos="1296"/>
        <p:guide orient="horz" pos="864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A0D6C6-5CD0-A748-A829-5375851E238F}" type="datetime1">
              <a:rPr lang="en-US" altLang="en-US"/>
              <a:pPr>
                <a:defRPr/>
              </a:pPr>
              <a:t>8/13/17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3E59E7-8F2E-0045-805F-069656AA6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79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DBC8DABF-9604-E04B-876B-94ABD26C4C8D}" type="datetime1">
              <a:rPr lang="en-US" altLang="en-US"/>
              <a:pPr>
                <a:defRPr/>
              </a:pPr>
              <a:t>8/13/17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08B230C-AB10-3645-89D0-88DC11B60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712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biv.at/teaching/documents/00-General_Documents/fiamingo1998_unix_book.pdf" TargetMode="External"/><Relationship Id="rId4" Type="http://schemas.openxmlformats.org/officeDocument/2006/relationships/hyperlink" Target="https://files.fosswire.com/2007/08/fwunixref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3ABD1-7A6F-6C43-A565-C902F76370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64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62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74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44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8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1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8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15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Further resources: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1. This book: - </a:t>
            </a:r>
            <a:r>
              <a:rPr lang="en-US" dirty="0" smtClean="0">
                <a:hlinkClick r:id="rId3"/>
              </a:rPr>
              <a:t>http://www.cibiv.at/teaching/documents/00-General_Documents/fiamingo1998_unix_book.pdf</a:t>
            </a:r>
            <a:r>
              <a:rPr lang="en-US" dirty="0" smtClean="0"/>
              <a:t>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This cheat sheet: - </a:t>
            </a:r>
            <a:r>
              <a:rPr lang="en-US" dirty="0" smtClean="0">
                <a:hlinkClick r:id="rId4"/>
              </a:rPr>
              <a:t>https://files.fosswire.com/2007/08/fwunixref.pdf</a:t>
            </a:r>
            <a:r>
              <a:rPr lang="en-US" dirty="0" smtClean="0"/>
              <a:t>. 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Use Unix “man” command (e.g., “man cd” to check what the “cd” command means/does).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976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9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230C-AB10-3645-89D0-88DC11B607F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4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82308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400" b="1" i="0" kern="0" cap="all" spc="3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00" b="1" i="0" kern="0" cap="all" spc="150" normalizeH="0" baseline="0">
                <a:solidFill>
                  <a:srgbClr val="0C2344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2016_UBCStandard_Signature_ReverseRGB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065B2-C7BC-B342-B071-870B49E93168}" type="datetime1">
              <a:rPr lang="en-US"/>
              <a:pPr>
                <a:defRPr/>
              </a:pPr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7F61C-E7D9-494B-B865-D4FECE514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82308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400" b="1" i="0" kern="0" cap="all" spc="3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00" b="1" i="0" kern="0" cap="all" spc="150" normalizeH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12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03E1C7F0-FA12-444B-95A6-A06E28E1C737}" type="slidenum">
              <a:rPr lang="en-US" altLang="en-US" sz="900" smtClean="0">
                <a:solidFill>
                  <a:srgbClr val="FFFFFF"/>
                </a:solidFill>
                <a:latin typeface="Whitney Book" charset="0"/>
              </a:rPr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9"/>
            <a:ext cx="5430376" cy="10601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2800" b="1" i="0" kern="0" cap="all" spc="3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41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BA42D0E1-ECA8-3D49-87EE-8AF1F6949A65}" type="slidenum">
              <a:rPr lang="en-US" altLang="en-US" sz="900" smtClean="0">
                <a:solidFill>
                  <a:srgbClr val="FFFFFF"/>
                </a:solidFill>
                <a:latin typeface="Whitney Book" charset="0"/>
              </a:rPr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9"/>
            <a:ext cx="5430376" cy="10601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2800" b="1" i="0" kern="0" cap="all" spc="3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687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92B76502-8288-8149-85C7-E27FCDEBFC26}" type="slidenum">
              <a:rPr lang="en-US" altLang="en-US" sz="900" smtClean="0"/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 smtClean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1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all" spc="3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latin typeface="Arial"/>
                <a:cs typeface="Arial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latin typeface="Arial"/>
                <a:cs typeface="Arial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latin typeface="Arial"/>
                <a:cs typeface="Arial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Arial"/>
                <a:cs typeface="Arial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AEA22C5A-A2BF-9B42-AB6E-A501336278ED}" type="slidenum">
              <a:rPr lang="en-US" altLang="en-US" sz="900" smtClean="0">
                <a:solidFill>
                  <a:srgbClr val="FFFFFF"/>
                </a:solidFill>
              </a:rPr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1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all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F7F18B73-4BE8-E54C-91CA-F26704916322}" type="slidenum">
              <a:rPr lang="en-US" altLang="en-US" sz="900" smtClean="0"/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 smtClean="0"/>
          </a:p>
        </p:txBody>
      </p:sp>
      <p:pic>
        <p:nvPicPr>
          <p:cNvPr id="5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422275"/>
            <a:ext cx="3635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1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all" spc="3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latin typeface="Arial"/>
                <a:cs typeface="Arial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latin typeface="Arial"/>
                <a:cs typeface="Arial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latin typeface="Arial"/>
                <a:cs typeface="Arial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Arial"/>
                <a:cs typeface="Arial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8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  <a:defRPr/>
            </a:pPr>
            <a:fld id="{6C82CA97-0EAD-7A43-B088-7695D3017B4C}" type="slidenum">
              <a:rPr lang="en-US" altLang="en-US" sz="900" smtClean="0">
                <a:solidFill>
                  <a:srgbClr val="FFFFFF"/>
                </a:solidFill>
              </a:rPr>
              <a:pPr algn="r">
                <a:spcBef>
                  <a:spcPct val="20000"/>
                </a:spcBef>
                <a:buFont typeface="Arial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</a:endParaRPr>
          </a:p>
        </p:txBody>
      </p:sp>
      <p:pic>
        <p:nvPicPr>
          <p:cNvPr id="5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47307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1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all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BC_2016_Signature_Wide_28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30" r:id="rId1"/>
    <p:sldLayoutId id="2147485031" r:id="rId2"/>
    <p:sldLayoutId id="2147485032" r:id="rId3"/>
    <p:sldLayoutId id="2147485033" r:id="rId4"/>
    <p:sldLayoutId id="2147485034" r:id="rId5"/>
    <p:sldLayoutId id="2147485035" r:id="rId6"/>
    <p:sldLayoutId id="2147485036" r:id="rId7"/>
    <p:sldLayoutId id="2147485037" r:id="rId8"/>
    <p:sldLayoutId id="2147485038" r:id="rId9"/>
    <p:sldLayoutId id="2147485039" r:id="rId10"/>
    <p:sldLayoutId id="214748504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Muhammad.mageed@ubc.ca" TargetMode="External"/><Relationship Id="rId5" Type="http://schemas.openxmlformats.org/officeDocument/2006/relationships/hyperlink" Target="mailto:muhammad.mageed@ubc.ca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x7LW_LCYVXxZTVvTk8wNXdtaWM/view?usp=sharin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32943"/>
            <a:ext cx="869627" cy="11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5616" y="1419622"/>
            <a:ext cx="6767145" cy="1655569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sz="3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70852"/>
              </p:ext>
            </p:extLst>
          </p:nvPr>
        </p:nvGraphicFramePr>
        <p:xfrm>
          <a:off x="2554971" y="3147814"/>
          <a:ext cx="3888432" cy="1012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</a:tblGrid>
              <a:tr h="10124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500" b="1" dirty="0" smtClean="0"/>
                        <a:t>Muhammad Abdul-Mageed</a:t>
                      </a:r>
                    </a:p>
                    <a:p>
                      <a:pPr algn="ctr">
                        <a:defRPr/>
                      </a:pPr>
                      <a:r>
                        <a:rPr lang="en-US" sz="1500" b="1" dirty="0" smtClean="0"/>
                        <a:t>University of British Columbia</a:t>
                      </a:r>
                    </a:p>
                    <a:p>
                      <a:pPr algn="ctr">
                        <a:defRPr/>
                      </a:pPr>
                      <a:r>
                        <a:rPr lang="en-US" sz="1500" b="1" dirty="0" smtClean="0">
                          <a:hlinkClick r:id="rId4"/>
                        </a:rPr>
                        <a:t>muhammad.mageed@ubc.ca</a:t>
                      </a:r>
                      <a:r>
                        <a:rPr lang="en-US" sz="1500" b="1" dirty="0" smtClean="0"/>
                        <a:t> </a:t>
                      </a:r>
                      <a:endParaRPr lang="en-US" sz="15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49" y="43719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altLang="en-US" sz="800" dirty="0">
                <a:ea typeface="Times" charset="0"/>
                <a:cs typeface="Times New Roman" charset="0"/>
              </a:rPr>
              <a:t>Copyright © </a:t>
            </a:r>
            <a:r>
              <a:rPr lang="en-US" altLang="en-US" sz="800" dirty="0" smtClean="0">
                <a:ea typeface="Times" charset="0"/>
                <a:cs typeface="Times New Roman" charset="0"/>
              </a:rPr>
              <a:t>2017 </a:t>
            </a:r>
            <a:r>
              <a:rPr lang="en-US" altLang="en-US" sz="800" dirty="0">
                <a:ea typeface="Times" charset="0"/>
                <a:cs typeface="Times New Roman" charset="0"/>
              </a:rPr>
              <a:t>Muhammad Abdul-Mageed.  All rights reserved.</a:t>
            </a:r>
          </a:p>
          <a:p>
            <a:pPr lvl="0" defTabSz="914400"/>
            <a:r>
              <a:rPr lang="en-US" altLang="en-US" sz="800" dirty="0">
                <a:ea typeface="Times" charset="0"/>
                <a:cs typeface="Times New Roman" charset="0"/>
              </a:rPr>
              <a:t>No part of the materials including graphics or logos, available in this material may be copied, photocopied, reproduced, translated or reduced to any electronic medium or machine-readable form, in whole or in part, without specific permission (to request permission to use materials, email: </a:t>
            </a:r>
            <a:r>
              <a:rPr lang="en-US" altLang="en-US" sz="800" dirty="0">
                <a:ea typeface="Times" charset="0"/>
                <a:cs typeface="Times New Roman" charset="0"/>
                <a:hlinkClick r:id="rId5"/>
              </a:rPr>
              <a:t>muhammad.mageed@ubc.ca</a:t>
            </a:r>
            <a:r>
              <a:rPr lang="en-US" altLang="en-US" sz="800" dirty="0">
                <a:ea typeface="Times" charset="0"/>
                <a:cs typeface="Times New Roman" charset="0"/>
              </a:rPr>
              <a:t>). 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05514"/>
              </p:ext>
            </p:extLst>
          </p:nvPr>
        </p:nvGraphicFramePr>
        <p:xfrm>
          <a:off x="2125961" y="1088566"/>
          <a:ext cx="4746452" cy="1771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52"/>
              </a:tblGrid>
              <a:tr h="1771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5000" b="1" dirty="0" smtClean="0"/>
                        <a:t>Python Programming</a:t>
                      </a:r>
                      <a:endParaRPr lang="en-US" sz="50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6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Exercises</a:t>
            </a:r>
            <a:endParaRPr lang="en-US" sz="4000" b="1" dirty="0"/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491630"/>
            <a:ext cx="8208912" cy="324036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800" dirty="0" smtClean="0"/>
              <a:t>Open a new Terminal.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smtClean="0"/>
              <a:t>Close the Terminal.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smtClean="0"/>
              <a:t>Open it again.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smtClean="0"/>
              <a:t>Navigate to the Desktop (change directory).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smtClean="0"/>
              <a:t>Create a new directory under Desktop, call it “TEST”.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smtClean="0"/>
              <a:t>Go to “TEST” directory.</a:t>
            </a:r>
          </a:p>
        </p:txBody>
      </p:sp>
    </p:spTree>
    <p:extLst>
      <p:ext uri="{BB962C8B-B14F-4D97-AF65-F5344CB8AC3E}">
        <p14:creationId xmlns:p14="http://schemas.microsoft.com/office/powerpoint/2010/main" val="4480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Exercises</a:t>
            </a:r>
            <a:endParaRPr lang="en-US" sz="4000" b="1" dirty="0"/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491630"/>
            <a:ext cx="8208912" cy="30963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l">
              <a:buFont typeface="+mj-lt"/>
              <a:buAutoNum type="arabicPeriod" startAt="7"/>
            </a:pPr>
            <a:r>
              <a:rPr lang="en-US" sz="2800" dirty="0" smtClean="0"/>
              <a:t>Create a new directory “TEMP1” under “TEST”.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/>
              <a:t>Download the file “</a:t>
            </a:r>
            <a:r>
              <a:rPr lang="en-US" sz="2800" dirty="0" err="1"/>
              <a:t>shakespeare.txt</a:t>
            </a:r>
            <a:r>
              <a:rPr lang="en-US" sz="2800" dirty="0"/>
              <a:t>” </a:t>
            </a:r>
            <a:r>
              <a:rPr lang="en-US" sz="2800" dirty="0" smtClean="0"/>
              <a:t>in “TEMP1”</a:t>
            </a:r>
            <a:endParaRPr lang="en-US" sz="2800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 smtClean="0"/>
              <a:t>Copy the “TEMP1” directory to “TEMP2”.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 smtClean="0"/>
              <a:t>Remove “TEMP1” directory.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 smtClean="0"/>
              <a:t> Go to “TEMP2”.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800" dirty="0" smtClean="0"/>
              <a:t>Print to screen the last 10 lines from </a:t>
            </a:r>
            <a:r>
              <a:rPr lang="en-US" sz="2800" dirty="0"/>
              <a:t>“</a:t>
            </a:r>
            <a:r>
              <a:rPr lang="en-US" sz="2800" dirty="0" err="1"/>
              <a:t>shakespeare.txt</a:t>
            </a:r>
            <a:r>
              <a:rPr lang="en-US" sz="2800" dirty="0" smtClean="0"/>
              <a:t>”.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6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Shakespeare Words!</a:t>
            </a:r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0548" y="1764477"/>
          <a:ext cx="8496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sz="2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shakespeare.txt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'[:space:]' '[\n*]' |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-d '[: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:]' |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'[A-Z]' '[a-z]' | grep -v "^\s*$" | sort |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 | sort 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words.shak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Can you tell what this command does? Take a look at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Unix for Poets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Bonus Exercises</a:t>
            </a:r>
            <a:endParaRPr lang="en-US" sz="4000" b="1" dirty="0"/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491630"/>
            <a:ext cx="8208912" cy="30963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algn="l">
              <a:buFont typeface="+mj-lt"/>
              <a:buAutoNum type="arabicPeriod" startAt="13"/>
            </a:pPr>
            <a:r>
              <a:rPr lang="en-US" sz="2800" dirty="0" smtClean="0"/>
              <a:t>Count the number of </a:t>
            </a:r>
            <a:r>
              <a:rPr lang="en-US" sz="2800" dirty="0"/>
              <a:t>lines in “</a:t>
            </a:r>
            <a:r>
              <a:rPr lang="en-US" sz="2800" dirty="0" err="1"/>
              <a:t>shakespeare.txt</a:t>
            </a:r>
            <a:r>
              <a:rPr lang="en-US" sz="2800" dirty="0" smtClean="0"/>
              <a:t>”. (</a:t>
            </a:r>
            <a:r>
              <a:rPr lang="en-US" sz="2800" i="1" dirty="0" smtClean="0"/>
              <a:t>hint: </a:t>
            </a:r>
            <a:r>
              <a:rPr lang="en-US" sz="2800" dirty="0" smtClean="0"/>
              <a:t>You can look this </a:t>
            </a:r>
            <a:r>
              <a:rPr lang="en-US" sz="2800" smtClean="0"/>
              <a:t>up online). </a:t>
            </a:r>
            <a:endParaRPr lang="en-US" sz="2800" dirty="0" smtClean="0"/>
          </a:p>
          <a:p>
            <a:pPr marL="457200" indent="-457200" algn="l">
              <a:buFont typeface="+mj-lt"/>
              <a:buAutoNum type="arabicPeriod" startAt="13"/>
            </a:pPr>
            <a:r>
              <a:rPr lang="en-US" sz="2800" dirty="0" smtClean="0"/>
              <a:t>Replace the word “queen” in </a:t>
            </a:r>
            <a:r>
              <a:rPr lang="en-US" sz="2800" dirty="0"/>
              <a:t>“</a:t>
            </a:r>
            <a:r>
              <a:rPr lang="en-US" sz="2800" dirty="0" err="1"/>
              <a:t>shakespeare.txt</a:t>
            </a:r>
            <a:r>
              <a:rPr lang="en-US" sz="2800" dirty="0" smtClean="0"/>
              <a:t>” with “princess”.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800" dirty="0" smtClean="0"/>
              <a:t>Can you think of two interesting tasks you can use Unix to articulate?</a:t>
            </a:r>
          </a:p>
          <a:p>
            <a:pPr marL="342900" indent="-342900" algn="l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930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Using Terminal</a:t>
            </a:r>
            <a:endParaRPr lang="en-US" sz="4000" b="1" dirty="0"/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1224136"/>
            <a:ext cx="3891850" cy="3734147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800" dirty="0" smtClean="0"/>
              <a:t>Google will help you.</a:t>
            </a:r>
          </a:p>
          <a:p>
            <a:pPr marL="342900" indent="-342900" algn="l">
              <a:buFont typeface="Arial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ry searching “using terminal on Mac OS X/Windows”?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81" y="1224136"/>
            <a:ext cx="4687301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Using Terminal on Mac</a:t>
            </a:r>
            <a:endParaRPr lang="en-US" sz="4000" b="1" dirty="0"/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1224136"/>
            <a:ext cx="2736304" cy="3734147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800" dirty="0" smtClean="0"/>
              <a:t>Video </a:t>
            </a:r>
            <a:r>
              <a:rPr lang="en-US" sz="2800" smtClean="0"/>
              <a:t>search!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60" y="1191288"/>
            <a:ext cx="5586926" cy="37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1560" y="286116"/>
            <a:ext cx="7272808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smtClean="0"/>
              <a:t>Using Terminal on Windows</a:t>
            </a:r>
            <a:endParaRPr lang="en-US" sz="4000" b="1" dirty="0"/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1224136"/>
            <a:ext cx="2736304" cy="3734147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800" dirty="0" smtClean="0"/>
              <a:t>Video </a:t>
            </a:r>
            <a:r>
              <a:rPr lang="en-US" sz="2800" smtClean="0"/>
              <a:t>search!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960" y="1065976"/>
            <a:ext cx="5149456" cy="39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Exercise</a:t>
            </a:r>
            <a:endParaRPr lang="en-US" sz="4000" b="1" dirty="0"/>
          </a:p>
        </p:txBody>
      </p:sp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203598"/>
            <a:ext cx="8496944" cy="3528392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sz="2800" dirty="0" smtClean="0"/>
              <a:t>Take 10 mins to research how to open the Terminal on your machine.</a:t>
            </a:r>
          </a:p>
          <a:p>
            <a:pPr marL="342900" indent="-342900" algn="l">
              <a:buFont typeface="Arial" charset="0"/>
              <a:buChar char="•"/>
            </a:pPr>
            <a:endParaRPr lang="en-US" sz="2800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sz="2800" dirty="0" smtClean="0"/>
              <a:t>What can you do with the Terminal? (Can you identify 1 or 2 example tasks?)</a:t>
            </a:r>
          </a:p>
          <a:p>
            <a:pPr marL="800100" lvl="1" indent="-342900" algn="l">
              <a:buFont typeface="Arial" charset="0"/>
              <a:buChar char="•"/>
            </a:pPr>
            <a:endParaRPr lang="en-US" sz="28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You should get comfortable researching problems online. You’ll find this very useful.</a:t>
            </a:r>
          </a:p>
        </p:txBody>
      </p:sp>
    </p:spTree>
    <p:extLst>
      <p:ext uri="{BB962C8B-B14F-4D97-AF65-F5344CB8AC3E}">
        <p14:creationId xmlns:p14="http://schemas.microsoft.com/office/powerpoint/2010/main" val="1152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31640" y="286116"/>
            <a:ext cx="6480720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/>
            <a:r>
              <a:rPr lang="en-US" sz="4000" b="1" smtClean="0"/>
              <a:t>Unix Simple </a:t>
            </a:r>
            <a:r>
              <a:rPr lang="en-US" sz="4000" b="1" dirty="0" smtClean="0"/>
              <a:t>Navigation</a:t>
            </a:r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24027"/>
              </p:ext>
            </p:extLst>
          </p:nvPr>
        </p:nvGraphicFramePr>
        <p:xfrm>
          <a:off x="539552" y="1484734"/>
          <a:ext cx="828092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966"/>
                <a:gridCol w="47319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sz="2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cd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[directory]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mkdir</a:t>
                      </a:r>
                      <a:r>
                        <a:rPr lang="en-US" dirty="0" smtClean="0"/>
                        <a:t> [options] </a:t>
                      </a:r>
                      <a:r>
                        <a:rPr lang="en-US" i="1" dirty="0" smtClean="0"/>
                        <a:t>directory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a </a:t>
                      </a:r>
                      <a:r>
                        <a:rPr lang="en-US" i="1" dirty="0" smtClean="0"/>
                        <a:t>directory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pwd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(i.e., current) </a:t>
                      </a:r>
                      <a:r>
                        <a:rPr lang="en-US" i="0" dirty="0" smtClean="0"/>
                        <a:t>directory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rmdir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[options] </a:t>
                      </a:r>
                      <a:r>
                        <a:rPr lang="en-US" i="1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</a:t>
                      </a:r>
                      <a:r>
                        <a:rPr lang="en-US" i="1" dirty="0" smtClean="0"/>
                        <a:t>directory </a:t>
                      </a:r>
                      <a:r>
                        <a:rPr lang="en-US" sz="1500" i="0" dirty="0" smtClean="0"/>
                        <a:t>(won’t work if </a:t>
                      </a:r>
                      <a:r>
                        <a:rPr lang="en-US" sz="1500" i="0" dirty="0" err="1" smtClean="0"/>
                        <a:t>dir</a:t>
                      </a:r>
                      <a:r>
                        <a:rPr lang="en-US" sz="1500" i="0" dirty="0" smtClean="0"/>
                        <a:t> not empty)</a:t>
                      </a:r>
                      <a:endParaRPr lang="en-US" sz="15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rm</a:t>
                      </a:r>
                      <a:r>
                        <a:rPr lang="en-US" b="1" dirty="0" smtClean="0"/>
                        <a:t> </a:t>
                      </a:r>
                      <a:r>
                        <a:rPr lang="mr-IN" b="1" dirty="0" smtClean="0"/>
                        <a:t>–</a:t>
                      </a:r>
                      <a:r>
                        <a:rPr lang="en-US" b="1" dirty="0" smtClean="0"/>
                        <a:t>r </a:t>
                      </a:r>
                      <a:r>
                        <a:rPr lang="en-US" i="1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</a:t>
                      </a:r>
                      <a:r>
                        <a:rPr lang="en-US" i="1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File Commands</a:t>
            </a:r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82919"/>
              </p:ext>
            </p:extLst>
          </p:nvPr>
        </p:nvGraphicFramePr>
        <p:xfrm>
          <a:off x="539552" y="1484734"/>
          <a:ext cx="828092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sz="2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[options]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[directory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</a:t>
                      </a:r>
                      <a:r>
                        <a:rPr lang="en-US" i="1" dirty="0" smtClean="0"/>
                        <a:t>directory</a:t>
                      </a:r>
                      <a:r>
                        <a:rPr lang="en-US" dirty="0" smtClean="0"/>
                        <a:t> contents or </a:t>
                      </a:r>
                      <a:r>
                        <a:rPr lang="en-US" i="1" dirty="0" smtClean="0"/>
                        <a:t>file </a:t>
                      </a:r>
                      <a:r>
                        <a:rPr lang="en-US" i="0" dirty="0" smtClean="0"/>
                        <a:t>permissions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ls</a:t>
                      </a:r>
                      <a:r>
                        <a:rPr lang="en-US" i="0" dirty="0" smtClean="0"/>
                        <a:t> </a:t>
                      </a:r>
                      <a:r>
                        <a:rPr lang="en-US" b="1" i="0" dirty="0" smtClean="0"/>
                        <a:t>-a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all files, including those beginning with a dot (.)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-l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listing: lists the mode, link information, owner, size, last modification (time)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cp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file1 file2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</a:t>
                      </a:r>
                      <a:r>
                        <a:rPr lang="en-US" i="1" dirty="0" smtClean="0"/>
                        <a:t>file1 </a:t>
                      </a:r>
                      <a:r>
                        <a:rPr lang="en-US" i="0" dirty="0" smtClean="0"/>
                        <a:t>to</a:t>
                      </a:r>
                      <a:r>
                        <a:rPr lang="en-US" i="1" dirty="0" smtClean="0"/>
                        <a:t> file2</a:t>
                      </a:r>
                      <a:endParaRPr lang="en-US" sz="15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cp</a:t>
                      </a:r>
                      <a:r>
                        <a:rPr lang="en-US" b="1" dirty="0" smtClean="0"/>
                        <a:t> -r </a:t>
                      </a:r>
                      <a:r>
                        <a:rPr lang="en-US" i="1" dirty="0" smtClean="0"/>
                        <a:t>dir1 dir2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</a:t>
                      </a:r>
                      <a:r>
                        <a:rPr lang="en-US" i="1" dirty="0" smtClean="0"/>
                        <a:t>dir1 </a:t>
                      </a:r>
                      <a:r>
                        <a:rPr lang="en-US" i="0" dirty="0" smtClean="0"/>
                        <a:t>to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dirty="0" smtClean="0"/>
                        <a:t>dir2 </a:t>
                      </a:r>
                      <a:r>
                        <a:rPr lang="en-US" i="0" dirty="0" smtClean="0"/>
                        <a:t>(creates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dir2</a:t>
                      </a:r>
                      <a:r>
                        <a:rPr lang="en-US" i="0" baseline="0" dirty="0" smtClean="0"/>
                        <a:t> if it doesn’t exist)</a:t>
                      </a:r>
                      <a:endParaRPr lang="en-US" sz="1500" i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More File Commands</a:t>
            </a:r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38708"/>
              </p:ext>
            </p:extLst>
          </p:nvPr>
        </p:nvGraphicFramePr>
        <p:xfrm>
          <a:off x="323528" y="1484734"/>
          <a:ext cx="828092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sz="2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touch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smtClean="0"/>
                        <a:t>file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create file if it doesn’t exist;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change file access and modification times;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mv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file1 file2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</a:t>
                      </a:r>
                      <a:r>
                        <a:rPr lang="en-US" i="1" dirty="0" smtClean="0"/>
                        <a:t>file1 </a:t>
                      </a:r>
                      <a:r>
                        <a:rPr lang="en-US" i="0" dirty="0" smtClean="0"/>
                        <a:t>to</a:t>
                      </a:r>
                      <a:r>
                        <a:rPr lang="en-US" i="1" dirty="0" smtClean="0"/>
                        <a:t> file2 </a:t>
                      </a:r>
                      <a:r>
                        <a:rPr lang="en-US" i="0" dirty="0" smtClean="0"/>
                        <a:t>(if </a:t>
                      </a:r>
                      <a:r>
                        <a:rPr lang="en-US" i="1" dirty="0" smtClean="0"/>
                        <a:t>file2 </a:t>
                      </a:r>
                      <a:r>
                        <a:rPr lang="en-US" i="0" dirty="0" smtClean="0"/>
                        <a:t>does</a:t>
                      </a:r>
                      <a:r>
                        <a:rPr lang="en-US" i="0" baseline="0" dirty="0" smtClean="0"/>
                        <a:t>n’t exit, it gets created. If </a:t>
                      </a:r>
                      <a:r>
                        <a:rPr lang="en-US" i="1" baseline="0" dirty="0" smtClean="0"/>
                        <a:t>file2 </a:t>
                      </a:r>
                      <a:r>
                        <a:rPr lang="en-US" i="0" baseline="0" dirty="0" smtClean="0"/>
                        <a:t>is the name of an existing </a:t>
                      </a:r>
                      <a:r>
                        <a:rPr lang="en-US" i="0" baseline="0" dirty="0" err="1" smtClean="0"/>
                        <a:t>dir</a:t>
                      </a:r>
                      <a:r>
                        <a:rPr lang="en-US" i="0" baseline="0" dirty="0" smtClean="0"/>
                        <a:t>, </a:t>
                      </a:r>
                      <a:r>
                        <a:rPr lang="en-US" i="1" baseline="0" dirty="0" smtClean="0"/>
                        <a:t>file1 </a:t>
                      </a:r>
                      <a:r>
                        <a:rPr lang="en-US" i="0" baseline="0" dirty="0" smtClean="0"/>
                        <a:t>gets moved to it)</a:t>
                      </a:r>
                      <a:endParaRPr lang="en-US" sz="15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cat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file1 file2 file3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 and print files </a:t>
                      </a:r>
                      <a:r>
                        <a:rPr lang="en-US" i="1" dirty="0" smtClean="0"/>
                        <a:t>file1 file2 file3 </a:t>
                      </a:r>
                      <a:r>
                        <a:rPr lang="en-US" i="0" dirty="0" smtClean="0"/>
                        <a:t>to</a:t>
                      </a:r>
                      <a:r>
                        <a:rPr lang="en-US" i="0" baseline="0" dirty="0" smtClean="0"/>
                        <a:t> standard output</a:t>
                      </a:r>
                      <a:endParaRPr 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cat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file1 file2 file3 </a:t>
                      </a:r>
                      <a:r>
                        <a:rPr lang="en-US" b="1" i="0" dirty="0" smtClean="0"/>
                        <a:t>&gt;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err="1" smtClean="0"/>
                        <a:t>bigger_file</a:t>
                      </a:r>
                      <a:endParaRPr lang="en-US" i="1" dirty="0" smtClean="0"/>
                    </a:p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 and print files </a:t>
                      </a:r>
                      <a:r>
                        <a:rPr lang="en-US" i="1" dirty="0" smtClean="0"/>
                        <a:t>file1 file2 file3 </a:t>
                      </a:r>
                      <a:r>
                        <a:rPr lang="en-US" i="0" dirty="0" smtClean="0"/>
                        <a:t>to</a:t>
                      </a:r>
                      <a:r>
                        <a:rPr lang="en-US" i="0" baseline="0" dirty="0" smtClean="0"/>
                        <a:t> the file </a:t>
                      </a:r>
                      <a:r>
                        <a:rPr lang="en-US" i="1" dirty="0" err="1" smtClean="0"/>
                        <a:t>bigger_file</a:t>
                      </a:r>
                      <a:endParaRPr lang="en-US" i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8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03648" y="286116"/>
            <a:ext cx="5976664" cy="57606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b="1" dirty="0" smtClean="0"/>
              <a:t>More File Commands</a:t>
            </a:r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04376"/>
              </p:ext>
            </p:extLst>
          </p:nvPr>
        </p:nvGraphicFramePr>
        <p:xfrm>
          <a:off x="395536" y="1603990"/>
          <a:ext cx="8496944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572"/>
                <a:gridCol w="5615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US" sz="2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 smtClean="0"/>
                        <a:t>more </a:t>
                      </a:r>
                      <a:r>
                        <a:rPr lang="en-US" sz="2000" b="0" i="0" dirty="0" smtClean="0"/>
                        <a:t>(or </a:t>
                      </a:r>
                      <a:r>
                        <a:rPr lang="en-US" sz="2000" b="1" i="0" dirty="0" smtClean="0"/>
                        <a:t>less </a:t>
                      </a:r>
                      <a:r>
                        <a:rPr lang="en-US" sz="2000" b="0" i="0" dirty="0" smtClean="0"/>
                        <a:t>or</a:t>
                      </a:r>
                      <a:r>
                        <a:rPr lang="en-US" sz="2000" b="1" i="0" dirty="0" smtClean="0"/>
                        <a:t> </a:t>
                      </a:r>
                      <a:r>
                        <a:rPr lang="en-US" sz="2000" b="1" i="0" dirty="0" err="1" smtClean="0"/>
                        <a:t>pg</a:t>
                      </a:r>
                      <a:r>
                        <a:rPr lang="en-US" sz="2000" b="0" i="0" dirty="0" smtClean="0"/>
                        <a:t>)</a:t>
                      </a:r>
                      <a:r>
                        <a:rPr lang="en-US" sz="2000" b="1" i="0" dirty="0" smtClean="0"/>
                        <a:t> </a:t>
                      </a:r>
                      <a:r>
                        <a:rPr lang="en-US" sz="2000" i="1" dirty="0" smtClean="0"/>
                        <a:t>file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through the text file </a:t>
                      </a:r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head</a:t>
                      </a:r>
                      <a:r>
                        <a:rPr lang="en-US" sz="2000" b="0" dirty="0" smtClean="0"/>
                        <a:t> [-number] </a:t>
                      </a:r>
                      <a:r>
                        <a:rPr lang="en-US" sz="2000" i="1" dirty="0" smtClean="0"/>
                        <a:t>file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display the first 10 (or number) of lines of </a:t>
                      </a:r>
                      <a:r>
                        <a:rPr lang="en-US" sz="2000" i="1" dirty="0" smtClean="0"/>
                        <a:t>file</a:t>
                      </a:r>
                      <a:endParaRPr lang="en-US" sz="20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tail </a:t>
                      </a:r>
                      <a:r>
                        <a:rPr lang="en-US" sz="2000" b="0" dirty="0" smtClean="0"/>
                        <a:t>[options]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i="1" dirty="0" smtClean="0"/>
                        <a:t>file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display the last few lines (or parts) of a file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tail </a:t>
                      </a:r>
                      <a:r>
                        <a:rPr lang="en-US" sz="2000" b="0" dirty="0" smtClean="0"/>
                        <a:t>[text string]</a:t>
                      </a:r>
                      <a:r>
                        <a:rPr lang="en-US" sz="2000" b="1" dirty="0" smtClean="0"/>
                        <a:t> </a:t>
                      </a:r>
                      <a:endParaRPr lang="en-US" sz="20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echo the text string to </a:t>
                      </a:r>
                      <a:r>
                        <a:rPr lang="en-US" sz="2000" i="0" dirty="0" err="1" smtClean="0"/>
                        <a:t>stdout</a:t>
                      </a:r>
                      <a:r>
                        <a:rPr lang="en-US" sz="2000" i="0" baseline="0" dirty="0" smtClean="0"/>
                        <a:t> (standard output)</a:t>
                      </a:r>
                      <a:endParaRPr lang="en-US" sz="2000" i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mage result for u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23478"/>
            <a:ext cx="660524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7662</TotalTime>
  <Words>636</Words>
  <Application>Microsoft Macintosh PowerPoint</Application>
  <PresentationFormat>On-screen Show (16:9)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Mangal</vt:lpstr>
      <vt:lpstr>ＭＳ Ｐゴシック</vt:lpstr>
      <vt:lpstr>Times</vt:lpstr>
      <vt:lpstr>Times New Roman</vt:lpstr>
      <vt:lpstr>Whitney Book</vt:lpstr>
      <vt:lpstr>WhitneyHTF-Bold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Abdul-Mageed</dc:creator>
  <cp:lastModifiedBy>Muhammad Abdul-Mageed</cp:lastModifiedBy>
  <cp:revision>251</cp:revision>
  <cp:lastPrinted>2016-07-11T18:15:24Z</cp:lastPrinted>
  <dcterms:created xsi:type="dcterms:W3CDTF">2016-10-09T15:55:24Z</dcterms:created>
  <dcterms:modified xsi:type="dcterms:W3CDTF">2017-08-14T06:49:40Z</dcterms:modified>
</cp:coreProperties>
</file>