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673" r:id="rId2"/>
    <p:sldId id="686" r:id="rId3"/>
    <p:sldId id="679" r:id="rId4"/>
    <p:sldId id="680" r:id="rId5"/>
    <p:sldId id="681" r:id="rId6"/>
    <p:sldId id="682" r:id="rId7"/>
    <p:sldId id="517" r:id="rId8"/>
    <p:sldId id="674" r:id="rId9"/>
    <p:sldId id="675" r:id="rId10"/>
    <p:sldId id="676" r:id="rId11"/>
    <p:sldId id="678" r:id="rId12"/>
    <p:sldId id="683" r:id="rId13"/>
    <p:sldId id="685" r:id="rId14"/>
    <p:sldId id="684" r:id="rId15"/>
  </p:sldIdLst>
  <p:sldSz cx="9144000" cy="5143500" type="screen16x9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orient="horz" pos="1188">
          <p15:clr>
            <a:srgbClr val="A4A3A4"/>
          </p15:clr>
        </p15:guide>
        <p15:guide id="3" orient="horz" pos="972">
          <p15:clr>
            <a:srgbClr val="A4A3A4"/>
          </p15:clr>
        </p15:guide>
        <p15:guide id="4" orient="horz" pos="756">
          <p15:clr>
            <a:srgbClr val="A4A3A4"/>
          </p15:clr>
        </p15:guide>
        <p15:guide id="5" orient="horz" pos="1080">
          <p15:clr>
            <a:srgbClr val="A4A3A4"/>
          </p15:clr>
        </p15:guide>
        <p15:guide id="6" orient="horz" pos="1404">
          <p15:clr>
            <a:srgbClr val="A4A3A4"/>
          </p15:clr>
        </p15:guide>
        <p15:guide id="7" orient="horz" pos="1296">
          <p15:clr>
            <a:srgbClr val="A4A3A4"/>
          </p15:clr>
        </p15:guide>
        <p15:guide id="8" orient="horz" pos="864">
          <p15:clr>
            <a:srgbClr val="A4A3A4"/>
          </p15:clr>
        </p15:guide>
        <p15:guide id="9" pos="2880">
          <p15:clr>
            <a:srgbClr val="A4A3A4"/>
          </p15:clr>
        </p15:guide>
        <p15:guide id="10" pos="1728">
          <p15:clr>
            <a:srgbClr val="A4A3A4"/>
          </p15:clr>
        </p15:guide>
        <p15:guide id="11" pos="721">
          <p15:clr>
            <a:srgbClr val="A4A3A4"/>
          </p15:clr>
        </p15:guide>
        <p15:guide id="12" pos="1144">
          <p15:clr>
            <a:srgbClr val="A4A3A4"/>
          </p15:clr>
        </p15:guide>
        <p15:guide id="13" pos="3455">
          <p15:clr>
            <a:srgbClr val="A4A3A4"/>
          </p15:clr>
        </p15:guide>
        <p15:guide id="14" pos="5184">
          <p15:clr>
            <a:srgbClr val="A4A3A4"/>
          </p15:clr>
        </p15:guide>
        <p15:guide id="15" pos="2305">
          <p15:clr>
            <a:srgbClr val="A4A3A4"/>
          </p15:clr>
        </p15:guide>
        <p15:guide id="16" pos="403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 frameSlides="1"/>
  <p:clrMru>
    <a:srgbClr val="5B923C"/>
    <a:srgbClr val="0C2344"/>
    <a:srgbClr val="0E1523"/>
    <a:srgbClr val="0680FF"/>
    <a:srgbClr val="001835"/>
    <a:srgbClr val="121A2C"/>
    <a:srgbClr val="0B1934"/>
    <a:srgbClr val="253F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19"/>
    <p:restoredTop sz="92663"/>
  </p:normalViewPr>
  <p:slideViewPr>
    <p:cSldViewPr snapToObjects="1">
      <p:cViewPr varScale="1">
        <p:scale>
          <a:sx n="267" d="100"/>
          <a:sy n="267" d="100"/>
        </p:scale>
        <p:origin x="2752" y="176"/>
      </p:cViewPr>
      <p:guideLst>
        <p:guide orient="horz" pos="1620"/>
        <p:guide orient="horz" pos="1188"/>
        <p:guide orient="horz" pos="972"/>
        <p:guide orient="horz" pos="756"/>
        <p:guide orient="horz" pos="1080"/>
        <p:guide orient="horz" pos="1404"/>
        <p:guide orient="horz" pos="1296"/>
        <p:guide orient="horz" pos="864"/>
        <p:guide pos="2880"/>
        <p:guide pos="1728"/>
        <p:guide pos="721"/>
        <p:guide pos="1144"/>
        <p:guide pos="3455"/>
        <p:guide pos="5184"/>
        <p:guide pos="2305"/>
        <p:guide pos="403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Objects="1">
      <p:cViewPr varScale="1">
        <p:scale>
          <a:sx n="100" d="100"/>
          <a:sy n="100" d="100"/>
        </p:scale>
        <p:origin x="-4288" y="-10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54A0D6C6-5CD0-A748-A829-5375851E238F}" type="datetime1">
              <a:rPr lang="en-US" altLang="en-US"/>
              <a:pPr>
                <a:defRPr/>
              </a:pPr>
              <a:t>9/12/21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C03E59E7-8F2E-0045-805F-069656AA632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97987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</a:defRPr>
            </a:lvl1pPr>
          </a:lstStyle>
          <a:p>
            <a:pPr>
              <a:defRPr/>
            </a:pPr>
            <a:fld id="{DBC8DABF-9604-E04B-876B-94ABD26C4C8D}" type="datetime1">
              <a:rPr lang="en-US" altLang="en-US"/>
              <a:pPr>
                <a:defRPr/>
              </a:pPr>
              <a:t>9/12/21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CA" noProof="0"/>
              <a:t>Click to edit Master text styles</a:t>
            </a:r>
          </a:p>
          <a:p>
            <a:pPr lvl="1"/>
            <a:r>
              <a:rPr lang="en-CA" noProof="0"/>
              <a:t>Second level</a:t>
            </a:r>
          </a:p>
          <a:p>
            <a:pPr lvl="2"/>
            <a:r>
              <a:rPr lang="en-CA" noProof="0"/>
              <a:t>Third level</a:t>
            </a:r>
          </a:p>
          <a:p>
            <a:pPr lvl="3"/>
            <a:r>
              <a:rPr lang="en-CA" noProof="0"/>
              <a:t>Fourth level</a:t>
            </a:r>
          </a:p>
          <a:p>
            <a:pPr lvl="4"/>
            <a:r>
              <a:rPr lang="en-CA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</a:defRPr>
            </a:lvl1pPr>
          </a:lstStyle>
          <a:p>
            <a:pPr>
              <a:defRPr/>
            </a:pPr>
            <a:fld id="{408B230C-AB10-3645-89D0-88DC11B607F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57121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ibiv.at/teaching/documents/00-General_Documents/fiamingo1998_unix_book.pdf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files.fosswire.com/2007/08/fwunixref.pdf" TargetMode="Externa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3ABD1-7A6F-6C43-A565-C902F76370F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0986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8B230C-AB10-3645-89D0-88DC11B607F8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14780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8B230C-AB10-3645-89D0-88DC11B607F8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76432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8B230C-AB10-3645-89D0-88DC11B607F8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46232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8B230C-AB10-3645-89D0-88DC11B607F8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507426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8B230C-AB10-3645-89D0-88DC11B607F8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74476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8B230C-AB10-3645-89D0-88DC11B607F8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12140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8B230C-AB10-3645-89D0-88DC11B607F8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687851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8B230C-AB10-3645-89D0-88DC11B607F8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3108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8B230C-AB10-3645-89D0-88DC11B607F8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59820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8B230C-AB10-3645-89D0-88DC11B607F8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921577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Further resources: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1. This book: - </a:t>
            </a:r>
            <a:r>
              <a:rPr lang="en-US" dirty="0">
                <a:hlinkClick r:id="rId3"/>
              </a:rPr>
              <a:t>http://www.cibiv.at/teaching/documents/00-General_Documents/fiamingo1998_unix_book.pdf</a:t>
            </a:r>
            <a:r>
              <a:rPr lang="en-US" dirty="0"/>
              <a:t> 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2. This cheat sheet: - </a:t>
            </a:r>
            <a:r>
              <a:rPr lang="en-US" dirty="0">
                <a:hlinkClick r:id="rId4"/>
              </a:rPr>
              <a:t>https://files.fosswire.com/2007/08/fwunixref.pdf</a:t>
            </a:r>
            <a:r>
              <a:rPr lang="en-US" dirty="0"/>
              <a:t>.  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3. Use Unix “man” command (e.g., “man cd” to check what the “cd” command means/does).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8B230C-AB10-3645-89D0-88DC11B607F8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129767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8B230C-AB10-3645-89D0-88DC11B607F8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17009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8B230C-AB10-3645-89D0-88DC11B607F8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28690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8243888" y="1131888"/>
            <a:ext cx="900112" cy="113188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pic>
        <p:nvPicPr>
          <p:cNvPr id="6" name="Picture 2" descr="2014_logo_only_revers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5188" y="1419225"/>
            <a:ext cx="407987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 Placeholder 18"/>
          <p:cNvSpPr>
            <a:spLocks noGrp="1"/>
          </p:cNvSpPr>
          <p:nvPr>
            <p:ph type="body" sz="quarter" idx="11"/>
          </p:nvPr>
        </p:nvSpPr>
        <p:spPr>
          <a:xfrm>
            <a:off x="365587" y="1131888"/>
            <a:ext cx="5430376" cy="1823086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0" indent="0">
              <a:lnSpc>
                <a:spcPts val="3800"/>
              </a:lnSpc>
              <a:spcBef>
                <a:spcPts val="0"/>
              </a:spcBef>
              <a:buNone/>
              <a:defRPr sz="3400" b="1" i="0" kern="0" cap="all" spc="30" baseline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CA" dirty="0"/>
              <a:t>Click to edit Master text styles</a:t>
            </a:r>
          </a:p>
        </p:txBody>
      </p:sp>
      <p:sp>
        <p:nvSpPr>
          <p:cNvPr id="11" name="Text Placeholder 14"/>
          <p:cNvSpPr>
            <a:spLocks noGrp="1"/>
          </p:cNvSpPr>
          <p:nvPr>
            <p:ph type="body" sz="quarter" idx="12"/>
          </p:nvPr>
        </p:nvSpPr>
        <p:spPr>
          <a:xfrm>
            <a:off x="365762" y="3003798"/>
            <a:ext cx="5430203" cy="321394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1800" b="0" i="0" kern="0" spc="30" baseline="0">
                <a:solidFill>
                  <a:schemeClr val="tx1"/>
                </a:solidFill>
                <a:latin typeface="Arial"/>
                <a:cs typeface="Arial"/>
              </a:defRPr>
            </a:lvl1pPr>
            <a:lvl2pPr>
              <a:defRPr sz="900" b="0" i="0">
                <a:latin typeface="Whitney Book"/>
                <a:cs typeface="Whitney Book"/>
              </a:defRPr>
            </a:lvl2pPr>
            <a:lvl3pPr>
              <a:defRPr sz="900" b="0" i="0">
                <a:latin typeface="Whitney Book"/>
                <a:cs typeface="Whitney Book"/>
              </a:defRPr>
            </a:lvl3pPr>
            <a:lvl4pPr>
              <a:defRPr sz="900" b="0" i="0">
                <a:latin typeface="Whitney Book"/>
                <a:cs typeface="Whitney Book"/>
              </a:defRPr>
            </a:lvl4pPr>
            <a:lvl5pPr>
              <a:defRPr sz="900" b="0" i="0">
                <a:latin typeface="Whitney Book"/>
                <a:cs typeface="Whitney Book"/>
              </a:defRPr>
            </a:lvl5pPr>
          </a:lstStyle>
          <a:p>
            <a:pPr lvl="0"/>
            <a:r>
              <a:rPr lang="en-CA" dirty="0"/>
              <a:t>Click to edit Master text styles</a:t>
            </a:r>
          </a:p>
        </p:txBody>
      </p:sp>
      <p:sp>
        <p:nvSpPr>
          <p:cNvPr id="12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365762" y="3507855"/>
            <a:ext cx="5430203" cy="321394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1000" b="1" i="0" kern="0" cap="all" spc="150" normalizeH="0" baseline="0">
                <a:solidFill>
                  <a:srgbClr val="0C2344"/>
                </a:solidFill>
                <a:latin typeface="Arial"/>
                <a:cs typeface="Arial"/>
              </a:defRPr>
            </a:lvl1pPr>
            <a:lvl2pPr>
              <a:defRPr sz="900" b="0" i="0">
                <a:latin typeface="Whitney Book"/>
                <a:cs typeface="Whitney Book"/>
              </a:defRPr>
            </a:lvl2pPr>
            <a:lvl3pPr>
              <a:defRPr sz="900" b="0" i="0">
                <a:latin typeface="Whitney Book"/>
                <a:cs typeface="Whitney Book"/>
              </a:defRPr>
            </a:lvl3pPr>
            <a:lvl4pPr>
              <a:defRPr sz="900" b="0" i="0">
                <a:latin typeface="Whitney Book"/>
                <a:cs typeface="Whitney Book"/>
              </a:defRPr>
            </a:lvl4pPr>
            <a:lvl5pPr>
              <a:defRPr sz="900" b="0" i="0">
                <a:latin typeface="Whitney Book"/>
                <a:cs typeface="Whitney Book"/>
              </a:defRPr>
            </a:lvl5pPr>
          </a:lstStyle>
          <a:p>
            <a:pPr lvl="0"/>
            <a:r>
              <a:rPr lang="en-CA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58831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-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_2016_UBCStandard_Signature_ReverseRGB7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738" y="1443038"/>
            <a:ext cx="4770437" cy="623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81708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A065B2-C7BC-B342-B071-870B49E93168}" type="datetime1">
              <a:rPr lang="en-US"/>
              <a:pPr>
                <a:defRPr/>
              </a:pPr>
              <a:t>9/12/21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77F61C-E7D9-494B-B865-D4FECE5143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25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8243888" y="1131888"/>
            <a:ext cx="900112" cy="11318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pic>
        <p:nvPicPr>
          <p:cNvPr id="9" name="Picture 3" descr="s4b282c2015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3763" y="1439863"/>
            <a:ext cx="363537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Placeholder 18"/>
          <p:cNvSpPr>
            <a:spLocks noGrp="1"/>
          </p:cNvSpPr>
          <p:nvPr>
            <p:ph type="body" sz="quarter" idx="11"/>
          </p:nvPr>
        </p:nvSpPr>
        <p:spPr>
          <a:xfrm>
            <a:off x="365587" y="1131888"/>
            <a:ext cx="5430376" cy="1823086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0" indent="0">
              <a:lnSpc>
                <a:spcPts val="3800"/>
              </a:lnSpc>
              <a:spcBef>
                <a:spcPts val="0"/>
              </a:spcBef>
              <a:buNone/>
              <a:defRPr sz="3400" b="1" i="0" kern="0" cap="all" spc="30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CA" dirty="0"/>
              <a:t>Click to edit Master text styles</a:t>
            </a:r>
          </a:p>
        </p:txBody>
      </p:sp>
      <p:sp>
        <p:nvSpPr>
          <p:cNvPr id="7" name="Text Placeholder 14"/>
          <p:cNvSpPr>
            <a:spLocks noGrp="1"/>
          </p:cNvSpPr>
          <p:nvPr>
            <p:ph type="body" sz="quarter" idx="12"/>
          </p:nvPr>
        </p:nvSpPr>
        <p:spPr>
          <a:xfrm>
            <a:off x="365762" y="3003798"/>
            <a:ext cx="5430203" cy="321394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1800" b="0" i="0" kern="0" spc="30" baseline="0">
                <a:solidFill>
                  <a:srgbClr val="FFFFFF"/>
                </a:solidFill>
                <a:latin typeface="Arial"/>
                <a:cs typeface="Arial"/>
              </a:defRPr>
            </a:lvl1pPr>
            <a:lvl2pPr>
              <a:defRPr sz="900" b="0" i="0">
                <a:latin typeface="Whitney Book"/>
                <a:cs typeface="Whitney Book"/>
              </a:defRPr>
            </a:lvl2pPr>
            <a:lvl3pPr>
              <a:defRPr sz="900" b="0" i="0">
                <a:latin typeface="Whitney Book"/>
                <a:cs typeface="Whitney Book"/>
              </a:defRPr>
            </a:lvl3pPr>
            <a:lvl4pPr>
              <a:defRPr sz="900" b="0" i="0">
                <a:latin typeface="Whitney Book"/>
                <a:cs typeface="Whitney Book"/>
              </a:defRPr>
            </a:lvl4pPr>
            <a:lvl5pPr>
              <a:defRPr sz="900" b="0" i="0">
                <a:latin typeface="Whitney Book"/>
                <a:cs typeface="Whitney Book"/>
              </a:defRPr>
            </a:lvl5pPr>
          </a:lstStyle>
          <a:p>
            <a:pPr lvl="0"/>
            <a:r>
              <a:rPr lang="en-CA" dirty="0"/>
              <a:t>Click to edit Master text styles</a:t>
            </a:r>
          </a:p>
        </p:txBody>
      </p:sp>
      <p:sp>
        <p:nvSpPr>
          <p:cNvPr id="8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365762" y="3507855"/>
            <a:ext cx="5430203" cy="321394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1000" b="1" i="0" kern="0" cap="all" spc="150" normalizeH="0" baseline="0">
                <a:solidFill>
                  <a:srgbClr val="FFFFFF"/>
                </a:solidFill>
                <a:latin typeface="Arial"/>
                <a:cs typeface="Arial"/>
              </a:defRPr>
            </a:lvl1pPr>
            <a:lvl2pPr>
              <a:defRPr sz="900" b="0" i="0">
                <a:latin typeface="Whitney Book"/>
                <a:cs typeface="Whitney Book"/>
              </a:defRPr>
            </a:lvl2pPr>
            <a:lvl3pPr>
              <a:defRPr sz="900" b="0" i="0">
                <a:latin typeface="Whitney Book"/>
                <a:cs typeface="Whitney Book"/>
              </a:defRPr>
            </a:lvl3pPr>
            <a:lvl4pPr>
              <a:defRPr sz="900" b="0" i="0">
                <a:latin typeface="Whitney Book"/>
                <a:cs typeface="Whitney Book"/>
              </a:defRPr>
            </a:lvl4pPr>
            <a:lvl5pPr>
              <a:defRPr sz="900" b="0" i="0">
                <a:latin typeface="Whitney Book"/>
                <a:cs typeface="Whitney Book"/>
              </a:defRPr>
            </a:lvl5pPr>
          </a:lstStyle>
          <a:p>
            <a:pPr lvl="0"/>
            <a:r>
              <a:rPr lang="en-CA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35126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section Slide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4"/>
          <p:cNvSpPr txBox="1">
            <a:spLocks/>
          </p:cNvSpPr>
          <p:nvPr userDrawn="1"/>
        </p:nvSpPr>
        <p:spPr>
          <a:xfrm flipH="1">
            <a:off x="8588375" y="4732338"/>
            <a:ext cx="304800" cy="192087"/>
          </a:xfrm>
          <a:prstGeom prst="rect">
            <a:avLst/>
          </a:prstGeom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>
              <a:spcBef>
                <a:spcPct val="20000"/>
              </a:spcBef>
              <a:buFont typeface="Arial" charset="0"/>
              <a:buNone/>
              <a:defRPr/>
            </a:pPr>
            <a:fld id="{03E1C7F0-FA12-444B-95A6-A06E28E1C737}" type="slidenum">
              <a:rPr lang="en-US" altLang="en-US" sz="900" smtClean="0">
                <a:solidFill>
                  <a:srgbClr val="FFFFFF"/>
                </a:solidFill>
                <a:latin typeface="Whitney Book" charset="0"/>
              </a:rPr>
              <a:pPr algn="r">
                <a:spcBef>
                  <a:spcPct val="20000"/>
                </a:spcBef>
                <a:buFont typeface="Arial" charset="0"/>
                <a:buNone/>
                <a:defRPr/>
              </a:pPr>
              <a:t>‹#›</a:t>
            </a:fld>
            <a:endParaRPr lang="en-CA" altLang="en-US" sz="900">
              <a:solidFill>
                <a:srgbClr val="FFFFFF"/>
              </a:solidFill>
              <a:latin typeface="Whitney Book" charset="0"/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8243888" y="1131888"/>
            <a:ext cx="900112" cy="113188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pic>
        <p:nvPicPr>
          <p:cNvPr id="5" name="Picture 2" descr="2014_logo_only_revers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5188" y="1419225"/>
            <a:ext cx="407987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Placeholder 18"/>
          <p:cNvSpPr>
            <a:spLocks noGrp="1"/>
          </p:cNvSpPr>
          <p:nvPr>
            <p:ph type="body" sz="quarter" idx="11"/>
          </p:nvPr>
        </p:nvSpPr>
        <p:spPr>
          <a:xfrm>
            <a:off x="365587" y="1131889"/>
            <a:ext cx="5430376" cy="1060178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0" indent="0">
              <a:lnSpc>
                <a:spcPts val="3400"/>
              </a:lnSpc>
              <a:spcBef>
                <a:spcPts val="0"/>
              </a:spcBef>
              <a:buNone/>
              <a:defRPr sz="2800" b="1" i="0" kern="0" cap="all" spc="30" baseline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CA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71412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section Slide -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4"/>
          <p:cNvSpPr txBox="1">
            <a:spLocks/>
          </p:cNvSpPr>
          <p:nvPr userDrawn="1"/>
        </p:nvSpPr>
        <p:spPr>
          <a:xfrm flipH="1">
            <a:off x="8588375" y="4732338"/>
            <a:ext cx="304800" cy="192087"/>
          </a:xfrm>
          <a:prstGeom prst="rect">
            <a:avLst/>
          </a:prstGeom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>
              <a:spcBef>
                <a:spcPct val="20000"/>
              </a:spcBef>
              <a:buFont typeface="Arial" charset="0"/>
              <a:buNone/>
              <a:defRPr/>
            </a:pPr>
            <a:fld id="{BA42D0E1-ECA8-3D49-87EE-8AF1F6949A65}" type="slidenum">
              <a:rPr lang="en-US" altLang="en-US" sz="900" smtClean="0">
                <a:solidFill>
                  <a:srgbClr val="FFFFFF"/>
                </a:solidFill>
                <a:latin typeface="Whitney Book" charset="0"/>
              </a:rPr>
              <a:pPr algn="r">
                <a:spcBef>
                  <a:spcPct val="20000"/>
                </a:spcBef>
                <a:buFont typeface="Arial" charset="0"/>
                <a:buNone/>
                <a:defRPr/>
              </a:pPr>
              <a:t>‹#›</a:t>
            </a:fld>
            <a:endParaRPr lang="en-CA" altLang="en-US" sz="900">
              <a:solidFill>
                <a:srgbClr val="FFFFFF"/>
              </a:solidFill>
              <a:latin typeface="Whitney Book" charset="0"/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8243888" y="1131888"/>
            <a:ext cx="900112" cy="11318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pic>
        <p:nvPicPr>
          <p:cNvPr id="5" name="Picture 3" descr="s4b282c2015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3763" y="1439863"/>
            <a:ext cx="363537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Placeholder 18"/>
          <p:cNvSpPr>
            <a:spLocks noGrp="1"/>
          </p:cNvSpPr>
          <p:nvPr>
            <p:ph type="body" sz="quarter" idx="11"/>
          </p:nvPr>
        </p:nvSpPr>
        <p:spPr>
          <a:xfrm>
            <a:off x="365587" y="1131889"/>
            <a:ext cx="5430376" cy="1060178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0" indent="0">
              <a:lnSpc>
                <a:spcPts val="3400"/>
              </a:lnSpc>
              <a:spcBef>
                <a:spcPts val="0"/>
              </a:spcBef>
              <a:buNone/>
              <a:defRPr sz="2800" b="1" i="0" kern="0" cap="all" spc="30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CA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46870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py Slide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s4b282c2015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3763" y="1439863"/>
            <a:ext cx="363537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Placeholder 14"/>
          <p:cNvSpPr txBox="1">
            <a:spLocks/>
          </p:cNvSpPr>
          <p:nvPr userDrawn="1"/>
        </p:nvSpPr>
        <p:spPr>
          <a:xfrm flipH="1">
            <a:off x="8588375" y="4732338"/>
            <a:ext cx="304800" cy="192087"/>
          </a:xfrm>
          <a:prstGeom prst="rect">
            <a:avLst/>
          </a:prstGeom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>
              <a:spcBef>
                <a:spcPct val="20000"/>
              </a:spcBef>
              <a:buFont typeface="Arial" charset="0"/>
              <a:buNone/>
              <a:defRPr/>
            </a:pPr>
            <a:fld id="{92B76502-8288-8149-85C7-E27FCDEBFC26}" type="slidenum">
              <a:rPr lang="en-US" altLang="en-US" sz="900" smtClean="0"/>
              <a:pPr algn="r">
                <a:spcBef>
                  <a:spcPct val="20000"/>
                </a:spcBef>
                <a:buFont typeface="Arial" charset="0"/>
                <a:buNone/>
                <a:defRPr/>
              </a:pPr>
              <a:t>‹#›</a:t>
            </a:fld>
            <a:endParaRPr lang="en-CA" altLang="en-US" sz="90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438954" y="411511"/>
            <a:ext cx="7661438" cy="623331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ts val="21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800" b="1" i="0" u="none" strike="noStrike" kern="1200" cap="all" spc="30" normalizeH="0" baseline="0" noProof="0">
                <a:ln>
                  <a:noFill/>
                </a:ln>
                <a:solidFill>
                  <a:srgbClr val="0C2344"/>
                </a:solidFill>
                <a:effectLst/>
                <a:uLnTx/>
                <a:uFillTx/>
                <a:latin typeface="Arial"/>
                <a:cs typeface="Arial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CA" dirty="0"/>
              <a:t>Click to edit Master text styles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38954" y="1131888"/>
            <a:ext cx="7661438" cy="3697288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130000"/>
              </a:lnSpc>
              <a:spcBef>
                <a:spcPts val="0"/>
              </a:spcBef>
              <a:buFontTx/>
              <a:buNone/>
              <a:defRPr sz="1500">
                <a:latin typeface="Arial"/>
                <a:cs typeface="Arial"/>
              </a:defRPr>
            </a:lvl1pPr>
            <a:lvl2pPr marL="0" indent="-180000">
              <a:lnSpc>
                <a:spcPct val="130000"/>
              </a:lnSpc>
              <a:spcBef>
                <a:spcPts val="0"/>
              </a:spcBef>
              <a:buFont typeface="Arial"/>
              <a:buChar char="•"/>
              <a:defRPr sz="1500">
                <a:latin typeface="Arial"/>
                <a:cs typeface="Arial"/>
              </a:defRPr>
            </a:lvl2pPr>
            <a:lvl3pPr marL="540000" indent="-180000">
              <a:lnSpc>
                <a:spcPct val="130000"/>
              </a:lnSpc>
              <a:spcBef>
                <a:spcPts val="0"/>
              </a:spcBef>
              <a:defRPr sz="1500" b="0" i="0">
                <a:latin typeface="Arial"/>
                <a:cs typeface="Arial"/>
              </a:defRPr>
            </a:lvl3pPr>
            <a:lvl4pPr marL="900000" indent="-180000">
              <a:lnSpc>
                <a:spcPct val="130000"/>
              </a:lnSpc>
              <a:spcBef>
                <a:spcPts val="0"/>
              </a:spcBef>
              <a:buFont typeface="Arial"/>
              <a:buChar char="•"/>
              <a:defRPr sz="1500" b="0" i="0">
                <a:latin typeface="Arial"/>
                <a:cs typeface="Arial"/>
              </a:defRPr>
            </a:lvl4pPr>
            <a:lvl5pPr marL="1260000" indent="-180000">
              <a:lnSpc>
                <a:spcPct val="130000"/>
              </a:lnSpc>
              <a:spcBef>
                <a:spcPts val="0"/>
              </a:spcBef>
              <a:buFont typeface="Arial"/>
              <a:buChar char="•"/>
              <a:defRPr sz="1500" b="0" i="0">
                <a:latin typeface="Arial"/>
                <a:cs typeface="Arial"/>
              </a:defRPr>
            </a:lvl5pPr>
          </a:lstStyle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466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py Slide -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2014_logo_only_revers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5188" y="1419225"/>
            <a:ext cx="407987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Placeholder 14"/>
          <p:cNvSpPr txBox="1">
            <a:spLocks/>
          </p:cNvSpPr>
          <p:nvPr userDrawn="1"/>
        </p:nvSpPr>
        <p:spPr>
          <a:xfrm flipH="1">
            <a:off x="8588375" y="4732338"/>
            <a:ext cx="304800" cy="192087"/>
          </a:xfrm>
          <a:prstGeom prst="rect">
            <a:avLst/>
          </a:prstGeom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>
              <a:spcBef>
                <a:spcPct val="20000"/>
              </a:spcBef>
              <a:buFont typeface="Arial" charset="0"/>
              <a:buNone/>
              <a:defRPr/>
            </a:pPr>
            <a:fld id="{AEA22C5A-A2BF-9B42-AB6E-A501336278ED}" type="slidenum">
              <a:rPr lang="en-US" altLang="en-US" sz="900" smtClean="0">
                <a:solidFill>
                  <a:srgbClr val="FFFFFF"/>
                </a:solidFill>
              </a:rPr>
              <a:pPr algn="r">
                <a:spcBef>
                  <a:spcPct val="20000"/>
                </a:spcBef>
                <a:buFont typeface="Arial" charset="0"/>
                <a:buNone/>
                <a:defRPr/>
              </a:pPr>
              <a:t>‹#›</a:t>
            </a:fld>
            <a:endParaRPr lang="en-CA" altLang="en-US" sz="900">
              <a:solidFill>
                <a:srgbClr val="FFFFFF"/>
              </a:solidFill>
            </a:endParaRP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438954" y="411511"/>
            <a:ext cx="7661438" cy="623331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ts val="21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800" b="1" i="0" u="none" strike="noStrike" kern="1200" cap="all" spc="3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CA" dirty="0"/>
              <a:t>Click to edit Master text styles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38954" y="1131888"/>
            <a:ext cx="7661438" cy="3697288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130000"/>
              </a:lnSpc>
              <a:spcBef>
                <a:spcPts val="0"/>
              </a:spcBef>
              <a:buFontTx/>
              <a:buNone/>
              <a:defRPr sz="1500">
                <a:solidFill>
                  <a:srgbClr val="FFFFFF"/>
                </a:solidFill>
                <a:latin typeface="Arial"/>
                <a:cs typeface="Arial"/>
              </a:defRPr>
            </a:lvl1pPr>
            <a:lvl2pPr marL="0" indent="-180000">
              <a:lnSpc>
                <a:spcPct val="130000"/>
              </a:lnSpc>
              <a:spcBef>
                <a:spcPts val="0"/>
              </a:spcBef>
              <a:buFont typeface="Arial"/>
              <a:buChar char="•"/>
              <a:defRPr sz="1500">
                <a:solidFill>
                  <a:srgbClr val="FFFFFF"/>
                </a:solidFill>
                <a:latin typeface="Arial"/>
                <a:cs typeface="Arial"/>
              </a:defRPr>
            </a:lvl2pPr>
            <a:lvl3pPr marL="540000" indent="-180000">
              <a:lnSpc>
                <a:spcPct val="130000"/>
              </a:lnSpc>
              <a:spcBef>
                <a:spcPts val="0"/>
              </a:spcBef>
              <a:defRPr sz="1500" b="0" i="0">
                <a:solidFill>
                  <a:srgbClr val="FFFFFF"/>
                </a:solidFill>
                <a:latin typeface="Arial"/>
                <a:cs typeface="Arial"/>
              </a:defRPr>
            </a:lvl3pPr>
            <a:lvl4pPr marL="900000" indent="-180000">
              <a:lnSpc>
                <a:spcPct val="130000"/>
              </a:lnSpc>
              <a:spcBef>
                <a:spcPts val="0"/>
              </a:spcBef>
              <a:buFont typeface="Arial"/>
              <a:buChar char="•"/>
              <a:defRPr sz="1500" b="0" i="0">
                <a:solidFill>
                  <a:srgbClr val="FFFFFF"/>
                </a:solidFill>
                <a:latin typeface="Arial"/>
                <a:cs typeface="Arial"/>
              </a:defRPr>
            </a:lvl4pPr>
            <a:lvl5pPr marL="1260000" indent="-180000">
              <a:lnSpc>
                <a:spcPct val="130000"/>
              </a:lnSpc>
              <a:spcBef>
                <a:spcPts val="0"/>
              </a:spcBef>
              <a:buFont typeface="Arial"/>
              <a:buChar char="•"/>
              <a:defRPr sz="1500" b="0" i="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464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s Slide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4"/>
          <p:cNvSpPr txBox="1">
            <a:spLocks/>
          </p:cNvSpPr>
          <p:nvPr userDrawn="1"/>
        </p:nvSpPr>
        <p:spPr>
          <a:xfrm flipH="1">
            <a:off x="8588375" y="4732338"/>
            <a:ext cx="304800" cy="192087"/>
          </a:xfrm>
          <a:prstGeom prst="rect">
            <a:avLst/>
          </a:prstGeom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>
              <a:spcBef>
                <a:spcPct val="20000"/>
              </a:spcBef>
              <a:buFont typeface="Arial" charset="0"/>
              <a:buNone/>
              <a:defRPr/>
            </a:pPr>
            <a:fld id="{F7F18B73-4BE8-E54C-91CA-F26704916322}" type="slidenum">
              <a:rPr lang="en-US" altLang="en-US" sz="900" smtClean="0"/>
              <a:pPr algn="r">
                <a:spcBef>
                  <a:spcPct val="20000"/>
                </a:spcBef>
                <a:buFont typeface="Arial" charset="0"/>
                <a:buNone/>
                <a:defRPr/>
              </a:pPr>
              <a:t>‹#›</a:t>
            </a:fld>
            <a:endParaRPr lang="en-CA" altLang="en-US" sz="900"/>
          </a:p>
        </p:txBody>
      </p:sp>
      <p:pic>
        <p:nvPicPr>
          <p:cNvPr id="5" name="Picture 3" descr="s4b282c2015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3763" y="422275"/>
            <a:ext cx="363537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438954" y="411511"/>
            <a:ext cx="7661438" cy="623331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ts val="21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800" b="1" i="0" u="none" strike="noStrike" kern="1200" cap="all" spc="30" normalizeH="0" baseline="0" noProof="0">
                <a:ln>
                  <a:noFill/>
                </a:ln>
                <a:solidFill>
                  <a:srgbClr val="0C2344"/>
                </a:solidFill>
                <a:effectLst/>
                <a:uLnTx/>
                <a:uFillTx/>
                <a:latin typeface="Arial"/>
                <a:cs typeface="Arial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CA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38954" y="1131888"/>
            <a:ext cx="7661438" cy="3697288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130000"/>
              </a:lnSpc>
              <a:spcBef>
                <a:spcPts val="0"/>
              </a:spcBef>
              <a:buFontTx/>
              <a:buNone/>
              <a:defRPr sz="1500">
                <a:latin typeface="Arial"/>
                <a:cs typeface="Arial"/>
              </a:defRPr>
            </a:lvl1pPr>
            <a:lvl2pPr marL="0" indent="-180000">
              <a:lnSpc>
                <a:spcPct val="130000"/>
              </a:lnSpc>
              <a:spcBef>
                <a:spcPts val="0"/>
              </a:spcBef>
              <a:buFont typeface="Arial"/>
              <a:buChar char="•"/>
              <a:defRPr sz="1500">
                <a:latin typeface="Arial"/>
                <a:cs typeface="Arial"/>
              </a:defRPr>
            </a:lvl2pPr>
            <a:lvl3pPr marL="540000" indent="-180000">
              <a:lnSpc>
                <a:spcPct val="130000"/>
              </a:lnSpc>
              <a:spcBef>
                <a:spcPts val="0"/>
              </a:spcBef>
              <a:defRPr sz="1500" b="0" i="0">
                <a:latin typeface="Arial"/>
                <a:cs typeface="Arial"/>
              </a:defRPr>
            </a:lvl3pPr>
            <a:lvl4pPr marL="900000" indent="-180000">
              <a:lnSpc>
                <a:spcPct val="130000"/>
              </a:lnSpc>
              <a:spcBef>
                <a:spcPts val="0"/>
              </a:spcBef>
              <a:buFont typeface="Arial"/>
              <a:buChar char="•"/>
              <a:defRPr sz="1500" b="0" i="0">
                <a:latin typeface="Arial"/>
                <a:cs typeface="Arial"/>
              </a:defRPr>
            </a:lvl4pPr>
            <a:lvl5pPr marL="1260000" indent="-180000">
              <a:lnSpc>
                <a:spcPct val="130000"/>
              </a:lnSpc>
              <a:spcBef>
                <a:spcPts val="0"/>
              </a:spcBef>
              <a:buFont typeface="Arial"/>
              <a:buChar char="•"/>
              <a:defRPr sz="1500" b="0" i="0">
                <a:latin typeface="Arial"/>
                <a:cs typeface="Arial"/>
              </a:defRPr>
            </a:lvl5pPr>
          </a:lstStyle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582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s Slide -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4"/>
          <p:cNvSpPr txBox="1">
            <a:spLocks/>
          </p:cNvSpPr>
          <p:nvPr userDrawn="1"/>
        </p:nvSpPr>
        <p:spPr>
          <a:xfrm flipH="1">
            <a:off x="8588375" y="4732338"/>
            <a:ext cx="304800" cy="192087"/>
          </a:xfrm>
          <a:prstGeom prst="rect">
            <a:avLst/>
          </a:prstGeom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>
              <a:spcBef>
                <a:spcPct val="20000"/>
              </a:spcBef>
              <a:buFont typeface="Arial" charset="0"/>
              <a:buNone/>
              <a:defRPr/>
            </a:pPr>
            <a:fld id="{6C82CA97-0EAD-7A43-B088-7695D3017B4C}" type="slidenum">
              <a:rPr lang="en-US" altLang="en-US" sz="900" smtClean="0">
                <a:solidFill>
                  <a:srgbClr val="FFFFFF"/>
                </a:solidFill>
              </a:rPr>
              <a:pPr algn="r">
                <a:spcBef>
                  <a:spcPct val="20000"/>
                </a:spcBef>
                <a:buFont typeface="Arial" charset="0"/>
                <a:buNone/>
                <a:defRPr/>
              </a:pPr>
              <a:t>‹#›</a:t>
            </a:fld>
            <a:endParaRPr lang="en-CA" altLang="en-US" sz="900">
              <a:solidFill>
                <a:srgbClr val="FFFFFF"/>
              </a:solidFill>
            </a:endParaRPr>
          </a:p>
        </p:txBody>
      </p:sp>
      <p:pic>
        <p:nvPicPr>
          <p:cNvPr id="5" name="Picture 2" descr="2014_logo_only_revers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5188" y="473075"/>
            <a:ext cx="407987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438954" y="411511"/>
            <a:ext cx="7661438" cy="623331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ts val="21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800" b="1" i="0" u="none" strike="noStrike" kern="1200" cap="all" spc="3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CA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38954" y="1131888"/>
            <a:ext cx="7661438" cy="3697288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130000"/>
              </a:lnSpc>
              <a:spcBef>
                <a:spcPts val="0"/>
              </a:spcBef>
              <a:buFontTx/>
              <a:buNone/>
              <a:defRPr sz="1500">
                <a:solidFill>
                  <a:srgbClr val="FFFFFF"/>
                </a:solidFill>
                <a:latin typeface="Arial"/>
                <a:cs typeface="Arial"/>
              </a:defRPr>
            </a:lvl1pPr>
            <a:lvl2pPr marL="0" indent="-180000">
              <a:lnSpc>
                <a:spcPct val="130000"/>
              </a:lnSpc>
              <a:spcBef>
                <a:spcPts val="0"/>
              </a:spcBef>
              <a:buFont typeface="Arial"/>
              <a:buChar char="•"/>
              <a:defRPr sz="1500">
                <a:solidFill>
                  <a:srgbClr val="FFFFFF"/>
                </a:solidFill>
                <a:latin typeface="Arial"/>
                <a:cs typeface="Arial"/>
              </a:defRPr>
            </a:lvl2pPr>
            <a:lvl3pPr marL="540000" indent="-180000">
              <a:lnSpc>
                <a:spcPct val="130000"/>
              </a:lnSpc>
              <a:spcBef>
                <a:spcPts val="0"/>
              </a:spcBef>
              <a:defRPr sz="1500" b="0" i="0">
                <a:solidFill>
                  <a:srgbClr val="FFFFFF"/>
                </a:solidFill>
                <a:latin typeface="Arial"/>
                <a:cs typeface="Arial"/>
              </a:defRPr>
            </a:lvl3pPr>
            <a:lvl4pPr marL="900000" indent="-180000">
              <a:lnSpc>
                <a:spcPct val="130000"/>
              </a:lnSpc>
              <a:spcBef>
                <a:spcPts val="0"/>
              </a:spcBef>
              <a:buFont typeface="Arial"/>
              <a:buChar char="•"/>
              <a:defRPr sz="1500" b="0" i="0">
                <a:solidFill>
                  <a:srgbClr val="FFFFFF"/>
                </a:solidFill>
                <a:latin typeface="Arial"/>
                <a:cs typeface="Arial"/>
              </a:defRPr>
            </a:lvl4pPr>
            <a:lvl5pPr marL="1260000" indent="-180000">
              <a:lnSpc>
                <a:spcPct val="130000"/>
              </a:lnSpc>
              <a:spcBef>
                <a:spcPts val="0"/>
              </a:spcBef>
              <a:buFont typeface="Arial"/>
              <a:buChar char="•"/>
              <a:defRPr sz="1500" b="0" i="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20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UBC_2016_Signature_Wide_28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738" y="1439863"/>
            <a:ext cx="4770437" cy="627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8908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5030" r:id="rId1"/>
    <p:sldLayoutId id="2147485031" r:id="rId2"/>
    <p:sldLayoutId id="2147485032" r:id="rId3"/>
    <p:sldLayoutId id="2147485033" r:id="rId4"/>
    <p:sldLayoutId id="2147485034" r:id="rId5"/>
    <p:sldLayoutId id="2147485035" r:id="rId6"/>
    <p:sldLayoutId id="2147485036" r:id="rId7"/>
    <p:sldLayoutId id="2147485037" r:id="rId8"/>
    <p:sldLayoutId id="2147485038" r:id="rId9"/>
    <p:sldLayoutId id="2147485039" r:id="rId10"/>
    <p:sldLayoutId id="2147485040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-128"/>
          <a:cs typeface="ＭＳ Ｐゴシック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-128"/>
          <a:cs typeface="ＭＳ Ｐゴシック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-128"/>
          <a:cs typeface="ＭＳ Ｐゴシック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-128"/>
          <a:cs typeface="ＭＳ Ｐゴシック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-128"/>
          <a:cs typeface="ＭＳ Ｐゴシック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5" Type="http://schemas.openxmlformats.org/officeDocument/2006/relationships/hyperlink" Target="mailto:muhammad.mageed@ubc.ca" TargetMode="External"/><Relationship Id="rId4" Type="http://schemas.openxmlformats.org/officeDocument/2006/relationships/hyperlink" Target="mailto:Muhammad.mageed@ubc.ca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0Bx7LW_LCYVXxZTVvTk8wNXdtaWM/view?usp=sharing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mage result for ub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00" y="232943"/>
            <a:ext cx="869627" cy="1186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1115616" y="1419622"/>
            <a:ext cx="6767145" cy="1655569"/>
          </a:xfrm>
          <a:prstGeom prst="rect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en-US" sz="3000" b="1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3970852"/>
              </p:ext>
            </p:extLst>
          </p:nvPr>
        </p:nvGraphicFramePr>
        <p:xfrm>
          <a:off x="2554971" y="3147814"/>
          <a:ext cx="3888432" cy="101242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884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12421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500" b="1" dirty="0"/>
                        <a:t>Muhammad Abdul-Mageed</a:t>
                      </a:r>
                    </a:p>
                    <a:p>
                      <a:pPr algn="ctr">
                        <a:defRPr/>
                      </a:pPr>
                      <a:r>
                        <a:rPr lang="en-US" sz="1500" b="1" dirty="0"/>
                        <a:t>University of British Columbia</a:t>
                      </a:r>
                    </a:p>
                    <a:p>
                      <a:pPr algn="ctr">
                        <a:defRPr/>
                      </a:pPr>
                      <a:r>
                        <a:rPr lang="en-US" sz="1500" b="1" dirty="0">
                          <a:hlinkClick r:id="rId4"/>
                        </a:rPr>
                        <a:t>muhammad.mageed@ubc.ca</a:t>
                      </a:r>
                      <a:r>
                        <a:rPr lang="en-US" sz="1500" b="1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11749" y="4371950"/>
            <a:ext cx="4572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defTabSz="914400"/>
            <a:r>
              <a:rPr lang="en-US" altLang="en-US" sz="800" dirty="0">
                <a:ea typeface="Times" charset="0"/>
                <a:cs typeface="Times New Roman" charset="0"/>
              </a:rPr>
              <a:t>Copyright </a:t>
            </a:r>
            <a:r>
              <a:rPr lang="en-US" altLang="en-US" sz="800">
                <a:ea typeface="Times" charset="0"/>
                <a:cs typeface="Times New Roman" charset="0"/>
              </a:rPr>
              <a:t>© 2020 </a:t>
            </a:r>
            <a:r>
              <a:rPr lang="en-US" altLang="en-US" sz="800" dirty="0">
                <a:ea typeface="Times" charset="0"/>
                <a:cs typeface="Times New Roman" charset="0"/>
              </a:rPr>
              <a:t>Muhammad Abdul-Mageed.  All rights reserved.</a:t>
            </a:r>
          </a:p>
          <a:p>
            <a:pPr lvl="0" defTabSz="914400"/>
            <a:r>
              <a:rPr lang="en-US" altLang="en-US" sz="800" dirty="0">
                <a:ea typeface="Times" charset="0"/>
                <a:cs typeface="Times New Roman" charset="0"/>
              </a:rPr>
              <a:t>No part of the materials including graphics or logos, available in this material may be copied, photocopied, reproduced, translated or reduced to any electronic medium or machine-readable form, in whole or in part, without specific permission (to request permission to use materials, email: </a:t>
            </a:r>
            <a:r>
              <a:rPr lang="en-US" altLang="en-US" sz="800" dirty="0">
                <a:ea typeface="Times" charset="0"/>
                <a:cs typeface="Times New Roman" charset="0"/>
                <a:hlinkClick r:id="rId5"/>
              </a:rPr>
              <a:t>muhammad.mageed@ubc.ca</a:t>
            </a:r>
            <a:r>
              <a:rPr lang="en-US" altLang="en-US" sz="800" dirty="0">
                <a:ea typeface="Times" charset="0"/>
                <a:cs typeface="Times New Roman" charset="0"/>
              </a:rPr>
              <a:t>). 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9605514"/>
              </p:ext>
            </p:extLst>
          </p:nvPr>
        </p:nvGraphicFramePr>
        <p:xfrm>
          <a:off x="2125961" y="1088566"/>
          <a:ext cx="4746452" cy="17712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46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7121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5000" b="1" dirty="0"/>
                        <a:t>Python Programming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06391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403648" y="286116"/>
            <a:ext cx="5976664" cy="576064"/>
          </a:xfrm>
          <a:prstGeom prst="rect">
            <a:avLst/>
          </a:prstGeom>
        </p:spPr>
        <p:txBody>
          <a:bodyPr/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sz="4000" b="1" dirty="0"/>
              <a:t>More File Commands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3304376"/>
              </p:ext>
            </p:extLst>
          </p:nvPr>
        </p:nvGraphicFramePr>
        <p:xfrm>
          <a:off x="395536" y="1603990"/>
          <a:ext cx="8496944" cy="240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15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153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bg1"/>
                          </a:solidFill>
                        </a:rPr>
                        <a:t>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bg1"/>
                          </a:solidFill>
                        </a:rPr>
                        <a:t>function</a:t>
                      </a:r>
                      <a:endParaRPr lang="en-US" sz="2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i="0" dirty="0"/>
                        <a:t>more </a:t>
                      </a:r>
                      <a:r>
                        <a:rPr lang="en-US" sz="2000" b="0" i="0" dirty="0"/>
                        <a:t>(or </a:t>
                      </a:r>
                      <a:r>
                        <a:rPr lang="en-US" sz="2000" b="1" i="0" dirty="0"/>
                        <a:t>less </a:t>
                      </a:r>
                      <a:r>
                        <a:rPr lang="en-US" sz="2000" b="0" i="0" dirty="0"/>
                        <a:t>or</a:t>
                      </a:r>
                      <a:r>
                        <a:rPr lang="en-US" sz="2000" b="1" i="0" dirty="0"/>
                        <a:t> </a:t>
                      </a:r>
                      <a:r>
                        <a:rPr lang="en-US" sz="2000" b="1" i="0" dirty="0" err="1"/>
                        <a:t>pg</a:t>
                      </a:r>
                      <a:r>
                        <a:rPr lang="en-US" sz="2000" b="0" i="0" dirty="0"/>
                        <a:t>)</a:t>
                      </a:r>
                      <a:r>
                        <a:rPr lang="en-US" sz="2000" b="1" i="0" dirty="0"/>
                        <a:t> </a:t>
                      </a:r>
                      <a:r>
                        <a:rPr lang="en-US" sz="2000" i="1" dirty="0"/>
                        <a:t>file</a:t>
                      </a:r>
                      <a:endParaRPr lang="en-US" sz="20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page through the text file </a:t>
                      </a:r>
                      <a:r>
                        <a:rPr lang="en-US" sz="2000" i="1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file</a:t>
                      </a:r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head</a:t>
                      </a:r>
                      <a:r>
                        <a:rPr lang="en-US" sz="2000" b="0" dirty="0"/>
                        <a:t> [-number] </a:t>
                      </a:r>
                      <a:r>
                        <a:rPr lang="en-US" sz="2000" i="1" dirty="0"/>
                        <a:t>file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display the first 10 (or number) of lines of </a:t>
                      </a:r>
                      <a:r>
                        <a:rPr lang="en-US" sz="2000" i="1" dirty="0"/>
                        <a:t>file</a:t>
                      </a:r>
                      <a:endParaRPr lang="en-US" sz="2000" i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tail </a:t>
                      </a:r>
                      <a:r>
                        <a:rPr lang="en-US" sz="2000" b="0" dirty="0"/>
                        <a:t>[options]</a:t>
                      </a:r>
                      <a:r>
                        <a:rPr lang="en-US" sz="2000" b="1" dirty="0"/>
                        <a:t> </a:t>
                      </a:r>
                      <a:r>
                        <a:rPr lang="en-US" sz="2000" i="1" dirty="0"/>
                        <a:t>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display the last few lines (or parts) of a file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tail </a:t>
                      </a:r>
                      <a:r>
                        <a:rPr lang="en-US" sz="2000" b="0" dirty="0"/>
                        <a:t>[text string]</a:t>
                      </a:r>
                      <a:r>
                        <a:rPr lang="en-US" sz="2000" b="1" dirty="0"/>
                        <a:t> </a:t>
                      </a:r>
                      <a:endParaRPr lang="en-US" sz="20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i="0" dirty="0"/>
                        <a:t>echo the text string to </a:t>
                      </a:r>
                      <a:r>
                        <a:rPr lang="en-US" sz="2000" i="0" dirty="0" err="1"/>
                        <a:t>stdout</a:t>
                      </a:r>
                      <a:r>
                        <a:rPr lang="en-US" sz="2000" i="0" baseline="0" dirty="0"/>
                        <a:t> (standard output)</a:t>
                      </a:r>
                      <a:endParaRPr lang="en-US" sz="2000" i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8" name="Picture 2" descr="mage result for ub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123478"/>
            <a:ext cx="660524" cy="901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24894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403648" y="286116"/>
            <a:ext cx="5976664" cy="576064"/>
          </a:xfrm>
          <a:prstGeom prst="rect">
            <a:avLst/>
          </a:prstGeom>
        </p:spPr>
        <p:txBody>
          <a:bodyPr/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sz="4000" b="1" dirty="0"/>
              <a:t>Exercises</a:t>
            </a:r>
          </a:p>
        </p:txBody>
      </p:sp>
      <p:pic>
        <p:nvPicPr>
          <p:cNvPr id="8" name="Picture 2" descr="mage result for ub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123478"/>
            <a:ext cx="660524" cy="901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395536" y="1491630"/>
            <a:ext cx="8208912" cy="3240360"/>
          </a:xfrm>
          <a:prstGeom prst="rect">
            <a:avLst/>
          </a:prstGeom>
        </p:spPr>
        <p:txBody>
          <a:bodyPr/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457200" indent="-457200" algn="l">
              <a:buFont typeface="+mj-lt"/>
              <a:buAutoNum type="arabicPeriod"/>
            </a:pPr>
            <a:r>
              <a:rPr lang="en-US" sz="2800" dirty="0"/>
              <a:t>Open a new Terminal.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800" dirty="0"/>
              <a:t>Close the Terminal.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800" dirty="0"/>
              <a:t>Open it again.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800" dirty="0"/>
              <a:t>Navigate to the Desktop (change directory).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800" dirty="0"/>
              <a:t>Create a new directory under Desktop, call it “TEST”.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800" dirty="0"/>
              <a:t>Go to “TEST” directory.</a:t>
            </a:r>
          </a:p>
        </p:txBody>
      </p:sp>
    </p:spTree>
    <p:extLst>
      <p:ext uri="{BB962C8B-B14F-4D97-AF65-F5344CB8AC3E}">
        <p14:creationId xmlns:p14="http://schemas.microsoft.com/office/powerpoint/2010/main" val="4480558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403648" y="286116"/>
            <a:ext cx="5976664" cy="576064"/>
          </a:xfrm>
          <a:prstGeom prst="rect">
            <a:avLst/>
          </a:prstGeom>
        </p:spPr>
        <p:txBody>
          <a:bodyPr/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sz="4000" b="1" dirty="0"/>
              <a:t>Exercises</a:t>
            </a:r>
          </a:p>
        </p:txBody>
      </p:sp>
      <p:pic>
        <p:nvPicPr>
          <p:cNvPr id="8" name="Picture 2" descr="mage result for ub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123478"/>
            <a:ext cx="660524" cy="901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395536" y="1491630"/>
            <a:ext cx="8208912" cy="3096344"/>
          </a:xfrm>
          <a:prstGeom prst="rect">
            <a:avLst/>
          </a:prstGeom>
        </p:spPr>
        <p:txBody>
          <a:bodyPr/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457200" indent="-457200" algn="l">
              <a:buFont typeface="+mj-lt"/>
              <a:buAutoNum type="arabicPeriod" startAt="7"/>
            </a:pPr>
            <a:r>
              <a:rPr lang="en-US" sz="2800" dirty="0"/>
              <a:t>Create a new directory “TEMP1” under “TEST”.</a:t>
            </a:r>
          </a:p>
          <a:p>
            <a:pPr marL="457200" indent="-457200" algn="l">
              <a:buFont typeface="+mj-lt"/>
              <a:buAutoNum type="arabicPeriod" startAt="7"/>
            </a:pPr>
            <a:r>
              <a:rPr lang="en-US" sz="2800" dirty="0"/>
              <a:t>Download the file “</a:t>
            </a:r>
            <a:r>
              <a:rPr lang="en-US" sz="2800" dirty="0" err="1"/>
              <a:t>shakespeare.txt</a:t>
            </a:r>
            <a:r>
              <a:rPr lang="en-US" sz="2800" dirty="0"/>
              <a:t>” in “TEMP1”</a:t>
            </a:r>
          </a:p>
          <a:p>
            <a:pPr marL="457200" indent="-457200" algn="l">
              <a:buFont typeface="+mj-lt"/>
              <a:buAutoNum type="arabicPeriod" startAt="7"/>
            </a:pPr>
            <a:r>
              <a:rPr lang="en-US" sz="2800" dirty="0"/>
              <a:t>Copy the “TEMP1” directory to “TEMP2”.</a:t>
            </a:r>
          </a:p>
          <a:p>
            <a:pPr marL="457200" indent="-457200" algn="l">
              <a:buFont typeface="+mj-lt"/>
              <a:buAutoNum type="arabicPeriod" startAt="7"/>
            </a:pPr>
            <a:r>
              <a:rPr lang="en-US" sz="2800" dirty="0"/>
              <a:t>Remove “TEMP1” directory.</a:t>
            </a:r>
          </a:p>
          <a:p>
            <a:pPr marL="457200" indent="-457200" algn="l">
              <a:buFont typeface="+mj-lt"/>
              <a:buAutoNum type="arabicPeriod" startAt="7"/>
            </a:pPr>
            <a:r>
              <a:rPr lang="en-US" sz="2800" dirty="0"/>
              <a:t> Go to “TEMP2”.</a:t>
            </a:r>
          </a:p>
          <a:p>
            <a:pPr marL="457200" indent="-457200" algn="l">
              <a:buFont typeface="+mj-lt"/>
              <a:buAutoNum type="arabicPeriod" startAt="7"/>
            </a:pPr>
            <a:r>
              <a:rPr lang="en-US" sz="2800" dirty="0"/>
              <a:t>Print to screen the last 10 lines from “</a:t>
            </a:r>
            <a:r>
              <a:rPr lang="en-US" sz="2800" dirty="0" err="1"/>
              <a:t>shakespeare.txt</a:t>
            </a:r>
            <a:r>
              <a:rPr lang="en-US" sz="2800" dirty="0"/>
              <a:t>”. </a:t>
            </a:r>
          </a:p>
        </p:txBody>
      </p:sp>
    </p:spTree>
    <p:extLst>
      <p:ext uri="{BB962C8B-B14F-4D97-AF65-F5344CB8AC3E}">
        <p14:creationId xmlns:p14="http://schemas.microsoft.com/office/powerpoint/2010/main" val="186985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403648" y="286116"/>
            <a:ext cx="5976664" cy="576064"/>
          </a:xfrm>
          <a:prstGeom prst="rect">
            <a:avLst/>
          </a:prstGeom>
        </p:spPr>
        <p:txBody>
          <a:bodyPr/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sz="4000" b="1" dirty="0"/>
              <a:t>Shakespeare Words!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6475536"/>
              </p:ext>
            </p:extLst>
          </p:nvPr>
        </p:nvGraphicFramePr>
        <p:xfrm>
          <a:off x="539552" y="1764477"/>
          <a:ext cx="8487940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54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324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bg1"/>
                          </a:solidFill>
                        </a:rPr>
                        <a:t>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bg1"/>
                          </a:solidFill>
                        </a:rPr>
                        <a:t>function</a:t>
                      </a:r>
                      <a:endParaRPr lang="en-US" sz="2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cat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shakespeare.txt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|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'[:space:]' '[\n*]' |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-d '[: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punct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:]' |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'[A-Z]' '[a-z]' | grep -v "^\s*$" | sort |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uniq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-c | sort -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bnr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&gt;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words.shak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Can you tell what this command does? Take a look at </a:t>
                      </a:r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/>
                        </a:rPr>
                        <a:t>Unix for Poets</a:t>
                      </a:r>
                      <a:r>
                        <a:rPr lang="en-US" sz="2000" dirty="0"/>
                        <a:t>. </a:t>
                      </a:r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8" name="Picture 2" descr="mage result for ubc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123478"/>
            <a:ext cx="660524" cy="901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06915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403648" y="286116"/>
            <a:ext cx="5976664" cy="576064"/>
          </a:xfrm>
          <a:prstGeom prst="rect">
            <a:avLst/>
          </a:prstGeom>
        </p:spPr>
        <p:txBody>
          <a:bodyPr/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sz="4000" b="1" dirty="0"/>
              <a:t>Bonus Exercises</a:t>
            </a:r>
          </a:p>
        </p:txBody>
      </p:sp>
      <p:pic>
        <p:nvPicPr>
          <p:cNvPr id="8" name="Picture 2" descr="mage result for ub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123478"/>
            <a:ext cx="660524" cy="901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395536" y="1491630"/>
            <a:ext cx="8208912" cy="3096344"/>
          </a:xfrm>
          <a:prstGeom prst="rect">
            <a:avLst/>
          </a:prstGeom>
        </p:spPr>
        <p:txBody>
          <a:bodyPr/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457200" indent="-457200" algn="l">
              <a:buFont typeface="+mj-lt"/>
              <a:buAutoNum type="arabicPeriod" startAt="13"/>
            </a:pPr>
            <a:r>
              <a:rPr lang="en-US" sz="2800" dirty="0"/>
              <a:t>Count the number of lines in “</a:t>
            </a:r>
            <a:r>
              <a:rPr lang="en-US" sz="2800" dirty="0" err="1"/>
              <a:t>shakespeare.txt</a:t>
            </a:r>
            <a:r>
              <a:rPr lang="en-US" sz="2800" dirty="0"/>
              <a:t>”. (</a:t>
            </a:r>
            <a:r>
              <a:rPr lang="en-US" sz="2800" i="1" dirty="0"/>
              <a:t>hint: </a:t>
            </a:r>
            <a:r>
              <a:rPr lang="en-US" sz="2800" dirty="0"/>
              <a:t>You can look this </a:t>
            </a:r>
            <a:r>
              <a:rPr lang="en-US" sz="2800"/>
              <a:t>up online). </a:t>
            </a:r>
            <a:endParaRPr lang="en-US" sz="2800" dirty="0"/>
          </a:p>
          <a:p>
            <a:pPr marL="457200" indent="-457200" algn="l">
              <a:buFont typeface="+mj-lt"/>
              <a:buAutoNum type="arabicPeriod" startAt="13"/>
            </a:pPr>
            <a:r>
              <a:rPr lang="en-US" sz="2800" dirty="0"/>
              <a:t>Replace the word “queen” in “</a:t>
            </a:r>
            <a:r>
              <a:rPr lang="en-US" sz="2800" dirty="0" err="1"/>
              <a:t>shakespeare.txt</a:t>
            </a:r>
            <a:r>
              <a:rPr lang="en-US" sz="2800" dirty="0"/>
              <a:t>” with “princess”. </a:t>
            </a:r>
          </a:p>
          <a:p>
            <a:pPr marL="457200" indent="-457200" algn="l">
              <a:buFont typeface="+mj-lt"/>
              <a:buAutoNum type="arabicPeriod" startAt="13"/>
            </a:pPr>
            <a:r>
              <a:rPr lang="en-US" sz="2800" dirty="0"/>
              <a:t>Can you think of two interesting tasks you can use Unix to articulate?</a:t>
            </a:r>
          </a:p>
          <a:p>
            <a:pPr marL="342900" indent="-342900" algn="l">
              <a:buFont typeface="Arial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93088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403648" y="286116"/>
            <a:ext cx="5976664" cy="576064"/>
          </a:xfrm>
          <a:prstGeom prst="rect">
            <a:avLst/>
          </a:prstGeom>
        </p:spPr>
        <p:txBody>
          <a:bodyPr/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sz="4000" b="1" dirty="0"/>
              <a:t>Agenda</a:t>
            </a:r>
          </a:p>
        </p:txBody>
      </p:sp>
      <p:pic>
        <p:nvPicPr>
          <p:cNvPr id="8" name="Picture 2" descr="mage result for ub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123478"/>
            <a:ext cx="660524" cy="901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395536" y="1203598"/>
            <a:ext cx="8496944" cy="352839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342900" indent="-342900" algn="l">
              <a:buFont typeface="Arial" charset="0"/>
              <a:buChar char="•"/>
            </a:pPr>
            <a:endParaRPr lang="en-US" sz="2800" dirty="0">
              <a:solidFill>
                <a:srgbClr val="FF0000"/>
              </a:solidFill>
            </a:endParaRPr>
          </a:p>
          <a:p>
            <a:pPr marL="342900" indent="-342900" algn="l">
              <a:buFont typeface="Arial" charset="0"/>
              <a:buChar char="•"/>
            </a:pPr>
            <a:r>
              <a:rPr lang="en-US" sz="3500" b="1" dirty="0"/>
              <a:t>Introductions &amp; Course Overview: </a:t>
            </a:r>
            <a:r>
              <a:rPr lang="en-US" sz="3500" dirty="0"/>
              <a:t>2:00-3:30</a:t>
            </a:r>
          </a:p>
          <a:p>
            <a:pPr marL="342900" indent="-342900" algn="l">
              <a:buFont typeface="Arial" charset="0"/>
              <a:buChar char="•"/>
            </a:pPr>
            <a:r>
              <a:rPr lang="en-US" sz="3500" b="1" dirty="0"/>
              <a:t>Break: </a:t>
            </a:r>
            <a:r>
              <a:rPr lang="en-US" sz="3500" dirty="0"/>
              <a:t>3:30-3:45</a:t>
            </a:r>
          </a:p>
          <a:p>
            <a:pPr marL="342900" indent="-342900" algn="l">
              <a:buFont typeface="Arial" charset="0"/>
              <a:buChar char="•"/>
            </a:pPr>
            <a:r>
              <a:rPr lang="en-US" sz="3500" b="1" dirty="0"/>
              <a:t>Unix Intro: </a:t>
            </a:r>
            <a:r>
              <a:rPr lang="en-US" sz="3500" dirty="0"/>
              <a:t>3:45-5:50</a:t>
            </a:r>
          </a:p>
        </p:txBody>
      </p:sp>
    </p:spTree>
    <p:extLst>
      <p:ext uri="{BB962C8B-B14F-4D97-AF65-F5344CB8AC3E}">
        <p14:creationId xmlns:p14="http://schemas.microsoft.com/office/powerpoint/2010/main" val="383071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403648" y="286116"/>
            <a:ext cx="5976664" cy="576064"/>
          </a:xfrm>
          <a:prstGeom prst="rect">
            <a:avLst/>
          </a:prstGeom>
        </p:spPr>
        <p:txBody>
          <a:bodyPr/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sz="4000" b="1" dirty="0"/>
              <a:t>Using Terminal</a:t>
            </a:r>
          </a:p>
        </p:txBody>
      </p:sp>
      <p:pic>
        <p:nvPicPr>
          <p:cNvPr id="8" name="Picture 2" descr="mage result for ub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123478"/>
            <a:ext cx="660524" cy="901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251520" y="1224136"/>
            <a:ext cx="3891850" cy="3734147"/>
          </a:xfrm>
          <a:prstGeom prst="rect">
            <a:avLst/>
          </a:prstGeom>
        </p:spPr>
        <p:txBody>
          <a:bodyPr/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342900" indent="-342900" algn="l">
              <a:buFont typeface="Arial" charset="0"/>
              <a:buChar char="•"/>
            </a:pPr>
            <a:r>
              <a:rPr lang="en-US" sz="2800" dirty="0"/>
              <a:t>Google will help you.</a:t>
            </a:r>
          </a:p>
          <a:p>
            <a:pPr marL="342900" indent="-342900" algn="l">
              <a:buFont typeface="Arial" charset="0"/>
              <a:buChar char="•"/>
            </a:pPr>
            <a:endParaRPr lang="en-US" sz="2800" dirty="0"/>
          </a:p>
          <a:p>
            <a:pPr marL="342900" indent="-342900" algn="l">
              <a:buFont typeface="Arial" charset="0"/>
              <a:buChar char="•"/>
            </a:pPr>
            <a:r>
              <a:rPr lang="en-US" sz="2800" dirty="0"/>
              <a:t>Try searching “using terminal on Mac OS X/Windows”?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4281" y="1224136"/>
            <a:ext cx="4687301" cy="3579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177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403648" y="286116"/>
            <a:ext cx="5976664" cy="576064"/>
          </a:xfrm>
          <a:prstGeom prst="rect">
            <a:avLst/>
          </a:prstGeom>
        </p:spPr>
        <p:txBody>
          <a:bodyPr/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sz="4000" b="1" dirty="0"/>
              <a:t>Using Terminal on Mac</a:t>
            </a:r>
          </a:p>
        </p:txBody>
      </p:sp>
      <p:pic>
        <p:nvPicPr>
          <p:cNvPr id="8" name="Picture 2" descr="mage result for ub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123478"/>
            <a:ext cx="660524" cy="901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251520" y="1224136"/>
            <a:ext cx="2736304" cy="3734147"/>
          </a:xfrm>
          <a:prstGeom prst="rect">
            <a:avLst/>
          </a:prstGeom>
        </p:spPr>
        <p:txBody>
          <a:bodyPr/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342900" indent="-342900" algn="l">
              <a:buFont typeface="Arial" charset="0"/>
              <a:buChar char="•"/>
            </a:pPr>
            <a:r>
              <a:rPr lang="en-US" sz="2800" dirty="0"/>
              <a:t>Video </a:t>
            </a:r>
            <a:r>
              <a:rPr lang="en-US" sz="2800"/>
              <a:t>search!</a:t>
            </a:r>
            <a:endParaRPr 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1760" y="1191288"/>
            <a:ext cx="5586926" cy="3756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740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611560" y="286116"/>
            <a:ext cx="7272808" cy="576064"/>
          </a:xfrm>
          <a:prstGeom prst="rect">
            <a:avLst/>
          </a:prstGeom>
        </p:spPr>
        <p:txBody>
          <a:bodyPr/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sz="4000" b="1"/>
              <a:t>Using Terminal on Windows</a:t>
            </a:r>
            <a:endParaRPr lang="en-US" sz="4000" b="1" dirty="0"/>
          </a:p>
        </p:txBody>
      </p:sp>
      <p:pic>
        <p:nvPicPr>
          <p:cNvPr id="8" name="Picture 2" descr="mage result for ub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123478"/>
            <a:ext cx="660524" cy="901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251520" y="1224136"/>
            <a:ext cx="2736304" cy="3734147"/>
          </a:xfrm>
          <a:prstGeom prst="rect">
            <a:avLst/>
          </a:prstGeom>
        </p:spPr>
        <p:txBody>
          <a:bodyPr/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342900" indent="-342900" algn="l">
              <a:buFont typeface="Arial" charset="0"/>
              <a:buChar char="•"/>
            </a:pPr>
            <a:r>
              <a:rPr lang="en-US" sz="2800" dirty="0"/>
              <a:t>Video </a:t>
            </a:r>
            <a:r>
              <a:rPr lang="en-US" sz="2800"/>
              <a:t>search!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9960" y="1065976"/>
            <a:ext cx="5149456" cy="3954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02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403648" y="286116"/>
            <a:ext cx="5976664" cy="576064"/>
          </a:xfrm>
          <a:prstGeom prst="rect">
            <a:avLst/>
          </a:prstGeom>
        </p:spPr>
        <p:txBody>
          <a:bodyPr/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sz="4000" b="1" dirty="0"/>
              <a:t>Exercise</a:t>
            </a:r>
          </a:p>
        </p:txBody>
      </p:sp>
      <p:pic>
        <p:nvPicPr>
          <p:cNvPr id="8" name="Picture 2" descr="mage result for ub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123478"/>
            <a:ext cx="660524" cy="901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395536" y="1203598"/>
            <a:ext cx="8496944" cy="3528392"/>
          </a:xfrm>
          <a:prstGeom prst="rect">
            <a:avLst/>
          </a:prstGeom>
        </p:spPr>
        <p:txBody>
          <a:bodyPr/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342900" indent="-342900" algn="l">
              <a:buFont typeface="Arial" charset="0"/>
              <a:buChar char="•"/>
            </a:pPr>
            <a:r>
              <a:rPr lang="en-US" sz="2800" dirty="0"/>
              <a:t>Take 10 mins to research how to open the Terminal on your machine.</a:t>
            </a:r>
          </a:p>
          <a:p>
            <a:pPr marL="342900" indent="-342900" algn="l">
              <a:buFont typeface="Arial" charset="0"/>
              <a:buChar char="•"/>
            </a:pPr>
            <a:endParaRPr lang="en-US" sz="2800" dirty="0"/>
          </a:p>
          <a:p>
            <a:pPr marL="800100" lvl="1" indent="-342900" algn="l">
              <a:buFont typeface="Arial" charset="0"/>
              <a:buChar char="•"/>
            </a:pPr>
            <a:r>
              <a:rPr lang="en-US" sz="2800" dirty="0"/>
              <a:t>What can you do with the Terminal? (Can you identify 1 or 2 example tasks?)</a:t>
            </a:r>
          </a:p>
          <a:p>
            <a:pPr marL="800100" lvl="1" indent="-342900" algn="l">
              <a:buFont typeface="Arial" charset="0"/>
              <a:buChar char="•"/>
            </a:pPr>
            <a:endParaRPr lang="en-US" sz="2800" dirty="0"/>
          </a:p>
          <a:p>
            <a:pPr marL="800100" lvl="1" indent="-342900" algn="l">
              <a:buFont typeface="Arial" charset="0"/>
              <a:buChar char="•"/>
            </a:pPr>
            <a:r>
              <a:rPr lang="en-US" sz="2800" dirty="0">
                <a:solidFill>
                  <a:srgbClr val="FF0000"/>
                </a:solidFill>
              </a:rPr>
              <a:t>You should get comfortable researching problems online. You’ll find this very useful.</a:t>
            </a:r>
          </a:p>
        </p:txBody>
      </p:sp>
    </p:spTree>
    <p:extLst>
      <p:ext uri="{BB962C8B-B14F-4D97-AF65-F5344CB8AC3E}">
        <p14:creationId xmlns:p14="http://schemas.microsoft.com/office/powerpoint/2010/main" val="1152676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331640" y="286116"/>
            <a:ext cx="6480720" cy="576064"/>
          </a:xfrm>
          <a:prstGeom prst="rect">
            <a:avLst/>
          </a:prstGeom>
        </p:spPr>
        <p:txBody>
          <a:bodyPr/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just"/>
            <a:r>
              <a:rPr lang="en-US" sz="4000" b="1"/>
              <a:t>Unix Simple </a:t>
            </a:r>
            <a:r>
              <a:rPr lang="en-US" sz="4000" b="1" dirty="0"/>
              <a:t>Navigation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6824027"/>
              </p:ext>
            </p:extLst>
          </p:nvPr>
        </p:nvGraphicFramePr>
        <p:xfrm>
          <a:off x="539552" y="1484734"/>
          <a:ext cx="8280920" cy="237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89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319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bg1"/>
                          </a:solidFill>
                        </a:rPr>
                        <a:t>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bg1"/>
                          </a:solidFill>
                        </a:rPr>
                        <a:t>function</a:t>
                      </a:r>
                      <a:endParaRPr lang="en-US" sz="2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cd</a:t>
                      </a:r>
                      <a:r>
                        <a:rPr lang="en-US" dirty="0"/>
                        <a:t> </a:t>
                      </a:r>
                      <a:r>
                        <a:rPr lang="en-US" i="1" dirty="0"/>
                        <a:t>[directory]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change directory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/>
                        <a:t>mkdir</a:t>
                      </a:r>
                      <a:r>
                        <a:rPr lang="en-US" dirty="0"/>
                        <a:t> [options] </a:t>
                      </a:r>
                      <a:r>
                        <a:rPr lang="en-US" i="1" dirty="0"/>
                        <a:t>directory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make a </a:t>
                      </a:r>
                      <a:r>
                        <a:rPr lang="en-US" i="1" dirty="0"/>
                        <a:t>directory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/>
                        <a:t>pwd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print working (i.e., current) </a:t>
                      </a:r>
                      <a:r>
                        <a:rPr lang="en-US" i="0" dirty="0"/>
                        <a:t>directory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/>
                        <a:t>rmdir</a:t>
                      </a:r>
                      <a:r>
                        <a:rPr lang="en-US" dirty="0"/>
                        <a:t> [options] </a:t>
                      </a:r>
                      <a:r>
                        <a:rPr lang="en-US" i="1" dirty="0"/>
                        <a:t>directory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remove </a:t>
                      </a:r>
                      <a:r>
                        <a:rPr lang="en-US" i="1" dirty="0"/>
                        <a:t>directory </a:t>
                      </a:r>
                      <a:r>
                        <a:rPr lang="en-US" sz="1500" i="0" dirty="0"/>
                        <a:t>(won’t work if </a:t>
                      </a:r>
                      <a:r>
                        <a:rPr lang="en-US" sz="1500" i="0" dirty="0" err="1"/>
                        <a:t>dir</a:t>
                      </a:r>
                      <a:r>
                        <a:rPr lang="en-US" sz="1500" i="0" dirty="0"/>
                        <a:t> not empty)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/>
                        <a:t>rm</a:t>
                      </a:r>
                      <a:r>
                        <a:rPr lang="en-US" b="1" dirty="0"/>
                        <a:t> </a:t>
                      </a:r>
                      <a:r>
                        <a:rPr lang="mr-IN" b="1" dirty="0"/>
                        <a:t>–</a:t>
                      </a:r>
                      <a:r>
                        <a:rPr lang="en-US" b="1" dirty="0"/>
                        <a:t>r </a:t>
                      </a:r>
                      <a:r>
                        <a:rPr lang="en-US" i="1" dirty="0"/>
                        <a:t>directory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remove </a:t>
                      </a:r>
                      <a:r>
                        <a:rPr lang="en-US" i="1" dirty="0"/>
                        <a:t>directory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8" name="Picture 2" descr="mage result for ub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123478"/>
            <a:ext cx="660524" cy="901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46128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403648" y="286116"/>
            <a:ext cx="5976664" cy="576064"/>
          </a:xfrm>
          <a:prstGeom prst="rect">
            <a:avLst/>
          </a:prstGeom>
        </p:spPr>
        <p:txBody>
          <a:bodyPr/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sz="4000" b="1" dirty="0"/>
              <a:t>File Commands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1882919"/>
              </p:ext>
            </p:extLst>
          </p:nvPr>
        </p:nvGraphicFramePr>
        <p:xfrm>
          <a:off x="539552" y="1484734"/>
          <a:ext cx="8280920" cy="291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5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bg1"/>
                          </a:solidFill>
                        </a:rPr>
                        <a:t>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bg1"/>
                          </a:solidFill>
                        </a:rPr>
                        <a:t>function</a:t>
                      </a:r>
                      <a:endParaRPr lang="en-US" sz="2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ls</a:t>
                      </a:r>
                      <a:r>
                        <a:rPr lang="en-US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[options] </a:t>
                      </a:r>
                      <a:r>
                        <a:rPr lang="en-US" sz="18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[directory </a:t>
                      </a:r>
                      <a:r>
                        <a:rPr lang="en-US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 </a:t>
                      </a:r>
                      <a:r>
                        <a:rPr lang="en-US" sz="18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file]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list </a:t>
                      </a:r>
                      <a:r>
                        <a:rPr lang="en-US" i="1" dirty="0"/>
                        <a:t>directory</a:t>
                      </a:r>
                      <a:r>
                        <a:rPr lang="en-US" dirty="0"/>
                        <a:t> contents or </a:t>
                      </a:r>
                      <a:r>
                        <a:rPr lang="en-US" i="1" dirty="0"/>
                        <a:t>file </a:t>
                      </a:r>
                      <a:r>
                        <a:rPr lang="en-US" i="0" dirty="0"/>
                        <a:t>permissions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i="0" dirty="0"/>
                        <a:t>ls</a:t>
                      </a:r>
                      <a:r>
                        <a:rPr lang="en-US" i="0" dirty="0"/>
                        <a:t> </a:t>
                      </a:r>
                      <a:r>
                        <a:rPr lang="en-US" b="1" i="0" dirty="0"/>
                        <a:t>-a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lists all files, including those beginning with a dot (.)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ls</a:t>
                      </a:r>
                      <a:r>
                        <a:rPr lang="en-US" baseline="0" dirty="0"/>
                        <a:t> </a:t>
                      </a:r>
                      <a:r>
                        <a:rPr lang="en-US" b="1" baseline="0" dirty="0"/>
                        <a:t>-l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long listing: lists the mode, link information, owner, size, last modification (time)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/>
                        <a:t>cp</a:t>
                      </a:r>
                      <a:r>
                        <a:rPr lang="en-US" dirty="0"/>
                        <a:t> </a:t>
                      </a:r>
                      <a:r>
                        <a:rPr lang="en-US" i="1" dirty="0"/>
                        <a:t>file1 file2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Copy </a:t>
                      </a:r>
                      <a:r>
                        <a:rPr lang="en-US" i="1" dirty="0"/>
                        <a:t>file1 </a:t>
                      </a:r>
                      <a:r>
                        <a:rPr lang="en-US" i="0" dirty="0"/>
                        <a:t>to</a:t>
                      </a:r>
                      <a:r>
                        <a:rPr lang="en-US" i="1" dirty="0"/>
                        <a:t> file2</a:t>
                      </a:r>
                      <a:endParaRPr lang="en-US" sz="1500" i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/>
                        <a:t>cp</a:t>
                      </a:r>
                      <a:r>
                        <a:rPr lang="en-US" b="1" dirty="0"/>
                        <a:t> -r </a:t>
                      </a:r>
                      <a:r>
                        <a:rPr lang="en-US" i="1" dirty="0"/>
                        <a:t>dir1 dir2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Copy </a:t>
                      </a:r>
                      <a:r>
                        <a:rPr lang="en-US" i="1" dirty="0"/>
                        <a:t>dir1 </a:t>
                      </a:r>
                      <a:r>
                        <a:rPr lang="en-US" i="0" dirty="0"/>
                        <a:t>to</a:t>
                      </a:r>
                      <a:r>
                        <a:rPr lang="en-US" i="1" dirty="0"/>
                        <a:t> dir2 </a:t>
                      </a:r>
                      <a:r>
                        <a:rPr lang="en-US" i="0" dirty="0"/>
                        <a:t>(creates</a:t>
                      </a:r>
                      <a:r>
                        <a:rPr lang="en-US" i="0" baseline="0" dirty="0"/>
                        <a:t> </a:t>
                      </a:r>
                      <a:r>
                        <a:rPr lang="en-US" i="1" baseline="0" dirty="0"/>
                        <a:t>dir2</a:t>
                      </a:r>
                      <a:r>
                        <a:rPr lang="en-US" i="0" baseline="0" dirty="0"/>
                        <a:t> if it doesn’t exist)</a:t>
                      </a:r>
                      <a:endParaRPr lang="en-US" sz="1500" i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8" name="Picture 2" descr="mage result for ub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123478"/>
            <a:ext cx="660524" cy="901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314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403648" y="286116"/>
            <a:ext cx="5976664" cy="576064"/>
          </a:xfrm>
          <a:prstGeom prst="rect">
            <a:avLst/>
          </a:prstGeom>
        </p:spPr>
        <p:txBody>
          <a:bodyPr/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sz="4000" b="1" dirty="0"/>
              <a:t>More File Commands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9238708"/>
              </p:ext>
            </p:extLst>
          </p:nvPr>
        </p:nvGraphicFramePr>
        <p:xfrm>
          <a:off x="323528" y="1484734"/>
          <a:ext cx="8280920" cy="335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563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245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bg1"/>
                          </a:solidFill>
                        </a:rPr>
                        <a:t>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bg1"/>
                          </a:solidFill>
                        </a:rPr>
                        <a:t>function</a:t>
                      </a:r>
                      <a:endParaRPr lang="en-US" sz="2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i="0" dirty="0"/>
                        <a:t>touch</a:t>
                      </a:r>
                      <a:r>
                        <a:rPr lang="en-US" i="0" dirty="0"/>
                        <a:t> </a:t>
                      </a:r>
                      <a:r>
                        <a:rPr lang="en-US" i="1" dirty="0"/>
                        <a:t>file</a:t>
                      </a:r>
                      <a:endParaRPr lang="en-US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create file if it doesn’t exist;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change file access and modification times;</a:t>
                      </a:r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mv</a:t>
                      </a:r>
                      <a:r>
                        <a:rPr lang="en-US" dirty="0"/>
                        <a:t> </a:t>
                      </a:r>
                      <a:r>
                        <a:rPr lang="en-US" i="1" dirty="0"/>
                        <a:t>file1 file2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Move </a:t>
                      </a:r>
                      <a:r>
                        <a:rPr lang="en-US" i="1" dirty="0"/>
                        <a:t>file1 </a:t>
                      </a:r>
                      <a:r>
                        <a:rPr lang="en-US" i="0" dirty="0"/>
                        <a:t>to</a:t>
                      </a:r>
                      <a:r>
                        <a:rPr lang="en-US" i="1" dirty="0"/>
                        <a:t> file2 </a:t>
                      </a:r>
                      <a:r>
                        <a:rPr lang="en-US" i="0" dirty="0"/>
                        <a:t>(if </a:t>
                      </a:r>
                      <a:r>
                        <a:rPr lang="en-US" i="1" dirty="0"/>
                        <a:t>file2 </a:t>
                      </a:r>
                      <a:r>
                        <a:rPr lang="en-US" i="0" dirty="0"/>
                        <a:t>does</a:t>
                      </a:r>
                      <a:r>
                        <a:rPr lang="en-US" i="0" baseline="0" dirty="0"/>
                        <a:t>n’t exit, it gets created. If </a:t>
                      </a:r>
                      <a:r>
                        <a:rPr lang="en-US" i="1" baseline="0" dirty="0"/>
                        <a:t>file2 </a:t>
                      </a:r>
                      <a:r>
                        <a:rPr lang="en-US" i="0" baseline="0" dirty="0"/>
                        <a:t>is the name of an existing </a:t>
                      </a:r>
                      <a:r>
                        <a:rPr lang="en-US" i="0" baseline="0" dirty="0" err="1"/>
                        <a:t>dir</a:t>
                      </a:r>
                      <a:r>
                        <a:rPr lang="en-US" i="0" baseline="0" dirty="0"/>
                        <a:t>, </a:t>
                      </a:r>
                      <a:r>
                        <a:rPr lang="en-US" i="1" baseline="0" dirty="0"/>
                        <a:t>file1 </a:t>
                      </a:r>
                      <a:r>
                        <a:rPr lang="en-US" i="0" baseline="0" dirty="0"/>
                        <a:t>gets moved to it)</a:t>
                      </a:r>
                      <a:endParaRPr lang="en-US" sz="1500" i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cat</a:t>
                      </a:r>
                      <a:r>
                        <a:rPr lang="en-US" dirty="0"/>
                        <a:t> </a:t>
                      </a:r>
                      <a:r>
                        <a:rPr lang="en-US" i="1" dirty="0"/>
                        <a:t>file1 file2 file3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concatenate and print files </a:t>
                      </a:r>
                      <a:r>
                        <a:rPr lang="en-US" i="1" dirty="0"/>
                        <a:t>file1 file2 file3 </a:t>
                      </a:r>
                      <a:r>
                        <a:rPr lang="en-US" i="0" dirty="0"/>
                        <a:t>to</a:t>
                      </a:r>
                      <a:r>
                        <a:rPr lang="en-US" i="0" baseline="0" dirty="0"/>
                        <a:t> standard output</a:t>
                      </a:r>
                      <a:endParaRPr lang="en-US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cat</a:t>
                      </a:r>
                      <a:r>
                        <a:rPr lang="en-US" dirty="0"/>
                        <a:t> </a:t>
                      </a:r>
                      <a:r>
                        <a:rPr lang="en-US" i="1" dirty="0"/>
                        <a:t>file1 file2 file3 </a:t>
                      </a:r>
                      <a:r>
                        <a:rPr lang="en-US" b="1" i="0" dirty="0"/>
                        <a:t>&gt;</a:t>
                      </a:r>
                      <a:r>
                        <a:rPr lang="en-US" i="0" dirty="0"/>
                        <a:t> </a:t>
                      </a:r>
                      <a:r>
                        <a:rPr lang="en-US" i="1" dirty="0" err="1"/>
                        <a:t>bigger_file</a:t>
                      </a:r>
                      <a:endParaRPr lang="en-US" i="1" dirty="0"/>
                    </a:p>
                    <a:p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concatenate and print files </a:t>
                      </a:r>
                      <a:r>
                        <a:rPr lang="en-US" i="1" dirty="0"/>
                        <a:t>file1 file2 file3 </a:t>
                      </a:r>
                      <a:r>
                        <a:rPr lang="en-US" i="0" dirty="0"/>
                        <a:t>to</a:t>
                      </a:r>
                      <a:r>
                        <a:rPr lang="en-US" i="0" baseline="0" dirty="0"/>
                        <a:t> the file </a:t>
                      </a:r>
                      <a:r>
                        <a:rPr lang="en-US" i="1" dirty="0" err="1"/>
                        <a:t>bigger_file</a:t>
                      </a:r>
                      <a:endParaRPr lang="en-US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8" name="Picture 2" descr="mage result for ub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123478"/>
            <a:ext cx="660524" cy="901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18085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BC Brand 1">
      <a:dk1>
        <a:srgbClr val="002040"/>
      </a:dk1>
      <a:lt1>
        <a:sysClr val="window" lastClr="FFFFFF"/>
      </a:lt1>
      <a:dk2>
        <a:srgbClr val="486B7F"/>
      </a:dk2>
      <a:lt2>
        <a:srgbClr val="EEECE1"/>
      </a:lt2>
      <a:accent1>
        <a:srgbClr val="002040"/>
      </a:accent1>
      <a:accent2>
        <a:srgbClr val="2E526B"/>
      </a:accent2>
      <a:accent3>
        <a:srgbClr val="6A8999"/>
      </a:accent3>
      <a:accent4>
        <a:srgbClr val="A7B9C1"/>
      </a:accent4>
      <a:accent5>
        <a:srgbClr val="BECBD0"/>
      </a:accent5>
      <a:accent6>
        <a:srgbClr val="D0DCDF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9738</TotalTime>
  <Words>790</Words>
  <Application>Microsoft Macintosh PowerPoint</Application>
  <PresentationFormat>On-screen Show (16:9)</PresentationFormat>
  <Paragraphs>115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ＭＳ Ｐゴシック</vt:lpstr>
      <vt:lpstr>Arial</vt:lpstr>
      <vt:lpstr>Calibri</vt:lpstr>
      <vt:lpstr>Times</vt:lpstr>
      <vt:lpstr>Times New Roman</vt:lpstr>
      <vt:lpstr>Whitney Book</vt:lpstr>
      <vt:lpstr>WhitneyHTF-Bold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Abdul-Mageed</dc:creator>
  <cp:lastModifiedBy>Microsoft Office User</cp:lastModifiedBy>
  <cp:revision>258</cp:revision>
  <cp:lastPrinted>2016-07-11T18:15:24Z</cp:lastPrinted>
  <dcterms:created xsi:type="dcterms:W3CDTF">2016-10-09T15:55:24Z</dcterms:created>
  <dcterms:modified xsi:type="dcterms:W3CDTF">2021-09-13T04:17:30Z</dcterms:modified>
</cp:coreProperties>
</file>