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3"/>
  </p:notesMasterIdLst>
  <p:sldIdLst>
    <p:sldId id="259" r:id="rId2"/>
  </p:sldIdLst>
  <p:sldSz cx="30564138" cy="42803763"/>
  <p:notesSz cx="6934200" cy="9220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6755BE5-993C-4DFE-97B9-E3B4C01B5828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31C519"/>
    <a:srgbClr val="00FF00"/>
    <a:srgbClr val="EDDE31"/>
    <a:srgbClr val="FF9933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28" autoAdjust="0"/>
    <p:restoredTop sz="94660"/>
  </p:normalViewPr>
  <p:slideViewPr>
    <p:cSldViewPr snapToGrid="0">
      <p:cViewPr>
        <p:scale>
          <a:sx n="53" d="100"/>
          <a:sy n="53" d="100"/>
        </p:scale>
        <p:origin x="-15" y="-49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04821" cy="462611"/>
          </a:xfrm>
          <a:prstGeom prst="rect">
            <a:avLst/>
          </a:prstGeom>
        </p:spPr>
        <p:txBody>
          <a:bodyPr vert="horz" lIns="88931" tIns="44466" rIns="88931" bIns="44466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6" y="1"/>
            <a:ext cx="3004821" cy="462611"/>
          </a:xfrm>
          <a:prstGeom prst="rect">
            <a:avLst/>
          </a:prstGeom>
        </p:spPr>
        <p:txBody>
          <a:bodyPr vert="horz" lIns="88931" tIns="44466" rIns="88931" bIns="44466" rtlCol="0"/>
          <a:lstStyle>
            <a:lvl1pPr algn="r">
              <a:defRPr sz="1100"/>
            </a:lvl1pPr>
          </a:lstStyle>
          <a:p>
            <a:fld id="{2AA59500-75AC-4F11-AB67-5655674EAB2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7438" y="1152525"/>
            <a:ext cx="2219325" cy="3111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931" tIns="44466" rIns="88931" bIns="4446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437221"/>
            <a:ext cx="5547360" cy="3630455"/>
          </a:xfrm>
          <a:prstGeom prst="rect">
            <a:avLst/>
          </a:prstGeom>
        </p:spPr>
        <p:txBody>
          <a:bodyPr vert="horz" lIns="88931" tIns="44466" rIns="88931" bIns="4446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57591"/>
            <a:ext cx="3004821" cy="462610"/>
          </a:xfrm>
          <a:prstGeom prst="rect">
            <a:avLst/>
          </a:prstGeom>
        </p:spPr>
        <p:txBody>
          <a:bodyPr vert="horz" lIns="88931" tIns="44466" rIns="88931" bIns="44466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6" y="8757591"/>
            <a:ext cx="3004821" cy="462610"/>
          </a:xfrm>
          <a:prstGeom prst="rect">
            <a:avLst/>
          </a:prstGeom>
        </p:spPr>
        <p:txBody>
          <a:bodyPr vert="horz" lIns="88931" tIns="44466" rIns="88931" bIns="44466" rtlCol="0" anchor="b"/>
          <a:lstStyle>
            <a:lvl1pPr algn="r">
              <a:defRPr sz="1100"/>
            </a:lvl1pPr>
          </a:lstStyle>
          <a:p>
            <a:fld id="{E47C0F50-7F52-4086-8727-197F39DCE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0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20672" rtl="0" eaLnBrk="1" latinLnBrk="0" hangingPunct="1">
      <a:defRPr sz="4621" kern="1200">
        <a:solidFill>
          <a:schemeClr val="tx1"/>
        </a:solidFill>
        <a:latin typeface="+mn-lt"/>
        <a:ea typeface="+mn-ea"/>
        <a:cs typeface="+mn-cs"/>
      </a:defRPr>
    </a:lvl1pPr>
    <a:lvl2pPr marL="1760335" algn="l" defTabSz="3520672" rtl="0" eaLnBrk="1" latinLnBrk="0" hangingPunct="1">
      <a:defRPr sz="4621" kern="1200">
        <a:solidFill>
          <a:schemeClr val="tx1"/>
        </a:solidFill>
        <a:latin typeface="+mn-lt"/>
        <a:ea typeface="+mn-ea"/>
        <a:cs typeface="+mn-cs"/>
      </a:defRPr>
    </a:lvl2pPr>
    <a:lvl3pPr marL="3520672" algn="l" defTabSz="3520672" rtl="0" eaLnBrk="1" latinLnBrk="0" hangingPunct="1">
      <a:defRPr sz="4621" kern="1200">
        <a:solidFill>
          <a:schemeClr val="tx1"/>
        </a:solidFill>
        <a:latin typeface="+mn-lt"/>
        <a:ea typeface="+mn-ea"/>
        <a:cs typeface="+mn-cs"/>
      </a:defRPr>
    </a:lvl3pPr>
    <a:lvl4pPr marL="5281006" algn="l" defTabSz="3520672" rtl="0" eaLnBrk="1" latinLnBrk="0" hangingPunct="1">
      <a:defRPr sz="4621" kern="1200">
        <a:solidFill>
          <a:schemeClr val="tx1"/>
        </a:solidFill>
        <a:latin typeface="+mn-lt"/>
        <a:ea typeface="+mn-ea"/>
        <a:cs typeface="+mn-cs"/>
      </a:defRPr>
    </a:lvl4pPr>
    <a:lvl5pPr marL="7041343" algn="l" defTabSz="3520672" rtl="0" eaLnBrk="1" latinLnBrk="0" hangingPunct="1">
      <a:defRPr sz="4621" kern="1200">
        <a:solidFill>
          <a:schemeClr val="tx1"/>
        </a:solidFill>
        <a:latin typeface="+mn-lt"/>
        <a:ea typeface="+mn-ea"/>
        <a:cs typeface="+mn-cs"/>
      </a:defRPr>
    </a:lvl5pPr>
    <a:lvl6pPr marL="8801677" algn="l" defTabSz="3520672" rtl="0" eaLnBrk="1" latinLnBrk="0" hangingPunct="1">
      <a:defRPr sz="4621" kern="1200">
        <a:solidFill>
          <a:schemeClr val="tx1"/>
        </a:solidFill>
        <a:latin typeface="+mn-lt"/>
        <a:ea typeface="+mn-ea"/>
        <a:cs typeface="+mn-cs"/>
      </a:defRPr>
    </a:lvl6pPr>
    <a:lvl7pPr marL="10562014" algn="l" defTabSz="3520672" rtl="0" eaLnBrk="1" latinLnBrk="0" hangingPunct="1">
      <a:defRPr sz="4621" kern="1200">
        <a:solidFill>
          <a:schemeClr val="tx1"/>
        </a:solidFill>
        <a:latin typeface="+mn-lt"/>
        <a:ea typeface="+mn-ea"/>
        <a:cs typeface="+mn-cs"/>
      </a:defRPr>
    </a:lvl7pPr>
    <a:lvl8pPr marL="12322350" algn="l" defTabSz="3520672" rtl="0" eaLnBrk="1" latinLnBrk="0" hangingPunct="1">
      <a:defRPr sz="4621" kern="1200">
        <a:solidFill>
          <a:schemeClr val="tx1"/>
        </a:solidFill>
        <a:latin typeface="+mn-lt"/>
        <a:ea typeface="+mn-ea"/>
        <a:cs typeface="+mn-cs"/>
      </a:defRPr>
    </a:lvl8pPr>
    <a:lvl9pPr marL="14082686" algn="l" defTabSz="3520672" rtl="0" eaLnBrk="1" latinLnBrk="0" hangingPunct="1">
      <a:defRPr sz="462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2311" y="7005156"/>
            <a:ext cx="25979517" cy="14902051"/>
          </a:xfrm>
        </p:spPr>
        <p:txBody>
          <a:bodyPr anchor="b"/>
          <a:lstStyle>
            <a:lvl1pPr algn="ctr">
              <a:defRPr sz="20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0517" y="22481887"/>
            <a:ext cx="22923104" cy="10334331"/>
          </a:xfrm>
        </p:spPr>
        <p:txBody>
          <a:bodyPr/>
          <a:lstStyle>
            <a:lvl1pPr marL="0" indent="0" algn="ctr">
              <a:buNone/>
              <a:defRPr sz="8022"/>
            </a:lvl1pPr>
            <a:lvl2pPr marL="1528191" indent="0" algn="ctr">
              <a:buNone/>
              <a:defRPr sz="6685"/>
            </a:lvl2pPr>
            <a:lvl3pPr marL="3056382" indent="0" algn="ctr">
              <a:buNone/>
              <a:defRPr sz="6017"/>
            </a:lvl3pPr>
            <a:lvl4pPr marL="4584573" indent="0" algn="ctr">
              <a:buNone/>
              <a:defRPr sz="5348"/>
            </a:lvl4pPr>
            <a:lvl5pPr marL="6112764" indent="0" algn="ctr">
              <a:buNone/>
              <a:defRPr sz="5348"/>
            </a:lvl5pPr>
            <a:lvl6pPr marL="7640955" indent="0" algn="ctr">
              <a:buNone/>
              <a:defRPr sz="5348"/>
            </a:lvl6pPr>
            <a:lvl7pPr marL="9169146" indent="0" algn="ctr">
              <a:buNone/>
              <a:defRPr sz="5348"/>
            </a:lvl7pPr>
            <a:lvl8pPr marL="10697337" indent="0" algn="ctr">
              <a:buNone/>
              <a:defRPr sz="5348"/>
            </a:lvl8pPr>
            <a:lvl9pPr marL="12225528" indent="0" algn="ctr">
              <a:buNone/>
              <a:defRPr sz="53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1359-45F1-45F3-9E83-EF3427FBCFD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8D5D-A9A7-49F9-89EF-38964E55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2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1359-45F1-45F3-9E83-EF3427FBCFD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8D5D-A9A7-49F9-89EF-38964E55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6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72463" y="2278904"/>
            <a:ext cx="6590392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1286" y="2278904"/>
            <a:ext cx="19389125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1359-45F1-45F3-9E83-EF3427FBCFD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8D5D-A9A7-49F9-89EF-38964E55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3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1359-45F1-45F3-9E83-EF3427FBCFD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8D5D-A9A7-49F9-89EF-38964E55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2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7" y="10671229"/>
            <a:ext cx="26361569" cy="17805173"/>
          </a:xfrm>
        </p:spPr>
        <p:txBody>
          <a:bodyPr anchor="b"/>
          <a:lstStyle>
            <a:lvl1pPr>
              <a:defRPr sz="20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7" y="28644846"/>
            <a:ext cx="26361569" cy="9363320"/>
          </a:xfrm>
        </p:spPr>
        <p:txBody>
          <a:bodyPr/>
          <a:lstStyle>
            <a:lvl1pPr marL="0" indent="0">
              <a:buNone/>
              <a:defRPr sz="8022">
                <a:solidFill>
                  <a:schemeClr val="tx1"/>
                </a:solidFill>
              </a:defRPr>
            </a:lvl1pPr>
            <a:lvl2pPr marL="1528191" indent="0">
              <a:buNone/>
              <a:defRPr sz="6685">
                <a:solidFill>
                  <a:schemeClr val="tx1">
                    <a:tint val="75000"/>
                  </a:schemeClr>
                </a:solidFill>
              </a:defRPr>
            </a:lvl2pPr>
            <a:lvl3pPr marL="3056382" indent="0">
              <a:buNone/>
              <a:defRPr sz="6017">
                <a:solidFill>
                  <a:schemeClr val="tx1">
                    <a:tint val="75000"/>
                  </a:schemeClr>
                </a:solidFill>
              </a:defRPr>
            </a:lvl3pPr>
            <a:lvl4pPr marL="4584573" indent="0">
              <a:buNone/>
              <a:defRPr sz="5348">
                <a:solidFill>
                  <a:schemeClr val="tx1">
                    <a:tint val="75000"/>
                  </a:schemeClr>
                </a:solidFill>
              </a:defRPr>
            </a:lvl4pPr>
            <a:lvl5pPr marL="6112764" indent="0">
              <a:buNone/>
              <a:defRPr sz="5348">
                <a:solidFill>
                  <a:schemeClr val="tx1">
                    <a:tint val="75000"/>
                  </a:schemeClr>
                </a:solidFill>
              </a:defRPr>
            </a:lvl5pPr>
            <a:lvl6pPr marL="7640955" indent="0">
              <a:buNone/>
              <a:defRPr sz="5348">
                <a:solidFill>
                  <a:schemeClr val="tx1">
                    <a:tint val="75000"/>
                  </a:schemeClr>
                </a:solidFill>
              </a:defRPr>
            </a:lvl6pPr>
            <a:lvl7pPr marL="9169146" indent="0">
              <a:buNone/>
              <a:defRPr sz="5348">
                <a:solidFill>
                  <a:schemeClr val="tx1">
                    <a:tint val="75000"/>
                  </a:schemeClr>
                </a:solidFill>
              </a:defRPr>
            </a:lvl7pPr>
            <a:lvl8pPr marL="10697337" indent="0">
              <a:buNone/>
              <a:defRPr sz="5348">
                <a:solidFill>
                  <a:schemeClr val="tx1">
                    <a:tint val="75000"/>
                  </a:schemeClr>
                </a:solidFill>
              </a:defRPr>
            </a:lvl8pPr>
            <a:lvl9pPr marL="12225528" indent="0">
              <a:buNone/>
              <a:defRPr sz="53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1359-45F1-45F3-9E83-EF3427FBCFD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8D5D-A9A7-49F9-89EF-38964E55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7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1284" y="11394520"/>
            <a:ext cx="12989759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73095" y="11394520"/>
            <a:ext cx="12989759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1359-45F1-45F3-9E83-EF3427FBCFD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8D5D-A9A7-49F9-89EF-38964E55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3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265" y="2278913"/>
            <a:ext cx="26361569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5269" y="10492870"/>
            <a:ext cx="12930061" cy="5142393"/>
          </a:xfrm>
        </p:spPr>
        <p:txBody>
          <a:bodyPr anchor="b"/>
          <a:lstStyle>
            <a:lvl1pPr marL="0" indent="0">
              <a:buNone/>
              <a:defRPr sz="8022" b="1"/>
            </a:lvl1pPr>
            <a:lvl2pPr marL="1528191" indent="0">
              <a:buNone/>
              <a:defRPr sz="6685" b="1"/>
            </a:lvl2pPr>
            <a:lvl3pPr marL="3056382" indent="0">
              <a:buNone/>
              <a:defRPr sz="6017" b="1"/>
            </a:lvl3pPr>
            <a:lvl4pPr marL="4584573" indent="0">
              <a:buNone/>
              <a:defRPr sz="5348" b="1"/>
            </a:lvl4pPr>
            <a:lvl5pPr marL="6112764" indent="0">
              <a:buNone/>
              <a:defRPr sz="5348" b="1"/>
            </a:lvl5pPr>
            <a:lvl6pPr marL="7640955" indent="0">
              <a:buNone/>
              <a:defRPr sz="5348" b="1"/>
            </a:lvl6pPr>
            <a:lvl7pPr marL="9169146" indent="0">
              <a:buNone/>
              <a:defRPr sz="5348" b="1"/>
            </a:lvl7pPr>
            <a:lvl8pPr marL="10697337" indent="0">
              <a:buNone/>
              <a:defRPr sz="5348" b="1"/>
            </a:lvl8pPr>
            <a:lvl9pPr marL="12225528" indent="0">
              <a:buNone/>
              <a:defRPr sz="53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5269" y="15635264"/>
            <a:ext cx="12930061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73096" y="10492870"/>
            <a:ext cx="12993740" cy="5142393"/>
          </a:xfrm>
        </p:spPr>
        <p:txBody>
          <a:bodyPr anchor="b"/>
          <a:lstStyle>
            <a:lvl1pPr marL="0" indent="0">
              <a:buNone/>
              <a:defRPr sz="8022" b="1"/>
            </a:lvl1pPr>
            <a:lvl2pPr marL="1528191" indent="0">
              <a:buNone/>
              <a:defRPr sz="6685" b="1"/>
            </a:lvl2pPr>
            <a:lvl3pPr marL="3056382" indent="0">
              <a:buNone/>
              <a:defRPr sz="6017" b="1"/>
            </a:lvl3pPr>
            <a:lvl4pPr marL="4584573" indent="0">
              <a:buNone/>
              <a:defRPr sz="5348" b="1"/>
            </a:lvl4pPr>
            <a:lvl5pPr marL="6112764" indent="0">
              <a:buNone/>
              <a:defRPr sz="5348" b="1"/>
            </a:lvl5pPr>
            <a:lvl6pPr marL="7640955" indent="0">
              <a:buNone/>
              <a:defRPr sz="5348" b="1"/>
            </a:lvl6pPr>
            <a:lvl7pPr marL="9169146" indent="0">
              <a:buNone/>
              <a:defRPr sz="5348" b="1"/>
            </a:lvl7pPr>
            <a:lvl8pPr marL="10697337" indent="0">
              <a:buNone/>
              <a:defRPr sz="5348" b="1"/>
            </a:lvl8pPr>
            <a:lvl9pPr marL="12225528" indent="0">
              <a:buNone/>
              <a:defRPr sz="53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73096" y="15635264"/>
            <a:ext cx="12993740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1359-45F1-45F3-9E83-EF3427FBCFD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8D5D-A9A7-49F9-89EF-38964E55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9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1359-45F1-45F3-9E83-EF3427FBCFD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8D5D-A9A7-49F9-89EF-38964E55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7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1359-45F1-45F3-9E83-EF3427FBCFD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8D5D-A9A7-49F9-89EF-38964E55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2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265" y="2853584"/>
            <a:ext cx="9857730" cy="9987545"/>
          </a:xfrm>
        </p:spPr>
        <p:txBody>
          <a:bodyPr anchor="b"/>
          <a:lstStyle>
            <a:lvl1pPr>
              <a:defRPr sz="10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93740" y="6162959"/>
            <a:ext cx="15473095" cy="30418415"/>
          </a:xfrm>
        </p:spPr>
        <p:txBody>
          <a:bodyPr/>
          <a:lstStyle>
            <a:lvl1pPr>
              <a:defRPr sz="10696"/>
            </a:lvl1pPr>
            <a:lvl2pPr>
              <a:defRPr sz="9359"/>
            </a:lvl2pPr>
            <a:lvl3pPr>
              <a:defRPr sz="8022"/>
            </a:lvl3pPr>
            <a:lvl4pPr>
              <a:defRPr sz="6685"/>
            </a:lvl4pPr>
            <a:lvl5pPr>
              <a:defRPr sz="6685"/>
            </a:lvl5pPr>
            <a:lvl6pPr>
              <a:defRPr sz="6685"/>
            </a:lvl6pPr>
            <a:lvl7pPr>
              <a:defRPr sz="6685"/>
            </a:lvl7pPr>
            <a:lvl8pPr>
              <a:defRPr sz="6685"/>
            </a:lvl8pPr>
            <a:lvl9pPr>
              <a:defRPr sz="66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5265" y="12841129"/>
            <a:ext cx="9857730" cy="23789780"/>
          </a:xfrm>
        </p:spPr>
        <p:txBody>
          <a:bodyPr/>
          <a:lstStyle>
            <a:lvl1pPr marL="0" indent="0">
              <a:buNone/>
              <a:defRPr sz="5348"/>
            </a:lvl1pPr>
            <a:lvl2pPr marL="1528191" indent="0">
              <a:buNone/>
              <a:defRPr sz="4680"/>
            </a:lvl2pPr>
            <a:lvl3pPr marL="3056382" indent="0">
              <a:buNone/>
              <a:defRPr sz="4011"/>
            </a:lvl3pPr>
            <a:lvl4pPr marL="4584573" indent="0">
              <a:buNone/>
              <a:defRPr sz="3342"/>
            </a:lvl4pPr>
            <a:lvl5pPr marL="6112764" indent="0">
              <a:buNone/>
              <a:defRPr sz="3342"/>
            </a:lvl5pPr>
            <a:lvl6pPr marL="7640955" indent="0">
              <a:buNone/>
              <a:defRPr sz="3342"/>
            </a:lvl6pPr>
            <a:lvl7pPr marL="9169146" indent="0">
              <a:buNone/>
              <a:defRPr sz="3342"/>
            </a:lvl7pPr>
            <a:lvl8pPr marL="10697337" indent="0">
              <a:buNone/>
              <a:defRPr sz="3342"/>
            </a:lvl8pPr>
            <a:lvl9pPr marL="12225528" indent="0">
              <a:buNone/>
              <a:defRPr sz="334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1359-45F1-45F3-9E83-EF3427FBCFD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8D5D-A9A7-49F9-89EF-38964E55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7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265" y="2853584"/>
            <a:ext cx="9857730" cy="9987545"/>
          </a:xfrm>
        </p:spPr>
        <p:txBody>
          <a:bodyPr anchor="b"/>
          <a:lstStyle>
            <a:lvl1pPr>
              <a:defRPr sz="10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993740" y="6162959"/>
            <a:ext cx="15473095" cy="30418415"/>
          </a:xfrm>
        </p:spPr>
        <p:txBody>
          <a:bodyPr anchor="t"/>
          <a:lstStyle>
            <a:lvl1pPr marL="0" indent="0">
              <a:buNone/>
              <a:defRPr sz="10696"/>
            </a:lvl1pPr>
            <a:lvl2pPr marL="1528191" indent="0">
              <a:buNone/>
              <a:defRPr sz="9359"/>
            </a:lvl2pPr>
            <a:lvl3pPr marL="3056382" indent="0">
              <a:buNone/>
              <a:defRPr sz="8022"/>
            </a:lvl3pPr>
            <a:lvl4pPr marL="4584573" indent="0">
              <a:buNone/>
              <a:defRPr sz="6685"/>
            </a:lvl4pPr>
            <a:lvl5pPr marL="6112764" indent="0">
              <a:buNone/>
              <a:defRPr sz="6685"/>
            </a:lvl5pPr>
            <a:lvl6pPr marL="7640955" indent="0">
              <a:buNone/>
              <a:defRPr sz="6685"/>
            </a:lvl6pPr>
            <a:lvl7pPr marL="9169146" indent="0">
              <a:buNone/>
              <a:defRPr sz="6685"/>
            </a:lvl7pPr>
            <a:lvl8pPr marL="10697337" indent="0">
              <a:buNone/>
              <a:defRPr sz="6685"/>
            </a:lvl8pPr>
            <a:lvl9pPr marL="12225528" indent="0">
              <a:buNone/>
              <a:defRPr sz="668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5265" y="12841129"/>
            <a:ext cx="9857730" cy="23789780"/>
          </a:xfrm>
        </p:spPr>
        <p:txBody>
          <a:bodyPr/>
          <a:lstStyle>
            <a:lvl1pPr marL="0" indent="0">
              <a:buNone/>
              <a:defRPr sz="5348"/>
            </a:lvl1pPr>
            <a:lvl2pPr marL="1528191" indent="0">
              <a:buNone/>
              <a:defRPr sz="4680"/>
            </a:lvl2pPr>
            <a:lvl3pPr marL="3056382" indent="0">
              <a:buNone/>
              <a:defRPr sz="4011"/>
            </a:lvl3pPr>
            <a:lvl4pPr marL="4584573" indent="0">
              <a:buNone/>
              <a:defRPr sz="3342"/>
            </a:lvl4pPr>
            <a:lvl5pPr marL="6112764" indent="0">
              <a:buNone/>
              <a:defRPr sz="3342"/>
            </a:lvl5pPr>
            <a:lvl6pPr marL="7640955" indent="0">
              <a:buNone/>
              <a:defRPr sz="3342"/>
            </a:lvl6pPr>
            <a:lvl7pPr marL="9169146" indent="0">
              <a:buNone/>
              <a:defRPr sz="3342"/>
            </a:lvl7pPr>
            <a:lvl8pPr marL="10697337" indent="0">
              <a:buNone/>
              <a:defRPr sz="3342"/>
            </a:lvl8pPr>
            <a:lvl9pPr marL="12225528" indent="0">
              <a:buNone/>
              <a:defRPr sz="334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1359-45F1-45F3-9E83-EF3427FBCFD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8D5D-A9A7-49F9-89EF-38964E55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4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1285" y="2278913"/>
            <a:ext cx="26361569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1285" y="11394520"/>
            <a:ext cx="26361569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1285" y="39672756"/>
            <a:ext cx="6876931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51359-45F1-45F3-9E83-EF3427FBCFD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24371" y="39672756"/>
            <a:ext cx="10315397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585922" y="39672756"/>
            <a:ext cx="6876931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58D5D-A9A7-49F9-89EF-38964E55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56382" rtl="0" eaLnBrk="1" latinLnBrk="0" hangingPunct="1">
        <a:lnSpc>
          <a:spcPct val="90000"/>
        </a:lnSpc>
        <a:spcBef>
          <a:spcPct val="0"/>
        </a:spcBef>
        <a:buNone/>
        <a:defRPr sz="147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4096" indent="-764096" algn="l" defTabSz="3056382" rtl="0" eaLnBrk="1" latinLnBrk="0" hangingPunct="1">
        <a:lnSpc>
          <a:spcPct val="90000"/>
        </a:lnSpc>
        <a:spcBef>
          <a:spcPts val="3342"/>
        </a:spcBef>
        <a:buFont typeface="Arial" panose="020B0604020202020204" pitchFamily="34" charset="0"/>
        <a:buChar char="•"/>
        <a:defRPr sz="9359" kern="1200">
          <a:solidFill>
            <a:schemeClr val="tx1"/>
          </a:solidFill>
          <a:latin typeface="+mn-lt"/>
          <a:ea typeface="+mn-ea"/>
          <a:cs typeface="+mn-cs"/>
        </a:defRPr>
      </a:lvl1pPr>
      <a:lvl2pPr marL="2292287" indent="-764096" algn="l" defTabSz="3056382" rtl="0" eaLnBrk="1" latinLnBrk="0" hangingPunct="1">
        <a:lnSpc>
          <a:spcPct val="90000"/>
        </a:lnSpc>
        <a:spcBef>
          <a:spcPts val="1671"/>
        </a:spcBef>
        <a:buFont typeface="Arial" panose="020B0604020202020204" pitchFamily="34" charset="0"/>
        <a:buChar char="•"/>
        <a:defRPr sz="8022" kern="1200">
          <a:solidFill>
            <a:schemeClr val="tx1"/>
          </a:solidFill>
          <a:latin typeface="+mn-lt"/>
          <a:ea typeface="+mn-ea"/>
          <a:cs typeface="+mn-cs"/>
        </a:defRPr>
      </a:lvl2pPr>
      <a:lvl3pPr marL="3820478" indent="-764096" algn="l" defTabSz="3056382" rtl="0" eaLnBrk="1" latinLnBrk="0" hangingPunct="1">
        <a:lnSpc>
          <a:spcPct val="90000"/>
        </a:lnSpc>
        <a:spcBef>
          <a:spcPts val="1671"/>
        </a:spcBef>
        <a:buFont typeface="Arial" panose="020B0604020202020204" pitchFamily="34" charset="0"/>
        <a:buChar char="•"/>
        <a:defRPr sz="6685" kern="1200">
          <a:solidFill>
            <a:schemeClr val="tx1"/>
          </a:solidFill>
          <a:latin typeface="+mn-lt"/>
          <a:ea typeface="+mn-ea"/>
          <a:cs typeface="+mn-cs"/>
        </a:defRPr>
      </a:lvl3pPr>
      <a:lvl4pPr marL="5348669" indent="-764096" algn="l" defTabSz="3056382" rtl="0" eaLnBrk="1" latinLnBrk="0" hangingPunct="1">
        <a:lnSpc>
          <a:spcPct val="90000"/>
        </a:lnSpc>
        <a:spcBef>
          <a:spcPts val="1671"/>
        </a:spcBef>
        <a:buFont typeface="Arial" panose="020B0604020202020204" pitchFamily="34" charset="0"/>
        <a:buChar char="•"/>
        <a:defRPr sz="6017" kern="1200">
          <a:solidFill>
            <a:schemeClr val="tx1"/>
          </a:solidFill>
          <a:latin typeface="+mn-lt"/>
          <a:ea typeface="+mn-ea"/>
          <a:cs typeface="+mn-cs"/>
        </a:defRPr>
      </a:lvl4pPr>
      <a:lvl5pPr marL="6876860" indent="-764096" algn="l" defTabSz="3056382" rtl="0" eaLnBrk="1" latinLnBrk="0" hangingPunct="1">
        <a:lnSpc>
          <a:spcPct val="90000"/>
        </a:lnSpc>
        <a:spcBef>
          <a:spcPts val="1671"/>
        </a:spcBef>
        <a:buFont typeface="Arial" panose="020B0604020202020204" pitchFamily="34" charset="0"/>
        <a:buChar char="•"/>
        <a:defRPr sz="6017" kern="1200">
          <a:solidFill>
            <a:schemeClr val="tx1"/>
          </a:solidFill>
          <a:latin typeface="+mn-lt"/>
          <a:ea typeface="+mn-ea"/>
          <a:cs typeface="+mn-cs"/>
        </a:defRPr>
      </a:lvl5pPr>
      <a:lvl6pPr marL="8405051" indent="-764096" algn="l" defTabSz="3056382" rtl="0" eaLnBrk="1" latinLnBrk="0" hangingPunct="1">
        <a:lnSpc>
          <a:spcPct val="90000"/>
        </a:lnSpc>
        <a:spcBef>
          <a:spcPts val="1671"/>
        </a:spcBef>
        <a:buFont typeface="Arial" panose="020B0604020202020204" pitchFamily="34" charset="0"/>
        <a:buChar char="•"/>
        <a:defRPr sz="6017" kern="1200">
          <a:solidFill>
            <a:schemeClr val="tx1"/>
          </a:solidFill>
          <a:latin typeface="+mn-lt"/>
          <a:ea typeface="+mn-ea"/>
          <a:cs typeface="+mn-cs"/>
        </a:defRPr>
      </a:lvl6pPr>
      <a:lvl7pPr marL="9933242" indent="-764096" algn="l" defTabSz="3056382" rtl="0" eaLnBrk="1" latinLnBrk="0" hangingPunct="1">
        <a:lnSpc>
          <a:spcPct val="90000"/>
        </a:lnSpc>
        <a:spcBef>
          <a:spcPts val="1671"/>
        </a:spcBef>
        <a:buFont typeface="Arial" panose="020B0604020202020204" pitchFamily="34" charset="0"/>
        <a:buChar char="•"/>
        <a:defRPr sz="6017" kern="1200">
          <a:solidFill>
            <a:schemeClr val="tx1"/>
          </a:solidFill>
          <a:latin typeface="+mn-lt"/>
          <a:ea typeface="+mn-ea"/>
          <a:cs typeface="+mn-cs"/>
        </a:defRPr>
      </a:lvl7pPr>
      <a:lvl8pPr marL="11461433" indent="-764096" algn="l" defTabSz="3056382" rtl="0" eaLnBrk="1" latinLnBrk="0" hangingPunct="1">
        <a:lnSpc>
          <a:spcPct val="90000"/>
        </a:lnSpc>
        <a:spcBef>
          <a:spcPts val="1671"/>
        </a:spcBef>
        <a:buFont typeface="Arial" panose="020B0604020202020204" pitchFamily="34" charset="0"/>
        <a:buChar char="•"/>
        <a:defRPr sz="6017" kern="1200">
          <a:solidFill>
            <a:schemeClr val="tx1"/>
          </a:solidFill>
          <a:latin typeface="+mn-lt"/>
          <a:ea typeface="+mn-ea"/>
          <a:cs typeface="+mn-cs"/>
        </a:defRPr>
      </a:lvl8pPr>
      <a:lvl9pPr marL="12989624" indent="-764096" algn="l" defTabSz="3056382" rtl="0" eaLnBrk="1" latinLnBrk="0" hangingPunct="1">
        <a:lnSpc>
          <a:spcPct val="90000"/>
        </a:lnSpc>
        <a:spcBef>
          <a:spcPts val="1671"/>
        </a:spcBef>
        <a:buFont typeface="Arial" panose="020B0604020202020204" pitchFamily="34" charset="0"/>
        <a:buChar char="•"/>
        <a:defRPr sz="60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56382" rtl="0" eaLnBrk="1" latinLnBrk="0" hangingPunct="1">
        <a:defRPr sz="6017" kern="1200">
          <a:solidFill>
            <a:schemeClr val="tx1"/>
          </a:solidFill>
          <a:latin typeface="+mn-lt"/>
          <a:ea typeface="+mn-ea"/>
          <a:cs typeface="+mn-cs"/>
        </a:defRPr>
      </a:lvl1pPr>
      <a:lvl2pPr marL="1528191" algn="l" defTabSz="3056382" rtl="0" eaLnBrk="1" latinLnBrk="0" hangingPunct="1">
        <a:defRPr sz="6017" kern="1200">
          <a:solidFill>
            <a:schemeClr val="tx1"/>
          </a:solidFill>
          <a:latin typeface="+mn-lt"/>
          <a:ea typeface="+mn-ea"/>
          <a:cs typeface="+mn-cs"/>
        </a:defRPr>
      </a:lvl2pPr>
      <a:lvl3pPr marL="3056382" algn="l" defTabSz="3056382" rtl="0" eaLnBrk="1" latinLnBrk="0" hangingPunct="1">
        <a:defRPr sz="6017" kern="1200">
          <a:solidFill>
            <a:schemeClr val="tx1"/>
          </a:solidFill>
          <a:latin typeface="+mn-lt"/>
          <a:ea typeface="+mn-ea"/>
          <a:cs typeface="+mn-cs"/>
        </a:defRPr>
      </a:lvl3pPr>
      <a:lvl4pPr marL="4584573" algn="l" defTabSz="3056382" rtl="0" eaLnBrk="1" latinLnBrk="0" hangingPunct="1">
        <a:defRPr sz="6017" kern="1200">
          <a:solidFill>
            <a:schemeClr val="tx1"/>
          </a:solidFill>
          <a:latin typeface="+mn-lt"/>
          <a:ea typeface="+mn-ea"/>
          <a:cs typeface="+mn-cs"/>
        </a:defRPr>
      </a:lvl4pPr>
      <a:lvl5pPr marL="6112764" algn="l" defTabSz="3056382" rtl="0" eaLnBrk="1" latinLnBrk="0" hangingPunct="1">
        <a:defRPr sz="6017" kern="1200">
          <a:solidFill>
            <a:schemeClr val="tx1"/>
          </a:solidFill>
          <a:latin typeface="+mn-lt"/>
          <a:ea typeface="+mn-ea"/>
          <a:cs typeface="+mn-cs"/>
        </a:defRPr>
      </a:lvl5pPr>
      <a:lvl6pPr marL="7640955" algn="l" defTabSz="3056382" rtl="0" eaLnBrk="1" latinLnBrk="0" hangingPunct="1">
        <a:defRPr sz="6017" kern="1200">
          <a:solidFill>
            <a:schemeClr val="tx1"/>
          </a:solidFill>
          <a:latin typeface="+mn-lt"/>
          <a:ea typeface="+mn-ea"/>
          <a:cs typeface="+mn-cs"/>
        </a:defRPr>
      </a:lvl6pPr>
      <a:lvl7pPr marL="9169146" algn="l" defTabSz="3056382" rtl="0" eaLnBrk="1" latinLnBrk="0" hangingPunct="1">
        <a:defRPr sz="6017" kern="1200">
          <a:solidFill>
            <a:schemeClr val="tx1"/>
          </a:solidFill>
          <a:latin typeface="+mn-lt"/>
          <a:ea typeface="+mn-ea"/>
          <a:cs typeface="+mn-cs"/>
        </a:defRPr>
      </a:lvl7pPr>
      <a:lvl8pPr marL="10697337" algn="l" defTabSz="3056382" rtl="0" eaLnBrk="1" latinLnBrk="0" hangingPunct="1">
        <a:defRPr sz="6017" kern="1200">
          <a:solidFill>
            <a:schemeClr val="tx1"/>
          </a:solidFill>
          <a:latin typeface="+mn-lt"/>
          <a:ea typeface="+mn-ea"/>
          <a:cs typeface="+mn-cs"/>
        </a:defRPr>
      </a:lvl8pPr>
      <a:lvl9pPr marL="12225528" algn="l" defTabSz="3056382" rtl="0" eaLnBrk="1" latinLnBrk="0" hangingPunct="1">
        <a:defRPr sz="60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hyperlink" Target="https://github.com/grayresearch/CFU" TargetMode="Externa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extBox 565">
            <a:extLst>
              <a:ext uri="{FF2B5EF4-FFF2-40B4-BE49-F238E27FC236}">
                <a16:creationId xmlns:a16="http://schemas.microsoft.com/office/drawing/2014/main" id="{D76CA6DC-FFE5-4635-8933-49B5B396A41C}"/>
              </a:ext>
            </a:extLst>
          </p:cNvPr>
          <p:cNvSpPr txBox="1"/>
          <p:nvPr/>
        </p:nvSpPr>
        <p:spPr>
          <a:xfrm>
            <a:off x="15958367" y="4300176"/>
            <a:ext cx="13875988" cy="35855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400" b="1" dirty="0">
                <a:solidFill>
                  <a:prstClr val="black"/>
                </a:solidFill>
              </a:rPr>
              <a:t>Correct composition via isolation</a:t>
            </a: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B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ehavior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an extension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must not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change when composed with others</a:t>
            </a: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Custom instructions only access registers &amp; selected CFU’s state context</a:t>
            </a:r>
          </a:p>
          <a:p>
            <a:pPr marL="722516" lvl="1" indent="-265316"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Each interface/CFU may have 0, 1, </a:t>
            </a:r>
            <a:r>
              <a:rPr lang="en-US" sz="3600" i="1" dirty="0">
                <a:solidFill>
                  <a:prstClr val="black"/>
                </a:solidFill>
                <a:latin typeface="Calibri" panose="020F0502020204030204"/>
              </a:rPr>
              <a:t>#harts</a:t>
            </a: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, or </a:t>
            </a:r>
            <a:r>
              <a:rPr lang="en-US" sz="3600" i="1" dirty="0">
                <a:solidFill>
                  <a:prstClr val="black"/>
                </a:solidFill>
                <a:latin typeface="Calibri" panose="020F0502020204030204"/>
              </a:rPr>
              <a:t>n</a:t>
            </a: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 isolated state contexts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/>
            <a:r>
              <a:rPr lang="en-US" sz="4400" b="1" dirty="0">
                <a:solidFill>
                  <a:prstClr val="black"/>
                </a:solidFill>
              </a:rPr>
              <a:t> HW-SW interface: custom interface multiplexing</a:t>
            </a:r>
          </a:p>
          <a:p>
            <a:pPr marL="265316" indent="-265316">
              <a:buFont typeface="Arial" panose="020B0604020202020204" pitchFamily="34" charset="0"/>
              <a:buChar char="•"/>
            </a:pPr>
            <a:r>
              <a:rPr lang="en-US" sz="3600" dirty="0"/>
              <a:t>Inexhaustible, collision-free instruction encodings</a:t>
            </a:r>
          </a:p>
          <a:p>
            <a:pPr marL="265316" indent="-265316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prstClr val="black"/>
                </a:solidFill>
                <a:latin typeface="Consolas" panose="020B0609020204030204" pitchFamily="49" charset="0"/>
              </a:rPr>
              <a:t>mcfu_selector</a:t>
            </a:r>
            <a:r>
              <a:rPr lang="en-US" sz="3600" dirty="0">
                <a:solidFill>
                  <a:prstClr val="black"/>
                </a:solidFill>
              </a:rPr>
              <a:t> CSR selects hart’s </a:t>
            </a:r>
            <a:r>
              <a:rPr lang="en-US" sz="3600" i="1" dirty="0">
                <a:solidFill>
                  <a:prstClr val="black"/>
                </a:solidFill>
              </a:rPr>
              <a:t>current</a:t>
            </a:r>
            <a:r>
              <a:rPr lang="en-US" sz="3600" dirty="0">
                <a:solidFill>
                  <a:prstClr val="black"/>
                </a:solidFill>
              </a:rPr>
              <a:t> CFU and some state context</a:t>
            </a:r>
            <a:endParaRPr lang="en-US" sz="3600" b="1" dirty="0">
              <a:solidFill>
                <a:prstClr val="black"/>
              </a:solidFill>
            </a:endParaRPr>
          </a:p>
          <a:p>
            <a:pPr marL="265316" indent="-265316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prstClr val="black"/>
                </a:solidFill>
                <a:latin typeface="Consolas" panose="020B0609020204030204" pitchFamily="49" charset="0"/>
              </a:rPr>
              <a:t>custom-0/-1/-2</a:t>
            </a:r>
            <a:r>
              <a:rPr lang="en-US" sz="3600" dirty="0">
                <a:solidFill>
                  <a:prstClr val="black"/>
                </a:solidFill>
              </a:rPr>
              <a:t> functions routed to the selected CFU</a:t>
            </a:r>
          </a:p>
          <a:p>
            <a:pPr marL="265316" indent="-265316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CFU performs function, may update its state context</a:t>
            </a:r>
          </a:p>
          <a:p>
            <a:pPr marL="265316" indent="-265316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CFU response updates destination register and </a:t>
            </a:r>
            <a:r>
              <a:rPr lang="en-US" sz="3200" b="1" dirty="0">
                <a:solidFill>
                  <a:prstClr val="black"/>
                </a:solidFill>
                <a:latin typeface="Consolas" panose="020B0609020204030204" pitchFamily="49" charset="0"/>
              </a:rPr>
              <a:t>cfu_status</a:t>
            </a:r>
            <a:r>
              <a:rPr lang="en-US" sz="3600" dirty="0">
                <a:solidFill>
                  <a:prstClr val="black"/>
                </a:solidFill>
              </a:rPr>
              <a:t> CSR</a:t>
            </a:r>
          </a:p>
          <a:p>
            <a:endParaRPr lang="en-US" sz="4400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accelerated library programming model</a:t>
            </a: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Try to select a custom interface, issue custom instructions if CFU present</a:t>
            </a:r>
          </a:p>
          <a:p>
            <a:pPr lvl="1">
              <a:defRPr/>
            </a:pPr>
            <a:r>
              <a:rPr lang="en-US" sz="3000" dirty="0">
                <a:latin typeface="Consolas" panose="020B0609020204030204" pitchFamily="49" charset="0"/>
              </a:rPr>
              <a:t>if (CI</a:t>
            </a:r>
            <a:r>
              <a:rPr lang="en-US" sz="3000" dirty="0">
                <a:effectLst/>
                <a:latin typeface="Consolas" panose="020B0609020204030204" pitchFamily="49" charset="0"/>
              </a:rPr>
              <a:t> bm(CI_ID_IBitmanip); bm) // </a:t>
            </a:r>
            <a:r>
              <a:rPr lang="en-US" sz="3000" b="1" dirty="0">
                <a:latin typeface="Consolas" panose="020B0609020204030204" pitchFamily="49" charset="0"/>
              </a:rPr>
              <a:t>… </a:t>
            </a:r>
            <a:r>
              <a:rPr lang="en-US" sz="3000" b="1" dirty="0">
                <a:effectLst/>
                <a:latin typeface="Consolas" panose="020B0609020204030204" pitchFamily="49" charset="0"/>
              </a:rPr>
              <a:t>csrrw mcfu_selector</a:t>
            </a:r>
            <a:r>
              <a:rPr lang="en-US" sz="3000" b="1" dirty="0">
                <a:latin typeface="Consolas" panose="020B0609020204030204" pitchFamily="49" charset="0"/>
              </a:rPr>
              <a:t> …</a:t>
            </a:r>
            <a:endParaRPr lang="en-US" sz="3000" b="1" dirty="0">
              <a:effectLst/>
              <a:latin typeface="Consolas" panose="020B0609020204030204" pitchFamily="49" charset="0"/>
            </a:endParaRPr>
          </a:p>
          <a:p>
            <a:pPr lvl="1">
              <a:defRPr/>
            </a:pPr>
            <a:r>
              <a:rPr lang="en-US" sz="3000" dirty="0">
                <a:effectLst/>
                <a:latin typeface="Consolas" panose="020B0609020204030204" pitchFamily="49" charset="0"/>
              </a:rPr>
              <a:t>  count = cf(</a:t>
            </a:r>
            <a:r>
              <a:rPr lang="en-US" sz="3000" dirty="0" err="1">
                <a:effectLst/>
                <a:latin typeface="Consolas" panose="020B0609020204030204" pitchFamily="49" charset="0"/>
              </a:rPr>
              <a:t>pcnt</a:t>
            </a:r>
            <a:r>
              <a:rPr lang="en-US" sz="3000" dirty="0">
                <a:effectLst/>
                <a:latin typeface="Consolas" panose="020B0609020204030204" pitchFamily="49" charset="0"/>
              </a:rPr>
              <a:t>, data, 0);    // </a:t>
            </a:r>
            <a:r>
              <a:rPr lang="en-US" sz="3000" b="1" dirty="0">
                <a:effectLst/>
                <a:latin typeface="Consolas" panose="020B0609020204030204" pitchFamily="49" charset="0"/>
              </a:rPr>
              <a:t>cfu_reg pcnt,rd,data,x0</a:t>
            </a:r>
            <a:br>
              <a:rPr lang="en-US" sz="3000" dirty="0">
                <a:effectLst/>
                <a:latin typeface="Consolas" panose="020B0609020204030204" pitchFamily="49" charset="0"/>
              </a:rPr>
            </a:br>
            <a:r>
              <a:rPr lang="en-US" sz="3000" dirty="0">
                <a:effectLst/>
                <a:latin typeface="Consolas" panose="020B0609020204030204" pitchFamily="49" charset="0"/>
              </a:rPr>
              <a:t>else</a:t>
            </a:r>
            <a:br>
              <a:rPr lang="en-US" sz="3000" dirty="0">
                <a:effectLst/>
                <a:latin typeface="Consolas" panose="020B0609020204030204" pitchFamily="49" charset="0"/>
              </a:rPr>
            </a:br>
            <a:r>
              <a:rPr lang="en-US" sz="3000" dirty="0">
                <a:effectLst/>
                <a:latin typeface="Consolas" panose="020B0609020204030204" pitchFamily="49" charset="0"/>
              </a:rPr>
              <a:t>  count = </a:t>
            </a:r>
            <a:r>
              <a:rPr lang="en-US" sz="3000" dirty="0" err="1">
                <a:effectLst/>
                <a:latin typeface="Consolas" panose="020B0609020204030204" pitchFamily="49" charset="0"/>
              </a:rPr>
              <a:t>popcount</a:t>
            </a:r>
            <a:r>
              <a:rPr lang="en-US" sz="3000" dirty="0">
                <a:effectLst/>
                <a:latin typeface="Consolas" panose="020B0609020204030204" pitchFamily="49" charset="0"/>
              </a:rPr>
              <a:t>(data);       // no CFU: </a:t>
            </a:r>
            <a:r>
              <a:rPr lang="en-US" sz="3000" dirty="0">
                <a:latin typeface="Consolas" panose="020B0609020204030204" pitchFamily="49" charset="0"/>
              </a:rPr>
              <a:t>use </a:t>
            </a:r>
            <a:r>
              <a:rPr lang="en-US" sz="3000" dirty="0">
                <a:effectLst/>
                <a:latin typeface="Consolas" panose="020B0609020204030204" pitchFamily="49" charset="0"/>
              </a:rPr>
              <a:t>software version</a:t>
            </a:r>
            <a:endParaRPr lang="en-US" sz="3000" dirty="0">
              <a:solidFill>
                <a:prstClr val="black"/>
              </a:solidFill>
              <a:effectLst/>
              <a:latin typeface="Consolas" panose="020B0609020204030204" pitchFamily="49" charset="0"/>
            </a:endParaRPr>
          </a:p>
          <a:p>
            <a:pPr lvl="1">
              <a:defRPr/>
            </a:pP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prstClr val="black"/>
                </a:solidFill>
              </a:rPr>
              <a:t>HW-HW interface: CFU Logic Interface (CFU-LI)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65316" indent="-265316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Flexible feature levels: combinational, fixed, variable latency, reordering</a:t>
            </a:r>
          </a:p>
          <a:p>
            <a:pPr marL="265316" indent="-265316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Prebuilt switches &amp; adapters for </a:t>
            </a:r>
            <a:r>
              <a:rPr lang="en-US" sz="3600" dirty="0" err="1">
                <a:solidFill>
                  <a:prstClr val="black"/>
                </a:solidFill>
                <a:latin typeface="Calibri" panose="020F0502020204030204"/>
              </a:rPr>
              <a:t>glueless</a:t>
            </a: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 composition</a:t>
            </a:r>
          </a:p>
          <a:p>
            <a:pPr marL="265316" indent="-265316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Example: CFU-L2 variable latency signaling:</a:t>
            </a:r>
            <a:endParaRPr lang="en-US" sz="4400" dirty="0"/>
          </a:p>
          <a:p>
            <a:endParaRPr lang="en-US" sz="44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4400" dirty="0"/>
          </a:p>
          <a:p>
            <a:endParaRPr lang="en-US" sz="44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/>
            <a:r>
              <a:rPr lang="en-US" sz="4400" b="1" dirty="0">
                <a:solidFill>
                  <a:prstClr val="black"/>
                </a:solidFill>
              </a:rPr>
              <a:t>Learn more</a:t>
            </a:r>
          </a:p>
          <a:p>
            <a:pPr marL="265316" indent="-265316">
              <a:buFont typeface="Arial" panose="020B0604020202020204" pitchFamily="34" charset="0"/>
              <a:buChar char="•"/>
            </a:pPr>
            <a:r>
              <a:rPr lang="en-US" sz="3600" i="1" dirty="0">
                <a:highlight>
                  <a:srgbClr val="FFFF00"/>
                </a:highlight>
              </a:rPr>
              <a:t>Draft Proposed RISC-V Composable Custom Extensions</a:t>
            </a:r>
            <a:br>
              <a:rPr lang="en-US" sz="3600" i="1" dirty="0">
                <a:highlight>
                  <a:srgbClr val="FFFF00"/>
                </a:highlight>
              </a:rPr>
            </a:br>
            <a:r>
              <a:rPr lang="en-US" sz="3600" i="1" dirty="0">
                <a:highlight>
                  <a:srgbClr val="FFFF00"/>
                </a:highlight>
              </a:rPr>
              <a:t>Specification,</a:t>
            </a:r>
            <a:r>
              <a:rPr lang="en-US" sz="3600" dirty="0">
                <a:highlight>
                  <a:srgbClr val="FFFF00"/>
                </a:highlight>
              </a:rPr>
              <a:t> </a:t>
            </a:r>
            <a:r>
              <a:rPr lang="en-US" sz="3600" dirty="0">
                <a:highlight>
                  <a:srgbClr val="FFFF00"/>
                </a:highlight>
                <a:hlinkClick r:id="rId2"/>
              </a:rPr>
              <a:t>https://github.com/grayresearch/CFU</a:t>
            </a:r>
            <a:endParaRPr lang="en-US" sz="3600" dirty="0">
              <a:highlight>
                <a:srgbClr val="FFFF00"/>
              </a:highlight>
            </a:endParaRPr>
          </a:p>
          <a:p>
            <a:pPr marL="265316" indent="-265316">
              <a:buFont typeface="Arial" panose="020B0604020202020204" pitchFamily="34" charset="0"/>
              <a:buChar char="•"/>
            </a:pPr>
            <a:r>
              <a:rPr lang="en-US" sz="3600" dirty="0"/>
              <a:t>Status: refining spec, building </a:t>
            </a:r>
            <a:r>
              <a:rPr lang="en-US" sz="3600" dirty="0" err="1"/>
              <a:t>CPUs+CFUs</a:t>
            </a:r>
            <a:r>
              <a:rPr lang="en-US" sz="3600" dirty="0"/>
              <a:t> composition demos</a:t>
            </a:r>
          </a:p>
          <a:p>
            <a:pPr marL="265316" indent="-265316">
              <a:buFont typeface="Arial" panose="020B0604020202020204" pitchFamily="34" charset="0"/>
              <a:buChar char="•"/>
            </a:pPr>
            <a:r>
              <a:rPr lang="en-US" sz="3600" dirty="0"/>
              <a:t>Join us! Discuss, meet on RISC-V [sig-soft-</a:t>
            </a:r>
            <a:r>
              <a:rPr lang="en-US" sz="3600" dirty="0" err="1"/>
              <a:t>cpu</a:t>
            </a:r>
            <a:r>
              <a:rPr lang="en-US" sz="3600" dirty="0"/>
              <a:t>] list</a:t>
            </a:r>
            <a:endParaRPr lang="en-US" sz="1100" dirty="0"/>
          </a:p>
        </p:txBody>
      </p:sp>
      <p:pic>
        <p:nvPicPr>
          <p:cNvPr id="37" name="Picture 36" descr="A picture containing grass, building, outdoor, tower&#10;&#10;Description automatically generated">
            <a:extLst>
              <a:ext uri="{FF2B5EF4-FFF2-40B4-BE49-F238E27FC236}">
                <a16:creationId xmlns:a16="http://schemas.microsoft.com/office/drawing/2014/main" id="{C2B9E914-F2BF-4D2E-BA4A-F78C822DE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4961" y="-23085"/>
            <a:ext cx="5779922" cy="37666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16787B-78FD-437F-85D1-2ADD71EFCC26}"/>
              </a:ext>
            </a:extLst>
          </p:cNvPr>
          <p:cNvSpPr txBox="1"/>
          <p:nvPr/>
        </p:nvSpPr>
        <p:spPr>
          <a:xfrm>
            <a:off x="1" y="-23084"/>
            <a:ext cx="24814959" cy="3766690"/>
          </a:xfrm>
          <a:prstGeom prst="rect">
            <a:avLst/>
          </a:prstGeom>
          <a:solidFill>
            <a:srgbClr val="31C519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66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6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Composable Custom Extensions and Custom Function Units for RISC-V</a:t>
            </a:r>
          </a:p>
          <a:p>
            <a:pPr algn="ctr"/>
            <a:br>
              <a:rPr lang="en-US" sz="1600" dirty="0">
                <a:solidFill>
                  <a:schemeClr val="bg1"/>
                </a:solidFill>
              </a:rPr>
            </a:br>
            <a:r>
              <a:rPr lang="en-US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 Gray (Gray Research) , Tim Vogt (Lattice Semiconductor), Tim Callahan (Google), Charles Papon (</a:t>
            </a:r>
            <a:r>
              <a:rPr lang="en-US" sz="3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SpinalHDL</a:t>
            </a:r>
            <a:r>
              <a:rPr lang="en-US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</a:t>
            </a:r>
          </a:p>
          <a:p>
            <a:pPr algn="ctr"/>
            <a:r>
              <a:rPr lang="en-US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Guy Lemieux (University of British Columbia), Maciej Kurc (</a:t>
            </a:r>
            <a:r>
              <a:rPr lang="en-US" sz="3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Antmicro</a:t>
            </a:r>
            <a:r>
              <a:rPr lang="en-US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Karol Gugala (</a:t>
            </a:r>
            <a:r>
              <a:rPr lang="en-US" sz="3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Antmicro</a:t>
            </a:r>
            <a:r>
              <a:rPr lang="en-US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Olof Kindgren (</a:t>
            </a:r>
            <a:r>
              <a:rPr lang="en-US" sz="3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Qamcom</a:t>
            </a:r>
            <a:r>
              <a:rPr lang="en-US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b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3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DC5AB5-BE44-470F-81CF-6F987A143133}"/>
              </a:ext>
            </a:extLst>
          </p:cNvPr>
          <p:cNvSpPr txBox="1"/>
          <p:nvPr/>
        </p:nvSpPr>
        <p:spPr>
          <a:xfrm>
            <a:off x="1092834" y="4300176"/>
            <a:ext cx="13651895" cy="358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RISC-V custom extensions’ interop problem</a:t>
            </a:r>
          </a:p>
          <a:p>
            <a:pPr marL="265316" indent="-265316">
              <a:buFont typeface="Arial" panose="020B0604020202020204" pitchFamily="34" charset="0"/>
              <a:buChar char="•"/>
            </a:pPr>
            <a:r>
              <a:rPr lang="en-US" sz="3600" dirty="0"/>
              <a:t>Standard extensions layer and compose well. </a:t>
            </a:r>
            <a:r>
              <a:rPr lang="en-US" sz="3600"/>
              <a:t>Each takes </a:t>
            </a:r>
            <a:r>
              <a:rPr lang="en-US" sz="3600" dirty="0"/>
              <a:t>years to ratify</a:t>
            </a:r>
          </a:p>
          <a:p>
            <a:pPr marL="265316" indent="-265316">
              <a:buFont typeface="Arial" panose="020B0604020202020204" pitchFamily="34" charset="0"/>
              <a:buChar char="•"/>
            </a:pPr>
            <a:r>
              <a:rPr lang="en-US" sz="3600" dirty="0"/>
              <a:t>Custom extensions allow rapid in-house accelerator &amp; library solutions</a:t>
            </a:r>
          </a:p>
          <a:p>
            <a:pPr marL="722516" lvl="1" indent="-265316">
              <a:buFont typeface="Arial" panose="020B0604020202020204" pitchFamily="34" charset="0"/>
              <a:buChar char="•"/>
            </a:pPr>
            <a:r>
              <a:rPr lang="en-US" sz="3600" dirty="0"/>
              <a:t>Solutions may not work </a:t>
            </a:r>
            <a:r>
              <a:rPr lang="en-US" sz="3600" i="1" dirty="0"/>
              <a:t>together</a:t>
            </a:r>
            <a:r>
              <a:rPr lang="en-US" sz="3600" dirty="0"/>
              <a:t> – conflicting encodings, different means of discovery, computation, state, error handling, versioning</a:t>
            </a:r>
          </a:p>
          <a:p>
            <a:pPr marL="722516" lvl="1" indent="-265316">
              <a:buFont typeface="Arial" panose="020B0604020202020204" pitchFamily="34" charset="0"/>
              <a:buChar char="•"/>
            </a:pPr>
            <a:r>
              <a:rPr lang="en-US" sz="3600" dirty="0"/>
              <a:t>Incompatible solution silos limit reuse and fragment the ecosystem</a:t>
            </a:r>
            <a:endParaRPr lang="en-US" sz="1100" dirty="0"/>
          </a:p>
          <a:p>
            <a:endParaRPr lang="en-US" b="1" dirty="0"/>
          </a:p>
          <a:p>
            <a:r>
              <a:rPr lang="en-US" sz="4400" b="1" dirty="0"/>
              <a:t>Let us build a mix-and-match custom extensions future</a:t>
            </a:r>
          </a:p>
          <a:p>
            <a:pPr marL="265316" indent="-265316">
              <a:buFont typeface="Arial" panose="020B0604020202020204" pitchFamily="34" charset="0"/>
              <a:buChar char="•"/>
            </a:pPr>
            <a:r>
              <a:rPr lang="en-US" sz="3600" i="1" dirty="0"/>
              <a:t>Agility</a:t>
            </a:r>
            <a:r>
              <a:rPr lang="en-US" sz="3600" dirty="0"/>
              <a:t> of custom extensions with </a:t>
            </a:r>
            <a:r>
              <a:rPr lang="en-US" sz="3600" i="1" dirty="0"/>
              <a:t>composability </a:t>
            </a:r>
            <a:r>
              <a:rPr lang="en-US" sz="3600" dirty="0"/>
              <a:t>of standard extensions</a:t>
            </a:r>
          </a:p>
          <a:p>
            <a:pPr marL="265316" indent="-265316">
              <a:buFont typeface="Arial" panose="020B0604020202020204" pitchFamily="34" charset="0"/>
              <a:buChar char="•"/>
            </a:pPr>
            <a:r>
              <a:rPr lang="en-US" sz="3600" dirty="0"/>
              <a:t>Proposed HW-SW and HW-HW interop interfaces enable reusable accelerators that </a:t>
            </a:r>
            <a:r>
              <a:rPr lang="en-US" sz="3600" i="1" dirty="0"/>
              <a:t>just work </a:t>
            </a:r>
            <a:r>
              <a:rPr lang="en-US" sz="3600" dirty="0"/>
              <a:t>together – a </a:t>
            </a:r>
            <a:r>
              <a:rPr lang="en-US" sz="3600" i="1" dirty="0"/>
              <a:t>marketplace</a:t>
            </a:r>
            <a:r>
              <a:rPr lang="en-US" sz="3600" dirty="0"/>
              <a:t> of accelerators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prstClr val="black"/>
                </a:solidFill>
                <a:latin typeface="Calibri" panose="020F0502020204030204"/>
              </a:rPr>
              <a:t>Key ideas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600" b="1" dirty="0">
                <a:solidFill>
                  <a:prstClr val="black"/>
                </a:solidFill>
                <a:latin typeface="Calibri" panose="020F0502020204030204"/>
              </a:rPr>
              <a:t>C</a:t>
            </a:r>
            <a:r>
              <a:rPr kumimoji="0" lang="en-US" sz="3600" b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ustom</a:t>
            </a:r>
            <a:r>
              <a:rPr kumimoji="0" lang="en-US" sz="36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interface (CI): </a:t>
            </a:r>
            <a:r>
              <a:rPr kumimoji="0" lang="en-US" sz="36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abstracts a </a:t>
            </a:r>
            <a:r>
              <a:rPr lang="en-US" sz="3600" i="1" dirty="0">
                <a:solidFill>
                  <a:prstClr val="black"/>
                </a:solidFill>
                <a:latin typeface="Calibri" panose="020F0502020204030204"/>
              </a:rPr>
              <a:t>composable</a:t>
            </a: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en-US" sz="36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 extension</a:t>
            </a:r>
          </a:p>
          <a:p>
            <a:pPr marL="265316" indent="-265316">
              <a:buFont typeface="Arial" panose="020B0604020202020204" pitchFamily="34" charset="0"/>
              <a:buChar char="•"/>
              <a:defRPr/>
            </a:pPr>
            <a:r>
              <a:rPr lang="en-US" sz="3600" b="1" dirty="0">
                <a:solidFill>
                  <a:prstClr val="black"/>
                </a:solidFill>
              </a:rPr>
              <a:t>Custom function unit (CFU)</a:t>
            </a:r>
            <a:r>
              <a:rPr lang="en-US" sz="3600" dirty="0">
                <a:solidFill>
                  <a:prstClr val="black"/>
                </a:solidFill>
              </a:rPr>
              <a:t>: core that implements a custom interface</a:t>
            </a:r>
          </a:p>
          <a:p>
            <a:pPr marL="265316" indent="-265316">
              <a:buFont typeface="Arial" panose="020B0604020202020204" pitchFamily="34" charset="0"/>
              <a:buChar char="•"/>
              <a:defRPr/>
            </a:pPr>
            <a:r>
              <a:rPr lang="en-US" sz="3600" b="1" dirty="0"/>
              <a:t>Accelerated library</a:t>
            </a:r>
            <a:r>
              <a:rPr lang="en-US" sz="3600" i="1" dirty="0"/>
              <a:t>: </a:t>
            </a:r>
            <a:r>
              <a:rPr lang="en-US" sz="3600" dirty="0"/>
              <a:t>issues custom instructions of a custom interface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prstClr val="black"/>
                </a:solidFill>
                <a:latin typeface="Calibri" panose="020F0502020204030204"/>
              </a:rPr>
              <a:t>N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ew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interop interfaces</a:t>
            </a: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HW-SW: interface </a:t>
            </a:r>
            <a:r>
              <a:rPr lang="en-US" sz="3600" b="1" dirty="0">
                <a:solidFill>
                  <a:prstClr val="black"/>
                </a:solidFill>
                <a:latin typeface="Calibri" panose="020F0502020204030204"/>
              </a:rPr>
              <a:t>multiplexing</a:t>
            </a:r>
            <a:r>
              <a:rPr kumimoji="0" lang="en-US" sz="36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libs select hart’s </a:t>
            </a:r>
            <a:r>
              <a:rPr kumimoji="0" lang="en-US" sz="360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curre</a:t>
            </a:r>
            <a:r>
              <a:rPr lang="en-US" sz="3600" i="1" dirty="0" err="1">
                <a:solidFill>
                  <a:prstClr val="black"/>
                </a:solidFill>
                <a:latin typeface="Calibri" panose="020F0502020204030204"/>
              </a:rPr>
              <a:t>nt</a:t>
            </a:r>
            <a:r>
              <a:rPr lang="en-US" sz="3600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CI &amp; CI-state</a:t>
            </a:r>
            <a:br>
              <a:rPr lang="en-US" sz="36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→ </a:t>
            </a:r>
            <a:r>
              <a:rPr kumimoji="0" lang="en-US" sz="36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custom interface enjoys full custom instruction encoding space</a:t>
            </a:r>
            <a:endParaRPr lang="en-US" sz="3600" dirty="0">
              <a:solidFill>
                <a:prstClr val="black"/>
              </a:solidFill>
              <a:latin typeface="Calibri" panose="020F0502020204030204"/>
            </a:endParaRPr>
          </a:p>
          <a:p>
            <a:pPr marL="265316" indent="-265316">
              <a:buFont typeface="Arial" panose="020B0604020202020204" pitchFamily="34" charset="0"/>
              <a:buChar char="•"/>
              <a:defRPr/>
            </a:pPr>
            <a:r>
              <a:rPr lang="en-US" sz="3600" b="1" dirty="0">
                <a:solidFill>
                  <a:prstClr val="black"/>
                </a:solidFill>
                <a:latin typeface="Calibri" panose="020F0502020204030204"/>
              </a:rPr>
              <a:t>HW-HW: CFU Logic Interface (CFU-LI</a:t>
            </a: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): CFU signaling standard</a:t>
            </a:r>
            <a:br>
              <a:rPr lang="en-US" sz="36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→ automatic composition of CPU+CFU complexes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r>
              <a:rPr lang="en-US" sz="4400" b="1" dirty="0"/>
              <a:t>Example</a:t>
            </a:r>
          </a:p>
          <a:p>
            <a:endParaRPr lang="en-US" sz="4400" b="1" dirty="0"/>
          </a:p>
          <a:p>
            <a:endParaRPr lang="en-US" sz="4400" b="1" dirty="0"/>
          </a:p>
          <a:p>
            <a:endParaRPr lang="en-US" sz="36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65316" indent="-265316">
              <a:buFont typeface="Arial" panose="020B0604020202020204" pitchFamily="34" charset="0"/>
              <a:buChar char="•"/>
            </a:pPr>
            <a:endParaRPr lang="en-US" sz="3600" dirty="0"/>
          </a:p>
          <a:p>
            <a:endParaRPr lang="en-US" sz="36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prstClr val="black"/>
                </a:solidFill>
                <a:latin typeface="Calibri" panose="020F0502020204030204"/>
              </a:rPr>
              <a:t>HW-SW stack changes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Custom Interface Runtime: accelerated library services (discovery …)</a:t>
            </a: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“-Zicfu”: interface multiplexing CSRs: </a:t>
            </a:r>
            <a:r>
              <a:rPr lang="en-US" sz="3200" b="1" dirty="0">
                <a:solidFill>
                  <a:prstClr val="black"/>
                </a:solidFill>
                <a:latin typeface="Consolas" panose="020B0609020204030204" pitchFamily="49" charset="0"/>
              </a:rPr>
              <a:t>mcfu_select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en-US" sz="3200" b="1" dirty="0">
                <a:solidFill>
                  <a:prstClr val="black"/>
                </a:solidFill>
                <a:latin typeface="Consolas" panose="020B0609020204030204" pitchFamily="49" charset="0"/>
              </a:rPr>
              <a:t>cfu_status</a:t>
            </a: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CFU Logic Interface &amp; metadata: automatic </a:t>
            </a:r>
            <a:r>
              <a:rPr kumimoji="0" lang="en-US" sz="36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CPUs+CFUs</a:t>
            </a:r>
            <a:r>
              <a:rPr kumimoji="0" lang="en-US" sz="36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composition</a:t>
            </a: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6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3600" dirty="0">
              <a:solidFill>
                <a:prstClr val="black"/>
              </a:solidFill>
              <a:latin typeface="Calibri" panose="020F0502020204030204"/>
            </a:endParaRP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6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3600" dirty="0">
              <a:solidFill>
                <a:prstClr val="black"/>
              </a:solidFill>
              <a:latin typeface="Calibri" panose="020F0502020204030204"/>
            </a:endParaRP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6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3600" dirty="0">
              <a:solidFill>
                <a:prstClr val="black"/>
              </a:solidFill>
              <a:latin typeface="Calibri" panose="020F0502020204030204"/>
            </a:endParaRP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6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3600" dirty="0">
              <a:solidFill>
                <a:prstClr val="black"/>
              </a:solidFill>
              <a:latin typeface="Calibri" panose="020F0502020204030204"/>
            </a:endParaRP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6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3600" dirty="0">
              <a:solidFill>
                <a:prstClr val="black"/>
              </a:solidFill>
              <a:latin typeface="Calibri" panose="020F0502020204030204"/>
            </a:endParaRP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3600" dirty="0">
              <a:solidFill>
                <a:prstClr val="black"/>
              </a:solidFill>
              <a:latin typeface="Calibri" panose="020F0502020204030204"/>
            </a:endParaRP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prstClr val="black"/>
                </a:solidFill>
                <a:latin typeface="Calibri" panose="020F0502020204030204"/>
              </a:rPr>
              <a:t>Some composition challenges we address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65316" indent="-265316"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solidFill>
                  <a:prstClr val="black"/>
                </a:solidFill>
              </a:rPr>
              <a:t>Dynamic discovery of custom extensions</a:t>
            </a:r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Namespace / ID management with no central authority</a:t>
            </a:r>
          </a:p>
          <a:p>
            <a:pPr marL="265316" indent="-265316"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solidFill>
                  <a:prstClr val="black"/>
                </a:solidFill>
              </a:rPr>
              <a:t>Collision free custom instruction encodings</a:t>
            </a:r>
            <a:endParaRPr lang="en-US" sz="3600" dirty="0"/>
          </a:p>
          <a:p>
            <a:pPr marL="265316" marR="0" lvl="0" indent="-2653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Correct composition of stateful custom extensions</a:t>
            </a:r>
          </a:p>
          <a:p>
            <a:pPr marL="265316" indent="-265316"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solidFill>
                  <a:prstClr val="black"/>
                </a:solidFill>
              </a:rPr>
              <a:t>Uniform error handling</a:t>
            </a:r>
            <a:endParaRPr lang="en-US" sz="1600" dirty="0">
              <a:latin typeface="MS Shell Dlg 2" panose="020B0604030504040204" pitchFamily="34" charset="0"/>
            </a:endParaRPr>
          </a:p>
          <a:p>
            <a:pPr marL="265316" indent="-265316"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solidFill>
                  <a:prstClr val="black"/>
                </a:solidFill>
              </a:rPr>
              <a:t>Uniform context save/restore</a:t>
            </a:r>
            <a:endParaRPr lang="en-US" sz="3600" dirty="0"/>
          </a:p>
          <a:p>
            <a:pPr marL="265316" indent="-265316">
              <a:buFont typeface="Arial" panose="020B0604020202020204" pitchFamily="34" charset="0"/>
              <a:buChar char="•"/>
              <a:defRPr/>
            </a:pPr>
            <a:r>
              <a:rPr lang="en-US" sz="3600" dirty="0"/>
              <a:t>Versioning of custom extensions</a:t>
            </a:r>
          </a:p>
          <a:p>
            <a:pPr marL="265316" indent="-265316">
              <a:buFont typeface="Arial" panose="020B0604020202020204" pitchFamily="34" charset="0"/>
              <a:buChar char="•"/>
              <a:defRPr/>
            </a:pPr>
            <a:r>
              <a:rPr lang="en-US" sz="3600" dirty="0"/>
              <a:t>Privileged systems: access control to extensions and state</a:t>
            </a:r>
          </a:p>
          <a:p>
            <a:pPr marL="265316" indent="-265316">
              <a:buFont typeface="Arial" panose="020B0604020202020204" pitchFamily="34" charset="0"/>
              <a:buChar char="•"/>
              <a:defRPr/>
            </a:pPr>
            <a:r>
              <a:rPr lang="en-US" sz="3600" i="1" dirty="0"/>
              <a:t>Please see spec for all the details</a:t>
            </a:r>
          </a:p>
        </p:txBody>
      </p:sp>
      <p:grpSp>
        <p:nvGrpSpPr>
          <p:cNvPr id="624" name="Group 623">
            <a:extLst>
              <a:ext uri="{FF2B5EF4-FFF2-40B4-BE49-F238E27FC236}">
                <a16:creationId xmlns:a16="http://schemas.microsoft.com/office/drawing/2014/main" id="{468396D6-D6E5-43B8-9508-10B93F22B6F1}"/>
              </a:ext>
            </a:extLst>
          </p:cNvPr>
          <p:cNvGrpSpPr/>
          <p:nvPr/>
        </p:nvGrpSpPr>
        <p:grpSpPr>
          <a:xfrm>
            <a:off x="18783755" y="14471646"/>
            <a:ext cx="7108203" cy="8046568"/>
            <a:chOff x="457201" y="274035"/>
            <a:chExt cx="5029199" cy="5593365"/>
          </a:xfrm>
        </p:grpSpPr>
        <p:sp>
          <p:nvSpPr>
            <p:cNvPr id="625" name="Rectangle 624">
              <a:extLst>
                <a:ext uri="{FF2B5EF4-FFF2-40B4-BE49-F238E27FC236}">
                  <a16:creationId xmlns:a16="http://schemas.microsoft.com/office/drawing/2014/main" id="{D5FAAA44-15DA-4CF4-9903-3BD709C4F27B}"/>
                </a:ext>
              </a:extLst>
            </p:cNvPr>
            <p:cNvSpPr/>
            <p:nvPr/>
          </p:nvSpPr>
          <p:spPr>
            <a:xfrm>
              <a:off x="756227" y="4320873"/>
              <a:ext cx="3657595" cy="9905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600" baseline="-25000" dirty="0"/>
            </a:p>
          </p:txBody>
        </p:sp>
        <p:sp>
          <p:nvSpPr>
            <p:cNvPr id="626" name="Rectangle 625">
              <a:extLst>
                <a:ext uri="{FF2B5EF4-FFF2-40B4-BE49-F238E27FC236}">
                  <a16:creationId xmlns:a16="http://schemas.microsoft.com/office/drawing/2014/main" id="{B27F27FA-E9B0-41BA-B89F-7A4444207694}"/>
                </a:ext>
              </a:extLst>
            </p:cNvPr>
            <p:cNvSpPr/>
            <p:nvPr/>
          </p:nvSpPr>
          <p:spPr>
            <a:xfrm>
              <a:off x="682914" y="4263914"/>
              <a:ext cx="3657595" cy="9905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600" baseline="-25000" dirty="0"/>
            </a:p>
          </p:txBody>
        </p:sp>
        <p:sp>
          <p:nvSpPr>
            <p:cNvPr id="627" name="Rectangle 626">
              <a:extLst>
                <a:ext uri="{FF2B5EF4-FFF2-40B4-BE49-F238E27FC236}">
                  <a16:creationId xmlns:a16="http://schemas.microsoft.com/office/drawing/2014/main" id="{BE1ACCEA-9A63-466C-B6E7-A1200C937325}"/>
                </a:ext>
              </a:extLst>
            </p:cNvPr>
            <p:cNvSpPr/>
            <p:nvPr/>
          </p:nvSpPr>
          <p:spPr>
            <a:xfrm>
              <a:off x="609600" y="4191021"/>
              <a:ext cx="3657595" cy="9905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600" baseline="-25000" dirty="0"/>
            </a:p>
          </p:txBody>
        </p:sp>
        <p:sp>
          <p:nvSpPr>
            <p:cNvPr id="628" name="Rectangle 627">
              <a:extLst>
                <a:ext uri="{FF2B5EF4-FFF2-40B4-BE49-F238E27FC236}">
                  <a16:creationId xmlns:a16="http://schemas.microsoft.com/office/drawing/2014/main" id="{8E147FD4-7EAD-4D87-8234-4CA335087FC0}"/>
                </a:ext>
              </a:extLst>
            </p:cNvPr>
            <p:cNvSpPr/>
            <p:nvPr/>
          </p:nvSpPr>
          <p:spPr>
            <a:xfrm>
              <a:off x="457201" y="294717"/>
              <a:ext cx="5029199" cy="26770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600" baseline="-25000" dirty="0"/>
            </a:p>
          </p:txBody>
        </p:sp>
        <p:sp>
          <p:nvSpPr>
            <p:cNvPr id="629" name="Rectangle 628">
              <a:extLst>
                <a:ext uri="{FF2B5EF4-FFF2-40B4-BE49-F238E27FC236}">
                  <a16:creationId xmlns:a16="http://schemas.microsoft.com/office/drawing/2014/main" id="{F3D2E3C1-EC77-415A-8476-1BCF9ACE0FE9}"/>
                </a:ext>
              </a:extLst>
            </p:cNvPr>
            <p:cNvSpPr/>
            <p:nvPr/>
          </p:nvSpPr>
          <p:spPr>
            <a:xfrm>
              <a:off x="609599" y="5562600"/>
              <a:ext cx="3657593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600" i="1" dirty="0"/>
                <a:t>id                                status   data</a:t>
              </a:r>
            </a:p>
          </p:txBody>
        </p:sp>
        <p:sp>
          <p:nvSpPr>
            <p:cNvPr id="630" name="Rectangle 629">
              <a:extLst>
                <a:ext uri="{FF2B5EF4-FFF2-40B4-BE49-F238E27FC236}">
                  <a16:creationId xmlns:a16="http://schemas.microsoft.com/office/drawing/2014/main" id="{6C7CA8A5-A68A-4B8B-9747-E93D3C225820}"/>
                </a:ext>
              </a:extLst>
            </p:cNvPr>
            <p:cNvSpPr/>
            <p:nvPr/>
          </p:nvSpPr>
          <p:spPr>
            <a:xfrm>
              <a:off x="618460" y="685800"/>
              <a:ext cx="274122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600" i="1" dirty="0" err="1"/>
                <a:t>cfu_reg</a:t>
              </a:r>
              <a:r>
                <a:rPr lang="en-US" sz="2600" i="1" dirty="0"/>
                <a:t>  </a:t>
              </a:r>
              <a:r>
                <a:rPr lang="en-US" sz="2600" i="1" dirty="0" err="1"/>
                <a:t>cf_id</a:t>
              </a:r>
              <a:r>
                <a:rPr lang="en-US" sz="2600" i="1" dirty="0"/>
                <a:t>  </a:t>
              </a:r>
              <a:r>
                <a:rPr lang="en-US" sz="2600" i="1" dirty="0" err="1"/>
                <a:t>rd</a:t>
              </a:r>
              <a:r>
                <a:rPr lang="en-US" sz="2600" i="1" dirty="0"/>
                <a:t>  rs1  rs2</a:t>
              </a:r>
            </a:p>
          </p:txBody>
        </p:sp>
        <p:sp>
          <p:nvSpPr>
            <p:cNvPr id="631" name="Rectangle 630">
              <a:extLst>
                <a:ext uri="{FF2B5EF4-FFF2-40B4-BE49-F238E27FC236}">
                  <a16:creationId xmlns:a16="http://schemas.microsoft.com/office/drawing/2014/main" id="{8922A9A3-1ECB-4428-9456-C15769ADB70B}"/>
                </a:ext>
              </a:extLst>
            </p:cNvPr>
            <p:cNvSpPr/>
            <p:nvPr/>
          </p:nvSpPr>
          <p:spPr>
            <a:xfrm>
              <a:off x="2438400" y="4495811"/>
              <a:ext cx="15240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600" dirty="0" err="1"/>
                <a:t>datapath</a:t>
              </a:r>
              <a:endParaRPr lang="en-US" sz="2600" baseline="-25000" dirty="0"/>
            </a:p>
          </p:txBody>
        </p:sp>
        <p:cxnSp>
          <p:nvCxnSpPr>
            <p:cNvPr id="632" name="Straight Arrow Connector 631">
              <a:extLst>
                <a:ext uri="{FF2B5EF4-FFF2-40B4-BE49-F238E27FC236}">
                  <a16:creationId xmlns:a16="http://schemas.microsoft.com/office/drawing/2014/main" id="{FD067F20-B435-4985-B905-78FE07A07744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4724411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Connector: Elbow 632">
              <a:extLst>
                <a:ext uri="{FF2B5EF4-FFF2-40B4-BE49-F238E27FC236}">
                  <a16:creationId xmlns:a16="http://schemas.microsoft.com/office/drawing/2014/main" id="{F2FAED6C-581B-466E-9BD9-896512612723}"/>
                </a:ext>
              </a:extLst>
            </p:cNvPr>
            <p:cNvCxnSpPr>
              <a:cxnSpLocks/>
              <a:endCxn id="663" idx="1"/>
            </p:cNvCxnSpPr>
            <p:nvPr/>
          </p:nvCxnSpPr>
          <p:spPr>
            <a:xfrm rot="5400000">
              <a:off x="822112" y="3839854"/>
              <a:ext cx="944694" cy="609588"/>
            </a:xfrm>
            <a:prstGeom prst="bentConnector4">
              <a:avLst>
                <a:gd name="adj1" fmla="val 38794"/>
                <a:gd name="adj2" fmla="val 117596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Connector: Elbow 633">
              <a:extLst>
                <a:ext uri="{FF2B5EF4-FFF2-40B4-BE49-F238E27FC236}">
                  <a16:creationId xmlns:a16="http://schemas.microsoft.com/office/drawing/2014/main" id="{6439149D-4F9F-46CC-B432-4543389C8577}"/>
                </a:ext>
              </a:extLst>
            </p:cNvPr>
            <p:cNvCxnSpPr>
              <a:cxnSpLocks/>
              <a:endCxn id="631" idx="1"/>
            </p:cNvCxnSpPr>
            <p:nvPr/>
          </p:nvCxnSpPr>
          <p:spPr>
            <a:xfrm rot="16200000" flipH="1">
              <a:off x="1823901" y="4033711"/>
              <a:ext cx="920375" cy="30862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Arrow Connector 634">
              <a:extLst>
                <a:ext uri="{FF2B5EF4-FFF2-40B4-BE49-F238E27FC236}">
                  <a16:creationId xmlns:a16="http://schemas.microsoft.com/office/drawing/2014/main" id="{279CC074-0983-41F8-B9AC-702AB4A2AEB2}"/>
                </a:ext>
              </a:extLst>
            </p:cNvPr>
            <p:cNvCxnSpPr>
              <a:cxnSpLocks/>
              <a:endCxn id="631" idx="0"/>
            </p:cNvCxnSpPr>
            <p:nvPr/>
          </p:nvCxnSpPr>
          <p:spPr>
            <a:xfrm>
              <a:off x="3200400" y="3733802"/>
              <a:ext cx="0" cy="7620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Arrow Connector 635">
              <a:extLst>
                <a:ext uri="{FF2B5EF4-FFF2-40B4-BE49-F238E27FC236}">
                  <a16:creationId xmlns:a16="http://schemas.microsoft.com/office/drawing/2014/main" id="{8F05662B-54DA-40B2-8AF7-A8A279B552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04210" y="3733802"/>
              <a:ext cx="5790" cy="7620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Arrow Connector 636">
              <a:extLst>
                <a:ext uri="{FF2B5EF4-FFF2-40B4-BE49-F238E27FC236}">
                  <a16:creationId xmlns:a16="http://schemas.microsoft.com/office/drawing/2014/main" id="{8C894EAB-1678-4353-ACC2-82B317689CEE}"/>
                </a:ext>
              </a:extLst>
            </p:cNvPr>
            <p:cNvCxnSpPr>
              <a:cxnSpLocks/>
            </p:cNvCxnSpPr>
            <p:nvPr/>
          </p:nvCxnSpPr>
          <p:spPr>
            <a:xfrm>
              <a:off x="3429000" y="4800611"/>
              <a:ext cx="0" cy="7619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Arrow Connector 637">
              <a:extLst>
                <a:ext uri="{FF2B5EF4-FFF2-40B4-BE49-F238E27FC236}">
                  <a16:creationId xmlns:a16="http://schemas.microsoft.com/office/drawing/2014/main" id="{04AC4B99-42B9-41B1-AD8E-0DBC7A46F379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800602"/>
              <a:ext cx="0" cy="761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Connector: Elbow 638">
              <a:extLst>
                <a:ext uri="{FF2B5EF4-FFF2-40B4-BE49-F238E27FC236}">
                  <a16:creationId xmlns:a16="http://schemas.microsoft.com/office/drawing/2014/main" id="{8CF7A5BD-53D0-444F-89B7-F3519803329A}"/>
                </a:ext>
              </a:extLst>
            </p:cNvPr>
            <p:cNvCxnSpPr>
              <a:cxnSpLocks/>
              <a:endCxn id="627" idx="1"/>
            </p:cNvCxnSpPr>
            <p:nvPr/>
          </p:nvCxnSpPr>
          <p:spPr>
            <a:xfrm rot="5400000">
              <a:off x="403032" y="3946332"/>
              <a:ext cx="946547" cy="533409"/>
            </a:xfrm>
            <a:prstGeom prst="bentConnector4">
              <a:avLst>
                <a:gd name="adj1" fmla="val 16054"/>
                <a:gd name="adj2" fmla="val 12904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Connector: Elbow 639">
              <a:extLst>
                <a:ext uri="{FF2B5EF4-FFF2-40B4-BE49-F238E27FC236}">
                  <a16:creationId xmlns:a16="http://schemas.microsoft.com/office/drawing/2014/main" id="{5388EF9E-9C53-40BF-850C-3ADB595D2B5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74463" y="3966892"/>
              <a:ext cx="448256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Connector: Elbow 640">
              <a:extLst>
                <a:ext uri="{FF2B5EF4-FFF2-40B4-BE49-F238E27FC236}">
                  <a16:creationId xmlns:a16="http://schemas.microsoft.com/office/drawing/2014/main" id="{56A315B7-D6C3-4173-93E8-EA813F6347C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057487" y="4048942"/>
              <a:ext cx="908450" cy="155168"/>
            </a:xfrm>
            <a:prstGeom prst="bentConnector4">
              <a:avLst>
                <a:gd name="adj1" fmla="val 41612"/>
                <a:gd name="adj2" fmla="val 24732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2" name="Rectangle 641">
              <a:extLst>
                <a:ext uri="{FF2B5EF4-FFF2-40B4-BE49-F238E27FC236}">
                  <a16:creationId xmlns:a16="http://schemas.microsoft.com/office/drawing/2014/main" id="{4BBE74A1-2CAF-4271-BC36-94400AC708D3}"/>
                </a:ext>
              </a:extLst>
            </p:cNvPr>
            <p:cNvSpPr/>
            <p:nvPr/>
          </p:nvSpPr>
          <p:spPr>
            <a:xfrm>
              <a:off x="989561" y="4446488"/>
              <a:ext cx="1066800" cy="510990"/>
            </a:xfrm>
            <a:prstGeom prst="rect">
              <a:avLst/>
            </a:prstGeom>
            <a:solidFill>
              <a:srgbClr val="F2F2F2"/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2600" dirty="0"/>
            </a:p>
          </p:txBody>
        </p:sp>
        <p:grpSp>
          <p:nvGrpSpPr>
            <p:cNvPr id="643" name="Group 642">
              <a:extLst>
                <a:ext uri="{FF2B5EF4-FFF2-40B4-BE49-F238E27FC236}">
                  <a16:creationId xmlns:a16="http://schemas.microsoft.com/office/drawing/2014/main" id="{AC9BC375-F442-4A45-A38C-D98152D7F02C}"/>
                </a:ext>
              </a:extLst>
            </p:cNvPr>
            <p:cNvGrpSpPr/>
            <p:nvPr/>
          </p:nvGrpSpPr>
          <p:grpSpPr>
            <a:xfrm>
              <a:off x="3810002" y="984637"/>
              <a:ext cx="1523998" cy="619514"/>
              <a:chOff x="5181599" y="2581877"/>
              <a:chExt cx="1371601" cy="931989"/>
            </a:xfrm>
            <a:solidFill>
              <a:schemeClr val="bg1">
                <a:lumMod val="95000"/>
              </a:schemeClr>
            </a:solidFill>
          </p:grpSpPr>
          <p:sp>
            <p:nvSpPr>
              <p:cNvPr id="676" name="Rectangle 675">
                <a:extLst>
                  <a:ext uri="{FF2B5EF4-FFF2-40B4-BE49-F238E27FC236}">
                    <a16:creationId xmlns:a16="http://schemas.microsoft.com/office/drawing/2014/main" id="{259D97C7-33C8-4334-854B-1B3EF9652C48}"/>
                  </a:ext>
                </a:extLst>
              </p:cNvPr>
              <p:cNvSpPr/>
              <p:nvPr/>
            </p:nvSpPr>
            <p:spPr>
              <a:xfrm>
                <a:off x="5181599" y="2666743"/>
                <a:ext cx="1371601" cy="847123"/>
              </a:xfrm>
              <a:prstGeom prst="rect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 dirty="0"/>
              </a:p>
            </p:txBody>
          </p:sp>
          <p:sp>
            <p:nvSpPr>
              <p:cNvPr id="677" name="Rectangle 676">
                <a:extLst>
                  <a:ext uri="{FF2B5EF4-FFF2-40B4-BE49-F238E27FC236}">
                    <a16:creationId xmlns:a16="http://schemas.microsoft.com/office/drawing/2014/main" id="{A6809BDC-7A24-4F17-B21F-6E9F7676DD6C}"/>
                  </a:ext>
                </a:extLst>
              </p:cNvPr>
              <p:cNvSpPr/>
              <p:nvPr/>
            </p:nvSpPr>
            <p:spPr>
              <a:xfrm>
                <a:off x="5181600" y="2581877"/>
                <a:ext cx="1371600" cy="793933"/>
              </a:xfrm>
              <a:prstGeom prst="rect">
                <a:avLst/>
              </a:prstGeom>
              <a:grp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dirty="0"/>
                  <a:t>register file</a:t>
                </a:r>
              </a:p>
            </p:txBody>
          </p:sp>
        </p:grpSp>
        <p:sp>
          <p:nvSpPr>
            <p:cNvPr id="644" name="Rectangle 643">
              <a:extLst>
                <a:ext uri="{FF2B5EF4-FFF2-40B4-BE49-F238E27FC236}">
                  <a16:creationId xmlns:a16="http://schemas.microsoft.com/office/drawing/2014/main" id="{CA6A04BD-2B3E-4958-93AA-EE63C93FD99B}"/>
                </a:ext>
              </a:extLst>
            </p:cNvPr>
            <p:cNvSpPr/>
            <p:nvPr/>
          </p:nvSpPr>
          <p:spPr>
            <a:xfrm>
              <a:off x="615390" y="1787750"/>
              <a:ext cx="274122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600" i="1" dirty="0" err="1"/>
                <a:t>cfu_id</a:t>
              </a:r>
              <a:r>
                <a:rPr lang="en-US" sz="2600" i="1" dirty="0"/>
                <a:t>  </a:t>
              </a:r>
              <a:r>
                <a:rPr lang="en-US" sz="2600" i="1" dirty="0" err="1"/>
                <a:t>state_id</a:t>
              </a:r>
              <a:r>
                <a:rPr lang="en-US" sz="2600" i="1" dirty="0"/>
                <a:t>             </a:t>
              </a:r>
              <a:r>
                <a:rPr lang="en-US" sz="2600" i="1" dirty="0" err="1"/>
                <a:t>en</a:t>
              </a:r>
              <a:r>
                <a:rPr lang="en-US" sz="2600" i="1" dirty="0"/>
                <a:t>=1</a:t>
              </a:r>
            </a:p>
          </p:txBody>
        </p:sp>
        <p:sp>
          <p:nvSpPr>
            <p:cNvPr id="645" name="Rectangle 644">
              <a:extLst>
                <a:ext uri="{FF2B5EF4-FFF2-40B4-BE49-F238E27FC236}">
                  <a16:creationId xmlns:a16="http://schemas.microsoft.com/office/drawing/2014/main" id="{F18948D7-77CF-4C90-820D-105F19B4134A}"/>
                </a:ext>
              </a:extLst>
            </p:cNvPr>
            <p:cNvSpPr/>
            <p:nvPr/>
          </p:nvSpPr>
          <p:spPr>
            <a:xfrm>
              <a:off x="609600" y="2508832"/>
              <a:ext cx="274122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2600" i="1" dirty="0"/>
                <a:t>cu op fi of </a:t>
              </a:r>
              <a:r>
                <a:rPr lang="en-US" sz="2600" i="1" dirty="0" err="1"/>
                <a:t>si</a:t>
              </a:r>
              <a:r>
                <a:rPr lang="en-US" sz="2600" i="1" dirty="0"/>
                <a:t> ci</a:t>
              </a:r>
            </a:p>
          </p:txBody>
        </p:sp>
        <p:cxnSp>
          <p:nvCxnSpPr>
            <p:cNvPr id="646" name="Connector: Elbow 645">
              <a:extLst>
                <a:ext uri="{FF2B5EF4-FFF2-40B4-BE49-F238E27FC236}">
                  <a16:creationId xmlns:a16="http://schemas.microsoft.com/office/drawing/2014/main" id="{34CA61A4-EEE2-4BD3-A60F-3E7BE647F189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66" y="1000463"/>
              <a:ext cx="838200" cy="158357"/>
            </a:xfrm>
            <a:prstGeom prst="bentConnector3">
              <a:avLst>
                <a:gd name="adj1" fmla="val 883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Connector: Elbow 646">
              <a:extLst>
                <a:ext uri="{FF2B5EF4-FFF2-40B4-BE49-F238E27FC236}">
                  <a16:creationId xmlns:a16="http://schemas.microsoft.com/office/drawing/2014/main" id="{1E195FB5-7555-44D3-95A0-2E6786B8D880}"/>
                </a:ext>
              </a:extLst>
            </p:cNvPr>
            <p:cNvCxnSpPr>
              <a:cxnSpLocks/>
            </p:cNvCxnSpPr>
            <p:nvPr/>
          </p:nvCxnSpPr>
          <p:spPr>
            <a:xfrm>
              <a:off x="2630255" y="998423"/>
              <a:ext cx="1175310" cy="308875"/>
            </a:xfrm>
            <a:prstGeom prst="bentConnector3">
              <a:avLst>
                <a:gd name="adj1" fmla="val -88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Connector: Elbow 647">
              <a:extLst>
                <a:ext uri="{FF2B5EF4-FFF2-40B4-BE49-F238E27FC236}">
                  <a16:creationId xmlns:a16="http://schemas.microsoft.com/office/drawing/2014/main" id="{FA108BFA-6D1B-44CE-97BF-94F9D58EC2F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00" y="986681"/>
              <a:ext cx="1520654" cy="464632"/>
            </a:xfrm>
            <a:prstGeom prst="bentConnector3">
              <a:avLst>
                <a:gd name="adj1" fmla="val -72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Connector: Elbow 648">
              <a:extLst>
                <a:ext uri="{FF2B5EF4-FFF2-40B4-BE49-F238E27FC236}">
                  <a16:creationId xmlns:a16="http://schemas.microsoft.com/office/drawing/2014/main" id="{6AB8B1EC-EACC-4BDE-B023-DA08042060A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329774" y="3022923"/>
              <a:ext cx="3954740" cy="1734214"/>
            </a:xfrm>
            <a:prstGeom prst="bentConnector3">
              <a:avLst>
                <a:gd name="adj1" fmla="val -426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Connector: Elbow 649">
              <a:extLst>
                <a:ext uri="{FF2B5EF4-FFF2-40B4-BE49-F238E27FC236}">
                  <a16:creationId xmlns:a16="http://schemas.microsoft.com/office/drawing/2014/main" id="{7ED7469F-DFC7-421C-AB9D-F1244E731867}"/>
                </a:ext>
              </a:extLst>
            </p:cNvPr>
            <p:cNvCxnSpPr>
              <a:cxnSpLocks/>
              <a:endCxn id="645" idx="3"/>
            </p:cNvCxnSpPr>
            <p:nvPr/>
          </p:nvCxnSpPr>
          <p:spPr>
            <a:xfrm rot="5400000" flipH="1" flipV="1">
              <a:off x="1485490" y="3994245"/>
              <a:ext cx="3198345" cy="532320"/>
            </a:xfrm>
            <a:prstGeom prst="bentConnector4">
              <a:avLst>
                <a:gd name="adj1" fmla="val -9833"/>
                <a:gd name="adj2" fmla="val 34402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Arrow Connector 650">
              <a:extLst>
                <a:ext uri="{FF2B5EF4-FFF2-40B4-BE49-F238E27FC236}">
                  <a16:creationId xmlns:a16="http://schemas.microsoft.com/office/drawing/2014/main" id="{E91148B0-E119-4602-85BC-CDF3FF8C46FE}"/>
                </a:ext>
              </a:extLst>
            </p:cNvPr>
            <p:cNvCxnSpPr>
              <a:cxnSpLocks/>
            </p:cNvCxnSpPr>
            <p:nvPr/>
          </p:nvCxnSpPr>
          <p:spPr>
            <a:xfrm>
              <a:off x="1608161" y="2089903"/>
              <a:ext cx="0" cy="13390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Connector: Elbow 651">
              <a:extLst>
                <a:ext uri="{FF2B5EF4-FFF2-40B4-BE49-F238E27FC236}">
                  <a16:creationId xmlns:a16="http://schemas.microsoft.com/office/drawing/2014/main" id="{B7B32646-64AC-4C4F-80E0-CA83A69ADF6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87613" y="1825824"/>
              <a:ext cx="2444363" cy="761988"/>
            </a:xfrm>
            <a:prstGeom prst="bentConnector3">
              <a:avLst>
                <a:gd name="adj1" fmla="val 87763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3" name="TextBox 652">
              <a:extLst>
                <a:ext uri="{FF2B5EF4-FFF2-40B4-BE49-F238E27FC236}">
                  <a16:creationId xmlns:a16="http://schemas.microsoft.com/office/drawing/2014/main" id="{56460EAE-5286-41AD-BDC6-10BE01A10794}"/>
                </a:ext>
              </a:extLst>
            </p:cNvPr>
            <p:cNvSpPr txBox="1"/>
            <p:nvPr/>
          </p:nvSpPr>
          <p:spPr>
            <a:xfrm>
              <a:off x="544604" y="361740"/>
              <a:ext cx="1110925" cy="32620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600" dirty="0"/>
                <a:t>instruction</a:t>
              </a:r>
            </a:p>
          </p:txBody>
        </p:sp>
        <p:sp>
          <p:nvSpPr>
            <p:cNvPr id="654" name="TextBox 653">
              <a:extLst>
                <a:ext uri="{FF2B5EF4-FFF2-40B4-BE49-F238E27FC236}">
                  <a16:creationId xmlns:a16="http://schemas.microsoft.com/office/drawing/2014/main" id="{0A23FF7F-F3E7-4C6A-8F6C-C63F6A55E834}"/>
                </a:ext>
              </a:extLst>
            </p:cNvPr>
            <p:cNvSpPr txBox="1"/>
            <p:nvPr/>
          </p:nvSpPr>
          <p:spPr>
            <a:xfrm>
              <a:off x="521679" y="1447800"/>
              <a:ext cx="1425739" cy="32620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600" dirty="0" err="1"/>
                <a:t>mcfu_selector</a:t>
              </a:r>
              <a:endParaRPr lang="en-US" sz="2600" dirty="0"/>
            </a:p>
          </p:txBody>
        </p:sp>
        <p:sp>
          <p:nvSpPr>
            <p:cNvPr id="655" name="TextBox 654">
              <a:extLst>
                <a:ext uri="{FF2B5EF4-FFF2-40B4-BE49-F238E27FC236}">
                  <a16:creationId xmlns:a16="http://schemas.microsoft.com/office/drawing/2014/main" id="{B5CED286-A4EE-481D-ADB3-9E62EEFCC6F8}"/>
                </a:ext>
              </a:extLst>
            </p:cNvPr>
            <p:cNvSpPr txBox="1"/>
            <p:nvPr/>
          </p:nvSpPr>
          <p:spPr>
            <a:xfrm>
              <a:off x="531422" y="2186515"/>
              <a:ext cx="1062894" cy="32620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600" dirty="0" err="1"/>
                <a:t>cfu_status</a:t>
              </a:r>
              <a:endParaRPr lang="en-US" sz="2600" dirty="0"/>
            </a:p>
          </p:txBody>
        </p:sp>
        <p:sp>
          <p:nvSpPr>
            <p:cNvPr id="656" name="TextBox 655">
              <a:extLst>
                <a:ext uri="{FF2B5EF4-FFF2-40B4-BE49-F238E27FC236}">
                  <a16:creationId xmlns:a16="http://schemas.microsoft.com/office/drawing/2014/main" id="{1BCF7785-2D7F-4915-B73A-02A693089934}"/>
                </a:ext>
              </a:extLst>
            </p:cNvPr>
            <p:cNvSpPr txBox="1"/>
            <p:nvPr/>
          </p:nvSpPr>
          <p:spPr>
            <a:xfrm>
              <a:off x="544604" y="3106705"/>
              <a:ext cx="819371" cy="32620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600" dirty="0"/>
                <a:t>request</a:t>
              </a:r>
            </a:p>
          </p:txBody>
        </p:sp>
        <p:sp>
          <p:nvSpPr>
            <p:cNvPr id="657" name="TextBox 656">
              <a:extLst>
                <a:ext uri="{FF2B5EF4-FFF2-40B4-BE49-F238E27FC236}">
                  <a16:creationId xmlns:a16="http://schemas.microsoft.com/office/drawing/2014/main" id="{E67490D3-82AC-4876-B3EB-F4D8EED43EE6}"/>
                </a:ext>
              </a:extLst>
            </p:cNvPr>
            <p:cNvSpPr txBox="1"/>
            <p:nvPr/>
          </p:nvSpPr>
          <p:spPr>
            <a:xfrm>
              <a:off x="3707505" y="4812268"/>
              <a:ext cx="579521" cy="32620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600" u="sng" dirty="0"/>
                <a:t>CFUs</a:t>
              </a:r>
            </a:p>
          </p:txBody>
        </p:sp>
        <p:sp>
          <p:nvSpPr>
            <p:cNvPr id="658" name="TextBox 657">
              <a:extLst>
                <a:ext uri="{FF2B5EF4-FFF2-40B4-BE49-F238E27FC236}">
                  <a16:creationId xmlns:a16="http://schemas.microsoft.com/office/drawing/2014/main" id="{7A72CF16-B0C7-45E8-B7E0-BD3B4A970A70}"/>
                </a:ext>
              </a:extLst>
            </p:cNvPr>
            <p:cNvSpPr txBox="1"/>
            <p:nvPr/>
          </p:nvSpPr>
          <p:spPr>
            <a:xfrm>
              <a:off x="4724402" y="274035"/>
              <a:ext cx="748497" cy="32620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600" u="sng" dirty="0"/>
                <a:t>CPU</a:t>
              </a:r>
            </a:p>
          </p:txBody>
        </p:sp>
        <p:sp>
          <p:nvSpPr>
            <p:cNvPr id="659" name="TextBox 658">
              <a:extLst>
                <a:ext uri="{FF2B5EF4-FFF2-40B4-BE49-F238E27FC236}">
                  <a16:creationId xmlns:a16="http://schemas.microsoft.com/office/drawing/2014/main" id="{EFE5E245-6B03-4549-944C-88751379F0D4}"/>
                </a:ext>
              </a:extLst>
            </p:cNvPr>
            <p:cNvSpPr txBox="1"/>
            <p:nvPr/>
          </p:nvSpPr>
          <p:spPr>
            <a:xfrm>
              <a:off x="810426" y="5260045"/>
              <a:ext cx="952654" cy="32620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600" dirty="0"/>
                <a:t>response</a:t>
              </a:r>
            </a:p>
          </p:txBody>
        </p:sp>
        <p:cxnSp>
          <p:nvCxnSpPr>
            <p:cNvPr id="660" name="Connector: Elbow 659">
              <a:extLst>
                <a:ext uri="{FF2B5EF4-FFF2-40B4-BE49-F238E27FC236}">
                  <a16:creationId xmlns:a16="http://schemas.microsoft.com/office/drawing/2014/main" id="{1BD168F7-3651-4979-9139-D1D5C07C883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128560" y="2290365"/>
              <a:ext cx="1811211" cy="466067"/>
            </a:xfrm>
            <a:prstGeom prst="bentConnector3">
              <a:avLst>
                <a:gd name="adj1" fmla="val 9163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Connector: Elbow 660">
              <a:extLst>
                <a:ext uri="{FF2B5EF4-FFF2-40B4-BE49-F238E27FC236}">
                  <a16:creationId xmlns:a16="http://schemas.microsoft.com/office/drawing/2014/main" id="{212C41F6-67AB-46DD-A1EA-64D99B49B81E}"/>
                </a:ext>
              </a:extLst>
            </p:cNvPr>
            <p:cNvCxnSpPr/>
            <p:nvPr/>
          </p:nvCxnSpPr>
          <p:spPr>
            <a:xfrm rot="5400000">
              <a:off x="2751031" y="2060303"/>
              <a:ext cx="1805370" cy="916378"/>
            </a:xfrm>
            <a:prstGeom prst="bentConnector3">
              <a:avLst>
                <a:gd name="adj1" fmla="val 83606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Straight Arrow Connector 661">
              <a:extLst>
                <a:ext uri="{FF2B5EF4-FFF2-40B4-BE49-F238E27FC236}">
                  <a16:creationId xmlns:a16="http://schemas.microsoft.com/office/drawing/2014/main" id="{A10215EA-D355-4C28-80BD-3241F6E5021E}"/>
                </a:ext>
              </a:extLst>
            </p:cNvPr>
            <p:cNvCxnSpPr>
              <a:cxnSpLocks/>
            </p:cNvCxnSpPr>
            <p:nvPr/>
          </p:nvCxnSpPr>
          <p:spPr>
            <a:xfrm>
              <a:off x="2092265" y="1066800"/>
              <a:ext cx="0" cy="2370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3" name="Rectangle 662">
              <a:extLst>
                <a:ext uri="{FF2B5EF4-FFF2-40B4-BE49-F238E27FC236}">
                  <a16:creationId xmlns:a16="http://schemas.microsoft.com/office/drawing/2014/main" id="{E6C6B696-491F-4060-9A83-1CAB1F069B18}"/>
                </a:ext>
              </a:extLst>
            </p:cNvPr>
            <p:cNvSpPr/>
            <p:nvPr/>
          </p:nvSpPr>
          <p:spPr>
            <a:xfrm>
              <a:off x="989665" y="4353269"/>
              <a:ext cx="1066800" cy="527452"/>
            </a:xfrm>
            <a:prstGeom prst="rect">
              <a:avLst/>
            </a:prstGeom>
            <a:solidFill>
              <a:srgbClr val="F2F2F2"/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2600" dirty="0"/>
                <a:t>state</a:t>
              </a:r>
              <a:br>
                <a:rPr lang="en-US" sz="2600" dirty="0"/>
              </a:br>
              <a:r>
                <a:rPr lang="en-US" sz="2600" dirty="0"/>
                <a:t>contexts</a:t>
              </a:r>
            </a:p>
          </p:txBody>
        </p:sp>
        <p:sp>
          <p:nvSpPr>
            <p:cNvPr id="664" name="Rectangle 663">
              <a:extLst>
                <a:ext uri="{FF2B5EF4-FFF2-40B4-BE49-F238E27FC236}">
                  <a16:creationId xmlns:a16="http://schemas.microsoft.com/office/drawing/2014/main" id="{230874A0-5E5F-4079-B133-A42F00F091DC}"/>
                </a:ext>
              </a:extLst>
            </p:cNvPr>
            <p:cNvSpPr/>
            <p:nvPr/>
          </p:nvSpPr>
          <p:spPr>
            <a:xfrm>
              <a:off x="609600" y="3429000"/>
              <a:ext cx="3657600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600" i="1" dirty="0"/>
                <a:t>id  </a:t>
              </a:r>
              <a:r>
                <a:rPr lang="en-US" sz="2600" i="1" dirty="0" err="1"/>
                <a:t>cfu</a:t>
              </a:r>
              <a:r>
                <a:rPr lang="en-US" sz="2600" i="1" dirty="0"/>
                <a:t>  state  </a:t>
              </a:r>
              <a:r>
                <a:rPr lang="en-US" sz="2600" i="1" dirty="0" err="1"/>
                <a:t>insn</a:t>
              </a:r>
              <a:r>
                <a:rPr lang="en-US" sz="2600" i="1" dirty="0"/>
                <a:t>  </a:t>
              </a:r>
              <a:r>
                <a:rPr lang="en-US" sz="2600" i="1" dirty="0" err="1"/>
                <a:t>func</a:t>
              </a:r>
              <a:r>
                <a:rPr lang="en-US" sz="2600" i="1" dirty="0"/>
                <a:t>  data0  data1</a:t>
              </a:r>
            </a:p>
          </p:txBody>
        </p:sp>
        <p:cxnSp>
          <p:nvCxnSpPr>
            <p:cNvPr id="665" name="Straight Arrow Connector 664">
              <a:extLst>
                <a:ext uri="{FF2B5EF4-FFF2-40B4-BE49-F238E27FC236}">
                  <a16:creationId xmlns:a16="http://schemas.microsoft.com/office/drawing/2014/main" id="{33DEE8CF-03FF-4714-9335-9E6FC445D52C}"/>
                </a:ext>
              </a:extLst>
            </p:cNvPr>
            <p:cNvCxnSpPr>
              <a:cxnSpLocks/>
            </p:cNvCxnSpPr>
            <p:nvPr/>
          </p:nvCxnSpPr>
          <p:spPr>
            <a:xfrm>
              <a:off x="1161439" y="2089902"/>
              <a:ext cx="0" cy="13390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>
              <a:extLst>
                <a:ext uri="{FF2B5EF4-FFF2-40B4-BE49-F238E27FC236}">
                  <a16:creationId xmlns:a16="http://schemas.microsoft.com/office/drawing/2014/main" id="{48EED970-77C5-4367-A9ED-1E2D8CFDD30A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1066800"/>
              <a:ext cx="22859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Straight Arrow Connector 666">
              <a:extLst>
                <a:ext uri="{FF2B5EF4-FFF2-40B4-BE49-F238E27FC236}">
                  <a16:creationId xmlns:a16="http://schemas.microsoft.com/office/drawing/2014/main" id="{07AF2A80-BB6C-4BC0-B5CB-FF4036899B6C}"/>
                </a:ext>
              </a:extLst>
            </p:cNvPr>
            <p:cNvCxnSpPr>
              <a:cxnSpLocks/>
            </p:cNvCxnSpPr>
            <p:nvPr/>
          </p:nvCxnSpPr>
          <p:spPr>
            <a:xfrm>
              <a:off x="810786" y="2971779"/>
              <a:ext cx="0" cy="465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Connector: Elbow 667">
              <a:extLst>
                <a:ext uri="{FF2B5EF4-FFF2-40B4-BE49-F238E27FC236}">
                  <a16:creationId xmlns:a16="http://schemas.microsoft.com/office/drawing/2014/main" id="{A3A8086E-D050-4E22-8001-FFE3C0F05FE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-780273" y="4300368"/>
              <a:ext cx="2897185" cy="236879"/>
            </a:xfrm>
            <a:prstGeom prst="bentConnector3">
              <a:avLst>
                <a:gd name="adj1" fmla="val -552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9" name="Rectangle 668">
              <a:extLst>
                <a:ext uri="{FF2B5EF4-FFF2-40B4-BE49-F238E27FC236}">
                  <a16:creationId xmlns:a16="http://schemas.microsoft.com/office/drawing/2014/main" id="{34C6E6C1-1C87-4591-A0AE-D0BB481C8EF4}"/>
                </a:ext>
              </a:extLst>
            </p:cNvPr>
            <p:cNvSpPr/>
            <p:nvPr/>
          </p:nvSpPr>
          <p:spPr>
            <a:xfrm rot="16200000">
              <a:off x="4343400" y="2067640"/>
              <a:ext cx="609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600" dirty="0"/>
                <a:t>ALU</a:t>
              </a:r>
              <a:endParaRPr lang="en-US" sz="2600" baseline="-25000" dirty="0"/>
            </a:p>
          </p:txBody>
        </p:sp>
        <p:cxnSp>
          <p:nvCxnSpPr>
            <p:cNvPr id="670" name="Straight Arrow Connector 669">
              <a:extLst>
                <a:ext uri="{FF2B5EF4-FFF2-40B4-BE49-F238E27FC236}">
                  <a16:creationId xmlns:a16="http://schemas.microsoft.com/office/drawing/2014/main" id="{5BA4DE59-2F88-455A-BC80-6DE46A7D3AF7}"/>
                </a:ext>
              </a:extLst>
            </p:cNvPr>
            <p:cNvCxnSpPr>
              <a:cxnSpLocks/>
            </p:cNvCxnSpPr>
            <p:nvPr/>
          </p:nvCxnSpPr>
          <p:spPr>
            <a:xfrm>
              <a:off x="4111905" y="2080071"/>
              <a:ext cx="3838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Arrow Connector 670">
              <a:extLst>
                <a:ext uri="{FF2B5EF4-FFF2-40B4-BE49-F238E27FC236}">
                  <a16:creationId xmlns:a16="http://schemas.microsoft.com/office/drawing/2014/main" id="{F29C2A9E-19DD-43F3-B6D3-D0ACBA8CE32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192" y="2362200"/>
              <a:ext cx="2286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Connector: Elbow 671">
              <a:extLst>
                <a:ext uri="{FF2B5EF4-FFF2-40B4-BE49-F238E27FC236}">
                  <a16:creationId xmlns:a16="http://schemas.microsoft.com/office/drawing/2014/main" id="{D6B05A7B-1BC9-4E92-AF6C-ED2438192E7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5787" y="5372097"/>
              <a:ext cx="380998" cy="1"/>
            </a:xfrm>
            <a:prstGeom prst="bentConnector3">
              <a:avLst>
                <a:gd name="adj1" fmla="val 50000"/>
              </a:avLst>
            </a:prstGeom>
            <a:ln w="1905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>
              <a:extLst>
                <a:ext uri="{FF2B5EF4-FFF2-40B4-BE49-F238E27FC236}">
                  <a16:creationId xmlns:a16="http://schemas.microsoft.com/office/drawing/2014/main" id="{F75E883F-BB52-4C23-8EDD-8961F4A102DE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1912660"/>
              <a:ext cx="304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Connector: Elbow 673">
              <a:extLst>
                <a:ext uri="{FF2B5EF4-FFF2-40B4-BE49-F238E27FC236}">
                  <a16:creationId xmlns:a16="http://schemas.microsoft.com/office/drawing/2014/main" id="{DD694C36-DE78-4222-989A-7B6149B4D148}"/>
                </a:ext>
              </a:extLst>
            </p:cNvPr>
            <p:cNvCxnSpPr>
              <a:cxnSpLocks/>
              <a:stCxn id="669" idx="2"/>
            </p:cNvCxnSpPr>
            <p:nvPr/>
          </p:nvCxnSpPr>
          <p:spPr>
            <a:xfrm flipV="1">
              <a:off x="4800600" y="1920670"/>
              <a:ext cx="244510" cy="299370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Arrow Connector 674">
              <a:extLst>
                <a:ext uri="{FF2B5EF4-FFF2-40B4-BE49-F238E27FC236}">
                  <a16:creationId xmlns:a16="http://schemas.microsoft.com/office/drawing/2014/main" id="{990F7F3E-7A3B-4252-8BD3-C62306675D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8650" y="1604151"/>
              <a:ext cx="0" cy="3085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8" name="Group 677">
            <a:extLst>
              <a:ext uri="{FF2B5EF4-FFF2-40B4-BE49-F238E27FC236}">
                <a16:creationId xmlns:a16="http://schemas.microsoft.com/office/drawing/2014/main" id="{9E388714-DBCA-4C66-A915-471ED65B2F9E}"/>
              </a:ext>
            </a:extLst>
          </p:cNvPr>
          <p:cNvGrpSpPr/>
          <p:nvPr/>
        </p:nvGrpSpPr>
        <p:grpSpPr>
          <a:xfrm>
            <a:off x="1111615" y="17160939"/>
            <a:ext cx="13246770" cy="7639406"/>
            <a:chOff x="457218" y="248139"/>
            <a:chExt cx="8686780" cy="5009662"/>
          </a:xfrm>
        </p:grpSpPr>
        <p:sp>
          <p:nvSpPr>
            <p:cNvPr id="679" name="Rectangle 678">
              <a:extLst>
                <a:ext uri="{FF2B5EF4-FFF2-40B4-BE49-F238E27FC236}">
                  <a16:creationId xmlns:a16="http://schemas.microsoft.com/office/drawing/2014/main" id="{DA297FC6-FAED-49A9-8F0A-868037FC8459}"/>
                </a:ext>
              </a:extLst>
            </p:cNvPr>
            <p:cNvSpPr/>
            <p:nvPr/>
          </p:nvSpPr>
          <p:spPr>
            <a:xfrm>
              <a:off x="5791200" y="3211633"/>
              <a:ext cx="3352798" cy="2046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800" i="1" dirty="0"/>
                <a:t>Accelerated Application (Composed Software)</a:t>
              </a:r>
            </a:p>
          </p:txBody>
        </p:sp>
        <p:sp>
          <p:nvSpPr>
            <p:cNvPr id="680" name="Rectangle 679">
              <a:extLst>
                <a:ext uri="{FF2B5EF4-FFF2-40B4-BE49-F238E27FC236}">
                  <a16:creationId xmlns:a16="http://schemas.microsoft.com/office/drawing/2014/main" id="{5C40358B-F6EB-4CBE-B771-5889B189188E}"/>
                </a:ext>
              </a:extLst>
            </p:cNvPr>
            <p:cNvSpPr/>
            <p:nvPr/>
          </p:nvSpPr>
          <p:spPr>
            <a:xfrm>
              <a:off x="457218" y="3200400"/>
              <a:ext cx="5173389" cy="2057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800" i="1" dirty="0"/>
                <a:t>Accelerated System</a:t>
              </a:r>
              <a:br>
                <a:rPr lang="en-US" sz="2800" i="1" dirty="0"/>
              </a:br>
              <a:r>
                <a:rPr lang="en-US" sz="2800" i="1" dirty="0"/>
                <a:t>(Composed Hardware)</a:t>
              </a:r>
            </a:p>
          </p:txBody>
        </p:sp>
        <p:sp>
          <p:nvSpPr>
            <p:cNvPr id="681" name="Rectangle 680">
              <a:extLst>
                <a:ext uri="{FF2B5EF4-FFF2-40B4-BE49-F238E27FC236}">
                  <a16:creationId xmlns:a16="http://schemas.microsoft.com/office/drawing/2014/main" id="{144FBABE-2C2A-46A1-B5A3-8C1ADB6B7034}"/>
                </a:ext>
              </a:extLst>
            </p:cNvPr>
            <p:cNvSpPr/>
            <p:nvPr/>
          </p:nvSpPr>
          <p:spPr>
            <a:xfrm>
              <a:off x="482718" y="685800"/>
              <a:ext cx="1164070" cy="15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dk1"/>
                </a:solidFill>
              </a:endParaRPr>
            </a:p>
          </p:txBody>
        </p:sp>
        <p:sp>
          <p:nvSpPr>
            <p:cNvPr id="682" name="Rectangle 681">
              <a:extLst>
                <a:ext uri="{FF2B5EF4-FFF2-40B4-BE49-F238E27FC236}">
                  <a16:creationId xmlns:a16="http://schemas.microsoft.com/office/drawing/2014/main" id="{B83CDB1E-69DD-4220-A90D-D4432EECCC67}"/>
                </a:ext>
              </a:extLst>
            </p:cNvPr>
            <p:cNvSpPr/>
            <p:nvPr/>
          </p:nvSpPr>
          <p:spPr>
            <a:xfrm>
              <a:off x="1824067" y="685800"/>
              <a:ext cx="1164066" cy="15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dk1"/>
                </a:solidFill>
              </a:endParaRPr>
            </a:p>
          </p:txBody>
        </p:sp>
        <p:sp>
          <p:nvSpPr>
            <p:cNvPr id="683" name="Rectangle 682">
              <a:extLst>
                <a:ext uri="{FF2B5EF4-FFF2-40B4-BE49-F238E27FC236}">
                  <a16:creationId xmlns:a16="http://schemas.microsoft.com/office/drawing/2014/main" id="{4BB80E19-FE94-40B0-A533-D071D411610C}"/>
                </a:ext>
              </a:extLst>
            </p:cNvPr>
            <p:cNvSpPr/>
            <p:nvPr/>
          </p:nvSpPr>
          <p:spPr>
            <a:xfrm>
              <a:off x="3200400" y="685800"/>
              <a:ext cx="1164066" cy="15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dk1"/>
                </a:solidFill>
              </a:endParaRPr>
            </a:p>
          </p:txBody>
        </p:sp>
        <p:sp>
          <p:nvSpPr>
            <p:cNvPr id="684" name="Rectangle 683">
              <a:extLst>
                <a:ext uri="{FF2B5EF4-FFF2-40B4-BE49-F238E27FC236}">
                  <a16:creationId xmlns:a16="http://schemas.microsoft.com/office/drawing/2014/main" id="{038C19AE-9A46-44C5-8532-D0AA39EDC68F}"/>
                </a:ext>
              </a:extLst>
            </p:cNvPr>
            <p:cNvSpPr/>
            <p:nvPr/>
          </p:nvSpPr>
          <p:spPr>
            <a:xfrm>
              <a:off x="4533197" y="685800"/>
              <a:ext cx="1164062" cy="15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dk1"/>
                </a:solidFill>
              </a:endParaRPr>
            </a:p>
          </p:txBody>
        </p:sp>
        <p:sp>
          <p:nvSpPr>
            <p:cNvPr id="685" name="Rectangle 684">
              <a:extLst>
                <a:ext uri="{FF2B5EF4-FFF2-40B4-BE49-F238E27FC236}">
                  <a16:creationId xmlns:a16="http://schemas.microsoft.com/office/drawing/2014/main" id="{31D7A681-58F5-4C2F-8D3D-D796827C6BE0}"/>
                </a:ext>
              </a:extLst>
            </p:cNvPr>
            <p:cNvSpPr/>
            <p:nvPr/>
          </p:nvSpPr>
          <p:spPr>
            <a:xfrm>
              <a:off x="5867400" y="685800"/>
              <a:ext cx="1164062" cy="15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dk1"/>
                </a:solidFill>
              </a:endParaRPr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:a16="http://schemas.microsoft.com/office/drawing/2014/main" id="{7F2B147C-9052-4D7B-8720-7C56597E2DD0}"/>
                </a:ext>
              </a:extLst>
            </p:cNvPr>
            <p:cNvSpPr/>
            <p:nvPr/>
          </p:nvSpPr>
          <p:spPr>
            <a:xfrm>
              <a:off x="609600" y="3567360"/>
              <a:ext cx="914400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CPU</a:t>
              </a:r>
              <a:r>
                <a:rPr lang="en-US" sz="2800" baseline="-25000" dirty="0"/>
                <a:t>0</a:t>
              </a:r>
              <a:r>
                <a:rPr lang="en-US" dirty="0"/>
                <a:t> &lt;2&gt;</a:t>
              </a:r>
              <a:endParaRPr lang="en-US" sz="2800" dirty="0"/>
            </a:p>
          </p:txBody>
        </p:sp>
        <p:sp>
          <p:nvSpPr>
            <p:cNvPr id="687" name="Rectangle 686">
              <a:extLst>
                <a:ext uri="{FF2B5EF4-FFF2-40B4-BE49-F238E27FC236}">
                  <a16:creationId xmlns:a16="http://schemas.microsoft.com/office/drawing/2014/main" id="{0B47D26E-43AB-4DF7-91F5-1911A580C095}"/>
                </a:ext>
              </a:extLst>
            </p:cNvPr>
            <p:cNvSpPr/>
            <p:nvPr/>
          </p:nvSpPr>
          <p:spPr>
            <a:xfrm>
              <a:off x="609600" y="4024560"/>
              <a:ext cx="914400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CPU</a:t>
              </a:r>
              <a:r>
                <a:rPr lang="en-US" sz="2800" baseline="-25000" dirty="0"/>
                <a:t>1 </a:t>
              </a:r>
              <a:r>
                <a:rPr lang="en-US" dirty="0"/>
                <a:t>&lt;2&gt;</a:t>
              </a:r>
              <a:endParaRPr lang="en-US" sz="2800" baseline="-25000" dirty="0"/>
            </a:p>
          </p:txBody>
        </p:sp>
        <p:sp>
          <p:nvSpPr>
            <p:cNvPr id="688" name="Rectangle 687">
              <a:extLst>
                <a:ext uri="{FF2B5EF4-FFF2-40B4-BE49-F238E27FC236}">
                  <a16:creationId xmlns:a16="http://schemas.microsoft.com/office/drawing/2014/main" id="{49BD4FC2-B57F-41DD-B827-EF6CD94CB98B}"/>
                </a:ext>
              </a:extLst>
            </p:cNvPr>
            <p:cNvSpPr/>
            <p:nvPr/>
          </p:nvSpPr>
          <p:spPr>
            <a:xfrm>
              <a:off x="1981200" y="3338761"/>
              <a:ext cx="914400" cy="123323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Switch</a:t>
              </a:r>
            </a:p>
          </p:txBody>
        </p:sp>
        <p:cxnSp>
          <p:nvCxnSpPr>
            <p:cNvPr id="689" name="Straight Arrow Connector 688">
              <a:extLst>
                <a:ext uri="{FF2B5EF4-FFF2-40B4-BE49-F238E27FC236}">
                  <a16:creationId xmlns:a16="http://schemas.microsoft.com/office/drawing/2014/main" id="{ADCFF536-573B-4938-B772-5EA53748C26E}"/>
                </a:ext>
              </a:extLst>
            </p:cNvPr>
            <p:cNvCxnSpPr>
              <a:stCxn id="686" idx="3"/>
            </p:cNvCxnSpPr>
            <p:nvPr/>
          </p:nvCxnSpPr>
          <p:spPr>
            <a:xfrm>
              <a:off x="1524000" y="3719760"/>
              <a:ext cx="4572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0" name="Straight Arrow Connector 689">
              <a:extLst>
                <a:ext uri="{FF2B5EF4-FFF2-40B4-BE49-F238E27FC236}">
                  <a16:creationId xmlns:a16="http://schemas.microsoft.com/office/drawing/2014/main" id="{612D9C34-729F-4C3B-8FB1-559749098192}"/>
                </a:ext>
              </a:extLst>
            </p:cNvPr>
            <p:cNvCxnSpPr/>
            <p:nvPr/>
          </p:nvCxnSpPr>
          <p:spPr>
            <a:xfrm>
              <a:off x="1524000" y="4176960"/>
              <a:ext cx="4572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1" name="Rectangle 690">
              <a:extLst>
                <a:ext uri="{FF2B5EF4-FFF2-40B4-BE49-F238E27FC236}">
                  <a16:creationId xmlns:a16="http://schemas.microsoft.com/office/drawing/2014/main" id="{5CAD3776-C418-4E0A-94A6-ABCEE76249F8}"/>
                </a:ext>
              </a:extLst>
            </p:cNvPr>
            <p:cNvSpPr/>
            <p:nvPr/>
          </p:nvSpPr>
          <p:spPr>
            <a:xfrm>
              <a:off x="3352800" y="3336643"/>
              <a:ext cx="2133600" cy="31749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Cryptography CFU</a:t>
              </a:r>
              <a:r>
                <a:rPr lang="en-US" sz="2000" dirty="0"/>
                <a:t> </a:t>
              </a:r>
              <a:r>
                <a:rPr lang="en-US" dirty="0"/>
                <a:t>&lt;4&gt;</a:t>
              </a:r>
            </a:p>
          </p:txBody>
        </p:sp>
        <p:cxnSp>
          <p:nvCxnSpPr>
            <p:cNvPr id="692" name="Straight Arrow Connector 691">
              <a:extLst>
                <a:ext uri="{FF2B5EF4-FFF2-40B4-BE49-F238E27FC236}">
                  <a16:creationId xmlns:a16="http://schemas.microsoft.com/office/drawing/2014/main" id="{01F4ED9C-05F7-44FE-96C6-C327D006D68A}"/>
                </a:ext>
              </a:extLst>
            </p:cNvPr>
            <p:cNvCxnSpPr/>
            <p:nvPr/>
          </p:nvCxnSpPr>
          <p:spPr>
            <a:xfrm>
              <a:off x="2895600" y="3491152"/>
              <a:ext cx="4572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3" name="Rectangle 692">
              <a:extLst>
                <a:ext uri="{FF2B5EF4-FFF2-40B4-BE49-F238E27FC236}">
                  <a16:creationId xmlns:a16="http://schemas.microsoft.com/office/drawing/2014/main" id="{3C17E0A2-A604-46A5-B361-EF0D2ACD92B3}"/>
                </a:ext>
              </a:extLst>
            </p:cNvPr>
            <p:cNvSpPr/>
            <p:nvPr/>
          </p:nvSpPr>
          <p:spPr>
            <a:xfrm>
              <a:off x="3352800" y="3797289"/>
              <a:ext cx="2133600" cy="31749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Compression CFU</a:t>
              </a:r>
              <a:r>
                <a:rPr lang="en-US" dirty="0"/>
                <a:t> &lt;4&gt;</a:t>
              </a:r>
            </a:p>
          </p:txBody>
        </p:sp>
        <p:cxnSp>
          <p:nvCxnSpPr>
            <p:cNvPr id="694" name="Straight Arrow Connector 693">
              <a:extLst>
                <a:ext uri="{FF2B5EF4-FFF2-40B4-BE49-F238E27FC236}">
                  <a16:creationId xmlns:a16="http://schemas.microsoft.com/office/drawing/2014/main" id="{5E4DEE33-ABA4-458A-B37F-D2638B480C4F}"/>
                </a:ext>
              </a:extLst>
            </p:cNvPr>
            <p:cNvCxnSpPr/>
            <p:nvPr/>
          </p:nvCxnSpPr>
          <p:spPr>
            <a:xfrm>
              <a:off x="2895600" y="3951798"/>
              <a:ext cx="4572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5" name="Rectangle 694">
              <a:extLst>
                <a:ext uri="{FF2B5EF4-FFF2-40B4-BE49-F238E27FC236}">
                  <a16:creationId xmlns:a16="http://schemas.microsoft.com/office/drawing/2014/main" id="{39A4A877-074B-4A91-B5B6-AF9EFD4C9F4E}"/>
                </a:ext>
              </a:extLst>
            </p:cNvPr>
            <p:cNvSpPr/>
            <p:nvPr/>
          </p:nvSpPr>
          <p:spPr>
            <a:xfrm>
              <a:off x="3355179" y="4254505"/>
              <a:ext cx="2133600" cy="31749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bobs_bnn_cfu</a:t>
              </a:r>
              <a:r>
                <a:rPr lang="en-US" sz="2800" dirty="0"/>
                <a:t> </a:t>
              </a:r>
              <a:r>
                <a:rPr lang="en-US" dirty="0"/>
                <a:t>&lt;4&gt;</a:t>
              </a:r>
            </a:p>
          </p:txBody>
        </p:sp>
        <p:cxnSp>
          <p:nvCxnSpPr>
            <p:cNvPr id="696" name="Straight Arrow Connector 695">
              <a:extLst>
                <a:ext uri="{FF2B5EF4-FFF2-40B4-BE49-F238E27FC236}">
                  <a16:creationId xmlns:a16="http://schemas.microsoft.com/office/drawing/2014/main" id="{443DC6AC-EA44-41CC-AABA-65E6D4D9FBC4}"/>
                </a:ext>
              </a:extLst>
            </p:cNvPr>
            <p:cNvCxnSpPr/>
            <p:nvPr/>
          </p:nvCxnSpPr>
          <p:spPr>
            <a:xfrm>
              <a:off x="2897979" y="4409014"/>
              <a:ext cx="4572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7" name="Rectangle 696">
              <a:extLst>
                <a:ext uri="{FF2B5EF4-FFF2-40B4-BE49-F238E27FC236}">
                  <a16:creationId xmlns:a16="http://schemas.microsoft.com/office/drawing/2014/main" id="{8C5708D0-6F42-4B5C-8E12-73F45EB27F83}"/>
                </a:ext>
              </a:extLst>
            </p:cNvPr>
            <p:cNvSpPr/>
            <p:nvPr/>
          </p:nvSpPr>
          <p:spPr>
            <a:xfrm>
              <a:off x="5943600" y="3336643"/>
              <a:ext cx="1600195" cy="31749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Crypt. library</a:t>
              </a:r>
              <a:endParaRPr lang="en-US" sz="2000" dirty="0"/>
            </a:p>
          </p:txBody>
        </p:sp>
        <p:sp>
          <p:nvSpPr>
            <p:cNvPr id="698" name="Rectangle 697">
              <a:extLst>
                <a:ext uri="{FF2B5EF4-FFF2-40B4-BE49-F238E27FC236}">
                  <a16:creationId xmlns:a16="http://schemas.microsoft.com/office/drawing/2014/main" id="{4AA5B76F-C981-4EB5-8CC2-F0BCB8C2AB30}"/>
                </a:ext>
              </a:extLst>
            </p:cNvPr>
            <p:cNvSpPr/>
            <p:nvPr/>
          </p:nvSpPr>
          <p:spPr>
            <a:xfrm>
              <a:off x="5943600" y="3801587"/>
              <a:ext cx="1600193" cy="31749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Comp. library</a:t>
              </a:r>
              <a:endParaRPr lang="en-US" sz="2000" dirty="0"/>
            </a:p>
          </p:txBody>
        </p:sp>
        <p:sp>
          <p:nvSpPr>
            <p:cNvPr id="699" name="Rectangle 698">
              <a:extLst>
                <a:ext uri="{FF2B5EF4-FFF2-40B4-BE49-F238E27FC236}">
                  <a16:creationId xmlns:a16="http://schemas.microsoft.com/office/drawing/2014/main" id="{F54D64B1-2B87-4245-8716-A5EAC78FAE77}"/>
                </a:ext>
              </a:extLst>
            </p:cNvPr>
            <p:cNvSpPr/>
            <p:nvPr/>
          </p:nvSpPr>
          <p:spPr>
            <a:xfrm>
              <a:off x="5943600" y="4249072"/>
              <a:ext cx="1600191" cy="31749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ML library</a:t>
              </a:r>
              <a:endParaRPr lang="en-US" sz="2000" dirty="0"/>
            </a:p>
          </p:txBody>
        </p:sp>
        <p:cxnSp>
          <p:nvCxnSpPr>
            <p:cNvPr id="700" name="Straight Arrow Connector 699">
              <a:extLst>
                <a:ext uri="{FF2B5EF4-FFF2-40B4-BE49-F238E27FC236}">
                  <a16:creationId xmlns:a16="http://schemas.microsoft.com/office/drawing/2014/main" id="{0EFE4E54-E0A5-4EDE-B4F4-1B2DB29FBB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6400" y="3491152"/>
              <a:ext cx="4572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1" name="Straight Arrow Connector 700">
              <a:extLst>
                <a:ext uri="{FF2B5EF4-FFF2-40B4-BE49-F238E27FC236}">
                  <a16:creationId xmlns:a16="http://schemas.microsoft.com/office/drawing/2014/main" id="{A3386375-ACD5-44CF-B7AA-6EDCCBAA5C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6400" y="3951798"/>
              <a:ext cx="4572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2" name="Straight Arrow Connector 701">
              <a:extLst>
                <a:ext uri="{FF2B5EF4-FFF2-40B4-BE49-F238E27FC236}">
                  <a16:creationId xmlns:a16="http://schemas.microsoft.com/office/drawing/2014/main" id="{A1C967DD-5D17-4DB5-8E26-E2F37C5040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6400" y="4407819"/>
              <a:ext cx="4572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3" name="Rectangle 702">
              <a:extLst>
                <a:ext uri="{FF2B5EF4-FFF2-40B4-BE49-F238E27FC236}">
                  <a16:creationId xmlns:a16="http://schemas.microsoft.com/office/drawing/2014/main" id="{B505B29E-8C1A-4EC3-9943-AF6CAA3E3884}"/>
                </a:ext>
              </a:extLst>
            </p:cNvPr>
            <p:cNvSpPr/>
            <p:nvPr/>
          </p:nvSpPr>
          <p:spPr>
            <a:xfrm>
              <a:off x="8001000" y="4254505"/>
              <a:ext cx="990600" cy="31749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Runtime</a:t>
              </a:r>
            </a:p>
          </p:txBody>
        </p:sp>
        <p:sp>
          <p:nvSpPr>
            <p:cNvPr id="704" name="Flowchart: Document 703">
              <a:extLst>
                <a:ext uri="{FF2B5EF4-FFF2-40B4-BE49-F238E27FC236}">
                  <a16:creationId xmlns:a16="http://schemas.microsoft.com/office/drawing/2014/main" id="{1A875959-C4F0-4699-BB1E-584C0CC81163}"/>
                </a:ext>
              </a:extLst>
            </p:cNvPr>
            <p:cNvSpPr/>
            <p:nvPr/>
          </p:nvSpPr>
          <p:spPr>
            <a:xfrm>
              <a:off x="8001000" y="3349752"/>
              <a:ext cx="990600" cy="612648"/>
            </a:xfrm>
            <a:prstGeom prst="flowChartDocumen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dk1"/>
                  </a:solidFill>
                </a:rPr>
                <a:t>System</a:t>
              </a:r>
              <a:br>
                <a:rPr lang="en-US" sz="2800" dirty="0">
                  <a:solidFill>
                    <a:schemeClr val="dk1"/>
                  </a:solidFill>
                </a:rPr>
              </a:br>
              <a:r>
                <a:rPr lang="en-US" sz="2800" dirty="0">
                  <a:solidFill>
                    <a:schemeClr val="dk1"/>
                  </a:solidFill>
                </a:rPr>
                <a:t>CFU map</a:t>
              </a:r>
            </a:p>
          </p:txBody>
        </p:sp>
        <p:cxnSp>
          <p:nvCxnSpPr>
            <p:cNvPr id="705" name="Straight Arrow Connector 704">
              <a:extLst>
                <a:ext uri="{FF2B5EF4-FFF2-40B4-BE49-F238E27FC236}">
                  <a16:creationId xmlns:a16="http://schemas.microsoft.com/office/drawing/2014/main" id="{10B72CBC-8C53-4382-B8FE-B48D890523B8}"/>
                </a:ext>
              </a:extLst>
            </p:cNvPr>
            <p:cNvCxnSpPr>
              <a:cxnSpLocks/>
              <a:stCxn id="704" idx="2"/>
              <a:endCxn id="703" idx="0"/>
            </p:cNvCxnSpPr>
            <p:nvPr/>
          </p:nvCxnSpPr>
          <p:spPr>
            <a:xfrm>
              <a:off x="8496300" y="3921897"/>
              <a:ext cx="0" cy="33260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6" name="Flowchart: Document 705">
              <a:extLst>
                <a:ext uri="{FF2B5EF4-FFF2-40B4-BE49-F238E27FC236}">
                  <a16:creationId xmlns:a16="http://schemas.microsoft.com/office/drawing/2014/main" id="{21CC71AD-742F-4799-A0F2-B3D21FB56CE2}"/>
                </a:ext>
              </a:extLst>
            </p:cNvPr>
            <p:cNvSpPr/>
            <p:nvPr/>
          </p:nvSpPr>
          <p:spPr>
            <a:xfrm>
              <a:off x="571500" y="762000"/>
              <a:ext cx="990600" cy="612648"/>
            </a:xfrm>
            <a:prstGeom prst="flowChartDocumen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CPU MD</a:t>
              </a:r>
              <a:endParaRPr lang="en-US" sz="2400" dirty="0">
                <a:solidFill>
                  <a:schemeClr val="dk1"/>
                </a:solidFill>
              </a:endParaRPr>
            </a:p>
          </p:txBody>
        </p:sp>
        <p:sp>
          <p:nvSpPr>
            <p:cNvPr id="707" name="Flowchart: Document 706">
              <a:extLst>
                <a:ext uri="{FF2B5EF4-FFF2-40B4-BE49-F238E27FC236}">
                  <a16:creationId xmlns:a16="http://schemas.microsoft.com/office/drawing/2014/main" id="{08B34D4F-8A69-4DAF-BF7E-2961CBD55A65}"/>
                </a:ext>
              </a:extLst>
            </p:cNvPr>
            <p:cNvSpPr/>
            <p:nvPr/>
          </p:nvSpPr>
          <p:spPr>
            <a:xfrm>
              <a:off x="1902168" y="763499"/>
              <a:ext cx="990600" cy="612648"/>
            </a:xfrm>
            <a:prstGeom prst="flowChartDocumen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Mux MD</a:t>
              </a:r>
              <a:endParaRPr lang="en-US" sz="2400" dirty="0">
                <a:solidFill>
                  <a:schemeClr val="dk1"/>
                </a:solidFill>
              </a:endParaRPr>
            </a:p>
          </p:txBody>
        </p:sp>
        <p:sp>
          <p:nvSpPr>
            <p:cNvPr id="708" name="Flowchart: Document 707">
              <a:extLst>
                <a:ext uri="{FF2B5EF4-FFF2-40B4-BE49-F238E27FC236}">
                  <a16:creationId xmlns:a16="http://schemas.microsoft.com/office/drawing/2014/main" id="{B5C7CBC9-68A8-4AE8-8AEF-735400DB9D40}"/>
                </a:ext>
              </a:extLst>
            </p:cNvPr>
            <p:cNvSpPr/>
            <p:nvPr/>
          </p:nvSpPr>
          <p:spPr>
            <a:xfrm>
              <a:off x="3273709" y="769870"/>
              <a:ext cx="990600" cy="612648"/>
            </a:xfrm>
            <a:prstGeom prst="flowChartDocumen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Crypt. MD</a:t>
              </a:r>
              <a:endParaRPr lang="en-US" sz="2400" dirty="0">
                <a:solidFill>
                  <a:schemeClr val="dk1"/>
                </a:solidFill>
              </a:endParaRPr>
            </a:p>
          </p:txBody>
        </p:sp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id="{3EFCCFED-94FB-4D8E-9F81-B38744CCB997}"/>
                </a:ext>
              </a:extLst>
            </p:cNvPr>
            <p:cNvSpPr/>
            <p:nvPr/>
          </p:nvSpPr>
          <p:spPr>
            <a:xfrm>
              <a:off x="571499" y="1508890"/>
              <a:ext cx="994481" cy="61264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CPU</a:t>
              </a:r>
              <a:br>
                <a:rPr lang="en-US" sz="2400" dirty="0"/>
              </a:br>
              <a:r>
                <a:rPr lang="en-US" sz="2400" dirty="0"/>
                <a:t>RTL</a:t>
              </a:r>
            </a:p>
          </p:txBody>
        </p:sp>
        <p:sp>
          <p:nvSpPr>
            <p:cNvPr id="710" name="Rectangle 709">
              <a:extLst>
                <a:ext uri="{FF2B5EF4-FFF2-40B4-BE49-F238E27FC236}">
                  <a16:creationId xmlns:a16="http://schemas.microsoft.com/office/drawing/2014/main" id="{D00ECCFF-0DC6-4C37-A2A6-8E78550030A8}"/>
                </a:ext>
              </a:extLst>
            </p:cNvPr>
            <p:cNvSpPr/>
            <p:nvPr/>
          </p:nvSpPr>
          <p:spPr>
            <a:xfrm>
              <a:off x="1902225" y="1518739"/>
              <a:ext cx="994481" cy="61264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Mux</a:t>
              </a:r>
              <a:br>
                <a:rPr lang="en-US" sz="2400" dirty="0"/>
              </a:br>
              <a:r>
                <a:rPr lang="en-US" sz="2400" dirty="0"/>
                <a:t>RTL</a:t>
              </a:r>
            </a:p>
          </p:txBody>
        </p:sp>
        <p:sp>
          <p:nvSpPr>
            <p:cNvPr id="711" name="Rectangle 710">
              <a:extLst>
                <a:ext uri="{FF2B5EF4-FFF2-40B4-BE49-F238E27FC236}">
                  <a16:creationId xmlns:a16="http://schemas.microsoft.com/office/drawing/2014/main" id="{81447684-5699-4282-977E-0D81347CC20D}"/>
                </a:ext>
              </a:extLst>
            </p:cNvPr>
            <p:cNvSpPr/>
            <p:nvPr/>
          </p:nvSpPr>
          <p:spPr>
            <a:xfrm>
              <a:off x="3272719" y="1516760"/>
              <a:ext cx="994481" cy="61264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/>
                <a:t>Crypt. CFU</a:t>
              </a:r>
              <a:br>
                <a:rPr lang="en-US" sz="2400" dirty="0"/>
              </a:br>
              <a:r>
                <a:rPr lang="en-US" sz="2400" dirty="0"/>
                <a:t>RTL</a:t>
              </a:r>
            </a:p>
          </p:txBody>
        </p:sp>
        <p:sp>
          <p:nvSpPr>
            <p:cNvPr id="712" name="Flowchart: Document 711">
              <a:extLst>
                <a:ext uri="{FF2B5EF4-FFF2-40B4-BE49-F238E27FC236}">
                  <a16:creationId xmlns:a16="http://schemas.microsoft.com/office/drawing/2014/main" id="{25074353-EEF2-4759-B75A-6F2A3D6B354B}"/>
                </a:ext>
              </a:extLst>
            </p:cNvPr>
            <p:cNvSpPr/>
            <p:nvPr/>
          </p:nvSpPr>
          <p:spPr>
            <a:xfrm>
              <a:off x="4600287" y="763499"/>
              <a:ext cx="990600" cy="612648"/>
            </a:xfrm>
            <a:prstGeom prst="flowChartDocumen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Comp. MD</a:t>
              </a:r>
              <a:endParaRPr lang="en-US" sz="2400" dirty="0">
                <a:solidFill>
                  <a:schemeClr val="dk1"/>
                </a:solidFill>
              </a:endParaRPr>
            </a:p>
          </p:txBody>
        </p:sp>
        <p:sp>
          <p:nvSpPr>
            <p:cNvPr id="713" name="Flowchart: Document 712">
              <a:extLst>
                <a:ext uri="{FF2B5EF4-FFF2-40B4-BE49-F238E27FC236}">
                  <a16:creationId xmlns:a16="http://schemas.microsoft.com/office/drawing/2014/main" id="{7F41F98B-9DCA-4F3D-843B-29B0A703BC96}"/>
                </a:ext>
              </a:extLst>
            </p:cNvPr>
            <p:cNvSpPr/>
            <p:nvPr/>
          </p:nvSpPr>
          <p:spPr>
            <a:xfrm>
              <a:off x="5934924" y="769870"/>
              <a:ext cx="990600" cy="612648"/>
            </a:xfrm>
            <a:prstGeom prst="flowChartDocumen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91440" rIns="91440" rtlCol="0" anchor="ctr"/>
            <a:lstStyle/>
            <a:p>
              <a:pPr algn="ctr"/>
              <a:r>
                <a:rPr lang="en-US" sz="2400" dirty="0" err="1"/>
                <a:t>bobs_bnn_cfu</a:t>
              </a:r>
              <a:r>
                <a:rPr lang="en-US" sz="2400" dirty="0"/>
                <a:t> MD</a:t>
              </a:r>
            </a:p>
          </p:txBody>
        </p:sp>
        <p:sp>
          <p:nvSpPr>
            <p:cNvPr id="714" name="Rectangle 713">
              <a:extLst>
                <a:ext uri="{FF2B5EF4-FFF2-40B4-BE49-F238E27FC236}">
                  <a16:creationId xmlns:a16="http://schemas.microsoft.com/office/drawing/2014/main" id="{CB3B3EEF-1A95-4FE2-AED1-676C09CD0FFB}"/>
                </a:ext>
              </a:extLst>
            </p:cNvPr>
            <p:cNvSpPr/>
            <p:nvPr/>
          </p:nvSpPr>
          <p:spPr>
            <a:xfrm>
              <a:off x="4600344" y="1518739"/>
              <a:ext cx="994481" cy="61264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/>
                <a:t>Comp. CFU</a:t>
              </a:r>
              <a:br>
                <a:rPr lang="en-US" sz="2400" dirty="0"/>
              </a:br>
              <a:r>
                <a:rPr lang="en-US" sz="2400" dirty="0"/>
                <a:t>RTL</a:t>
              </a:r>
            </a:p>
          </p:txBody>
        </p:sp>
        <p:sp>
          <p:nvSpPr>
            <p:cNvPr id="715" name="Rectangle 714">
              <a:extLst>
                <a:ext uri="{FF2B5EF4-FFF2-40B4-BE49-F238E27FC236}">
                  <a16:creationId xmlns:a16="http://schemas.microsoft.com/office/drawing/2014/main" id="{1CBCC9B9-FE3D-449F-8350-6CEFA996F5B5}"/>
                </a:ext>
              </a:extLst>
            </p:cNvPr>
            <p:cNvSpPr/>
            <p:nvPr/>
          </p:nvSpPr>
          <p:spPr>
            <a:xfrm>
              <a:off x="5933934" y="1516760"/>
              <a:ext cx="994481" cy="61264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91440" rIns="91440" rtlCol="0" anchor="ctr"/>
            <a:lstStyle/>
            <a:p>
              <a:pPr algn="ctr"/>
              <a:r>
                <a:rPr lang="en-US" sz="2400" dirty="0" err="1"/>
                <a:t>bobs_bnn</a:t>
              </a:r>
              <a:r>
                <a:rPr lang="en-US" sz="2400" dirty="0"/>
                <a:t>_ </a:t>
              </a:r>
              <a:r>
                <a:rPr lang="en-US" sz="2400" dirty="0" err="1"/>
                <a:t>cfu</a:t>
              </a:r>
              <a:r>
                <a:rPr lang="en-US" sz="2400" dirty="0"/>
                <a:t> RTL</a:t>
              </a:r>
            </a:p>
          </p:txBody>
        </p:sp>
        <p:sp>
          <p:nvSpPr>
            <p:cNvPr id="716" name="Flowchart: Document 715">
              <a:extLst>
                <a:ext uri="{FF2B5EF4-FFF2-40B4-BE49-F238E27FC236}">
                  <a16:creationId xmlns:a16="http://schemas.microsoft.com/office/drawing/2014/main" id="{5C0A184F-AD56-4C6D-8A64-9B01F340AA05}"/>
                </a:ext>
              </a:extLst>
            </p:cNvPr>
            <p:cNvSpPr/>
            <p:nvPr/>
          </p:nvSpPr>
          <p:spPr>
            <a:xfrm>
              <a:off x="7543800" y="1597152"/>
              <a:ext cx="990600" cy="612648"/>
            </a:xfrm>
            <a:prstGeom prst="flowChartDocumen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System</a:t>
              </a:r>
              <a:br>
                <a:rPr lang="en-US" sz="2800" dirty="0"/>
              </a:br>
              <a:r>
                <a:rPr lang="en-US" sz="2800" dirty="0"/>
                <a:t>manifest</a:t>
              </a:r>
            </a:p>
          </p:txBody>
        </p:sp>
        <p:cxnSp>
          <p:nvCxnSpPr>
            <p:cNvPr id="717" name="Straight Arrow Connector 716">
              <a:extLst>
                <a:ext uri="{FF2B5EF4-FFF2-40B4-BE49-F238E27FC236}">
                  <a16:creationId xmlns:a16="http://schemas.microsoft.com/office/drawing/2014/main" id="{2D02B0F4-130D-4F85-8D16-BAF70E863E9B}"/>
                </a:ext>
              </a:extLst>
            </p:cNvPr>
            <p:cNvCxnSpPr>
              <a:stCxn id="681" idx="2"/>
            </p:cNvCxnSpPr>
            <p:nvPr/>
          </p:nvCxnSpPr>
          <p:spPr>
            <a:xfrm>
              <a:off x="1064753" y="2209800"/>
              <a:ext cx="2047" cy="3048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8" name="Straight Arrow Connector 717">
              <a:extLst>
                <a:ext uri="{FF2B5EF4-FFF2-40B4-BE49-F238E27FC236}">
                  <a16:creationId xmlns:a16="http://schemas.microsoft.com/office/drawing/2014/main" id="{3EB1177C-29C1-44A4-A49F-FDCAD2835DD8}"/>
                </a:ext>
              </a:extLst>
            </p:cNvPr>
            <p:cNvCxnSpPr/>
            <p:nvPr/>
          </p:nvCxnSpPr>
          <p:spPr>
            <a:xfrm>
              <a:off x="2404024" y="2209800"/>
              <a:ext cx="2047" cy="3048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9" name="Straight Arrow Connector 718">
              <a:extLst>
                <a:ext uri="{FF2B5EF4-FFF2-40B4-BE49-F238E27FC236}">
                  <a16:creationId xmlns:a16="http://schemas.microsoft.com/office/drawing/2014/main" id="{FA8C0F24-B47B-449F-A6E2-D949CE81609D}"/>
                </a:ext>
              </a:extLst>
            </p:cNvPr>
            <p:cNvCxnSpPr/>
            <p:nvPr/>
          </p:nvCxnSpPr>
          <p:spPr>
            <a:xfrm>
              <a:off x="3774273" y="2219049"/>
              <a:ext cx="2047" cy="3048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0" name="Straight Arrow Connector 719">
              <a:extLst>
                <a:ext uri="{FF2B5EF4-FFF2-40B4-BE49-F238E27FC236}">
                  <a16:creationId xmlns:a16="http://schemas.microsoft.com/office/drawing/2014/main" id="{5AC0274F-FF6E-46A7-AF9C-A1E2DC87C777}"/>
                </a:ext>
              </a:extLst>
            </p:cNvPr>
            <p:cNvCxnSpPr/>
            <p:nvPr/>
          </p:nvCxnSpPr>
          <p:spPr>
            <a:xfrm>
              <a:off x="5077023" y="2207706"/>
              <a:ext cx="2047" cy="3048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1" name="Straight Arrow Connector 720">
              <a:extLst>
                <a:ext uri="{FF2B5EF4-FFF2-40B4-BE49-F238E27FC236}">
                  <a16:creationId xmlns:a16="http://schemas.microsoft.com/office/drawing/2014/main" id="{D8A61CBB-FA95-4F92-ACEC-0232090A3976}"/>
                </a:ext>
              </a:extLst>
            </p:cNvPr>
            <p:cNvCxnSpPr/>
            <p:nvPr/>
          </p:nvCxnSpPr>
          <p:spPr>
            <a:xfrm>
              <a:off x="6442785" y="2204849"/>
              <a:ext cx="2047" cy="3048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2" name="Straight Arrow Connector 721">
              <a:extLst>
                <a:ext uri="{FF2B5EF4-FFF2-40B4-BE49-F238E27FC236}">
                  <a16:creationId xmlns:a16="http://schemas.microsoft.com/office/drawing/2014/main" id="{5F18A740-9546-4F2B-A78E-158F33008D1A}"/>
                </a:ext>
              </a:extLst>
            </p:cNvPr>
            <p:cNvCxnSpPr>
              <a:cxnSpLocks/>
              <a:stCxn id="716" idx="2"/>
            </p:cNvCxnSpPr>
            <p:nvPr/>
          </p:nvCxnSpPr>
          <p:spPr>
            <a:xfrm>
              <a:off x="8039100" y="2169297"/>
              <a:ext cx="0" cy="3403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3" name="Straight Arrow Connector 722">
              <a:extLst>
                <a:ext uri="{FF2B5EF4-FFF2-40B4-BE49-F238E27FC236}">
                  <a16:creationId xmlns:a16="http://schemas.microsoft.com/office/drawing/2014/main" id="{6047F41B-A0AD-4589-8A7E-8FEE0DA84897}"/>
                </a:ext>
              </a:extLst>
            </p:cNvPr>
            <p:cNvCxnSpPr/>
            <p:nvPr/>
          </p:nvCxnSpPr>
          <p:spPr>
            <a:xfrm>
              <a:off x="2514600" y="2901886"/>
              <a:ext cx="2047" cy="3048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4" name="Flowchart: Alternate Process 723">
              <a:extLst>
                <a:ext uri="{FF2B5EF4-FFF2-40B4-BE49-F238E27FC236}">
                  <a16:creationId xmlns:a16="http://schemas.microsoft.com/office/drawing/2014/main" id="{2A020F37-E754-43FC-AEC8-DDA01B638FAB}"/>
                </a:ext>
              </a:extLst>
            </p:cNvPr>
            <p:cNvSpPr/>
            <p:nvPr/>
          </p:nvSpPr>
          <p:spPr>
            <a:xfrm>
              <a:off x="482718" y="2509649"/>
              <a:ext cx="8657186" cy="392223"/>
            </a:xfrm>
            <a:prstGeom prst="flowChartAlternateProcess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Composer</a:t>
              </a:r>
            </a:p>
          </p:txBody>
        </p:sp>
        <p:sp>
          <p:nvSpPr>
            <p:cNvPr id="725" name="TextBox 724">
              <a:extLst>
                <a:ext uri="{FF2B5EF4-FFF2-40B4-BE49-F238E27FC236}">
                  <a16:creationId xmlns:a16="http://schemas.microsoft.com/office/drawing/2014/main" id="{FFDAE5E2-6631-4B02-8A9B-2CC859FDD43A}"/>
                </a:ext>
              </a:extLst>
            </p:cNvPr>
            <p:cNvSpPr txBox="1"/>
            <p:nvPr/>
          </p:nvSpPr>
          <p:spPr>
            <a:xfrm>
              <a:off x="1793264" y="248139"/>
              <a:ext cx="3924906" cy="37429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200" i="1" dirty="0"/>
                <a:t>Composable CPU and CFU Packages</a:t>
              </a:r>
            </a:p>
          </p:txBody>
        </p:sp>
        <p:cxnSp>
          <p:nvCxnSpPr>
            <p:cNvPr id="726" name="Straight Arrow Connector 725">
              <a:extLst>
                <a:ext uri="{FF2B5EF4-FFF2-40B4-BE49-F238E27FC236}">
                  <a16:creationId xmlns:a16="http://schemas.microsoft.com/office/drawing/2014/main" id="{1358F283-BA5E-4C1C-AFC2-7DD50959C3B3}"/>
                </a:ext>
              </a:extLst>
            </p:cNvPr>
            <p:cNvCxnSpPr>
              <a:endCxn id="704" idx="0"/>
            </p:cNvCxnSpPr>
            <p:nvPr/>
          </p:nvCxnSpPr>
          <p:spPr>
            <a:xfrm>
              <a:off x="8496300" y="2901872"/>
              <a:ext cx="0" cy="44788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7" name="Straight Arrow Connector 726">
              <a:extLst>
                <a:ext uri="{FF2B5EF4-FFF2-40B4-BE49-F238E27FC236}">
                  <a16:creationId xmlns:a16="http://schemas.microsoft.com/office/drawing/2014/main" id="{F3286C0E-3192-4BF5-8CF2-C7133CD64061}"/>
                </a:ext>
              </a:extLst>
            </p:cNvPr>
            <p:cNvCxnSpPr>
              <a:cxnSpLocks/>
              <a:endCxn id="703" idx="1"/>
            </p:cNvCxnSpPr>
            <p:nvPr/>
          </p:nvCxnSpPr>
          <p:spPr>
            <a:xfrm>
              <a:off x="7543791" y="3489983"/>
              <a:ext cx="457209" cy="9232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8" name="Straight Arrow Connector 727">
              <a:extLst>
                <a:ext uri="{FF2B5EF4-FFF2-40B4-BE49-F238E27FC236}">
                  <a16:creationId xmlns:a16="http://schemas.microsoft.com/office/drawing/2014/main" id="{AE092DA1-CFAB-4D46-BC90-3913BBE11FBE}"/>
                </a:ext>
              </a:extLst>
            </p:cNvPr>
            <p:cNvCxnSpPr>
              <a:cxnSpLocks/>
              <a:stCxn id="698" idx="3"/>
              <a:endCxn id="703" idx="1"/>
            </p:cNvCxnSpPr>
            <p:nvPr/>
          </p:nvCxnSpPr>
          <p:spPr>
            <a:xfrm>
              <a:off x="7543793" y="3960335"/>
              <a:ext cx="457207" cy="4529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9" name="Straight Arrow Connector 728">
              <a:extLst>
                <a:ext uri="{FF2B5EF4-FFF2-40B4-BE49-F238E27FC236}">
                  <a16:creationId xmlns:a16="http://schemas.microsoft.com/office/drawing/2014/main" id="{0AF3428C-B126-478F-AE45-CC2758C306A9}"/>
                </a:ext>
              </a:extLst>
            </p:cNvPr>
            <p:cNvCxnSpPr>
              <a:cxnSpLocks/>
              <a:stCxn id="699" idx="3"/>
              <a:endCxn id="703" idx="1"/>
            </p:cNvCxnSpPr>
            <p:nvPr/>
          </p:nvCxnSpPr>
          <p:spPr>
            <a:xfrm>
              <a:off x="7543791" y="4407820"/>
              <a:ext cx="457209" cy="54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0" name="Group 729">
            <a:extLst>
              <a:ext uri="{FF2B5EF4-FFF2-40B4-BE49-F238E27FC236}">
                <a16:creationId xmlns:a16="http://schemas.microsoft.com/office/drawing/2014/main" id="{184AC378-45D8-4F8C-8164-FC9097DCBBF4}"/>
              </a:ext>
            </a:extLst>
          </p:cNvPr>
          <p:cNvGrpSpPr/>
          <p:nvPr/>
        </p:nvGrpSpPr>
        <p:grpSpPr>
          <a:xfrm>
            <a:off x="2777708" y="27789596"/>
            <a:ext cx="10697441" cy="5477135"/>
            <a:chOff x="609599" y="685800"/>
            <a:chExt cx="5867401" cy="3657600"/>
          </a:xfrm>
        </p:grpSpPr>
        <p:sp>
          <p:nvSpPr>
            <p:cNvPr id="731" name="Rectangle 730">
              <a:extLst>
                <a:ext uri="{FF2B5EF4-FFF2-40B4-BE49-F238E27FC236}">
                  <a16:creationId xmlns:a16="http://schemas.microsoft.com/office/drawing/2014/main" id="{A6084661-7AEF-49B6-9DC5-F802F842D8BC}"/>
                </a:ext>
              </a:extLst>
            </p:cNvPr>
            <p:cNvSpPr/>
            <p:nvPr/>
          </p:nvSpPr>
          <p:spPr>
            <a:xfrm>
              <a:off x="609599" y="2819409"/>
              <a:ext cx="2743187" cy="304800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/>
                <a:t>RV-I -Zicsr</a:t>
              </a:r>
            </a:p>
          </p:txBody>
        </p:sp>
        <p:sp>
          <p:nvSpPr>
            <p:cNvPr id="732" name="Rectangle 731">
              <a:extLst>
                <a:ext uri="{FF2B5EF4-FFF2-40B4-BE49-F238E27FC236}">
                  <a16:creationId xmlns:a16="http://schemas.microsoft.com/office/drawing/2014/main" id="{7955E4F7-B9DB-4B38-8487-281EC64E4252}"/>
                </a:ext>
              </a:extLst>
            </p:cNvPr>
            <p:cNvSpPr/>
            <p:nvPr/>
          </p:nvSpPr>
          <p:spPr>
            <a:xfrm>
              <a:off x="3352800" y="2819391"/>
              <a:ext cx="9144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/>
                <a:t>-</a:t>
              </a:r>
              <a:r>
                <a:rPr lang="en-US" sz="2800" i="1" dirty="0" err="1"/>
                <a:t>Zicfu</a:t>
              </a:r>
              <a:endParaRPr lang="en-US" sz="2800" i="1" dirty="0"/>
            </a:p>
          </p:txBody>
        </p:sp>
        <p:sp>
          <p:nvSpPr>
            <p:cNvPr id="733" name="Rectangle 732">
              <a:extLst>
                <a:ext uri="{FF2B5EF4-FFF2-40B4-BE49-F238E27FC236}">
                  <a16:creationId xmlns:a16="http://schemas.microsoft.com/office/drawing/2014/main" id="{2AB0D6AE-716A-408C-8645-FD700EF47DCE}"/>
                </a:ext>
              </a:extLst>
            </p:cNvPr>
            <p:cNvSpPr/>
            <p:nvPr/>
          </p:nvSpPr>
          <p:spPr>
            <a:xfrm>
              <a:off x="1371609" y="3733827"/>
              <a:ext cx="2133591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/>
                <a:t>CFU Logic Interface</a:t>
              </a:r>
            </a:p>
          </p:txBody>
        </p:sp>
        <p:sp>
          <p:nvSpPr>
            <p:cNvPr id="734" name="Rectangle 733">
              <a:extLst>
                <a:ext uri="{FF2B5EF4-FFF2-40B4-BE49-F238E27FC236}">
                  <a16:creationId xmlns:a16="http://schemas.microsoft.com/office/drawing/2014/main" id="{42F90F94-689E-4ED5-8042-B51933C562FD}"/>
                </a:ext>
              </a:extLst>
            </p:cNvPr>
            <p:cNvSpPr/>
            <p:nvPr/>
          </p:nvSpPr>
          <p:spPr>
            <a:xfrm>
              <a:off x="2514600" y="1909246"/>
              <a:ext cx="762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/>
                <a:t>CI-ABI</a:t>
              </a:r>
            </a:p>
          </p:txBody>
        </p:sp>
        <p:sp>
          <p:nvSpPr>
            <p:cNvPr id="735" name="Rectangle 734">
              <a:extLst>
                <a:ext uri="{FF2B5EF4-FFF2-40B4-BE49-F238E27FC236}">
                  <a16:creationId xmlns:a16="http://schemas.microsoft.com/office/drawing/2014/main" id="{06B05F50-7653-42B5-A253-016B067C4120}"/>
                </a:ext>
              </a:extLst>
            </p:cNvPr>
            <p:cNvSpPr/>
            <p:nvPr/>
          </p:nvSpPr>
          <p:spPr>
            <a:xfrm>
              <a:off x="609599" y="3124209"/>
              <a:ext cx="3657583" cy="304800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CPU</a:t>
              </a:r>
            </a:p>
          </p:txBody>
        </p:sp>
        <p:sp>
          <p:nvSpPr>
            <p:cNvPr id="736" name="Rectangle 735">
              <a:extLst>
                <a:ext uri="{FF2B5EF4-FFF2-40B4-BE49-F238E27FC236}">
                  <a16:creationId xmlns:a16="http://schemas.microsoft.com/office/drawing/2014/main" id="{86E86E28-1EE9-4CC9-8C3D-81AE73C6BD0B}"/>
                </a:ext>
              </a:extLst>
            </p:cNvPr>
            <p:cNvSpPr/>
            <p:nvPr/>
          </p:nvSpPr>
          <p:spPr>
            <a:xfrm>
              <a:off x="1600206" y="4038600"/>
              <a:ext cx="762000" cy="304800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CFU</a:t>
              </a:r>
              <a:r>
                <a:rPr lang="en-US" sz="2800" baseline="-25000" dirty="0"/>
                <a:t>0</a:t>
              </a:r>
              <a:endParaRPr lang="en-US" sz="2800" dirty="0"/>
            </a:p>
          </p:txBody>
        </p:sp>
        <p:sp>
          <p:nvSpPr>
            <p:cNvPr id="737" name="Rectangle 736">
              <a:extLst>
                <a:ext uri="{FF2B5EF4-FFF2-40B4-BE49-F238E27FC236}">
                  <a16:creationId xmlns:a16="http://schemas.microsoft.com/office/drawing/2014/main" id="{A48151CE-EFB6-4AAC-B082-3C3FB7CC979E}"/>
                </a:ext>
              </a:extLst>
            </p:cNvPr>
            <p:cNvSpPr/>
            <p:nvPr/>
          </p:nvSpPr>
          <p:spPr>
            <a:xfrm>
              <a:off x="2514606" y="4038600"/>
              <a:ext cx="762000" cy="304800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CFU</a:t>
              </a:r>
              <a:r>
                <a:rPr lang="en-US" sz="2800" baseline="-25000" dirty="0"/>
                <a:t>1</a:t>
              </a:r>
              <a:endParaRPr lang="en-US" sz="2800" dirty="0"/>
            </a:p>
          </p:txBody>
        </p:sp>
        <p:sp>
          <p:nvSpPr>
            <p:cNvPr id="738" name="Rectangle 737">
              <a:extLst>
                <a:ext uri="{FF2B5EF4-FFF2-40B4-BE49-F238E27FC236}">
                  <a16:creationId xmlns:a16="http://schemas.microsoft.com/office/drawing/2014/main" id="{5C6DB3F8-895A-4EBA-90CC-A670813F1085}"/>
                </a:ext>
              </a:extLst>
            </p:cNvPr>
            <p:cNvSpPr/>
            <p:nvPr/>
          </p:nvSpPr>
          <p:spPr>
            <a:xfrm>
              <a:off x="3429000" y="1905000"/>
              <a:ext cx="778932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/>
                <a:t>CI-RT</a:t>
              </a:r>
            </a:p>
          </p:txBody>
        </p:sp>
        <p:sp>
          <p:nvSpPr>
            <p:cNvPr id="739" name="Rectangle 738">
              <a:extLst>
                <a:ext uri="{FF2B5EF4-FFF2-40B4-BE49-F238E27FC236}">
                  <a16:creationId xmlns:a16="http://schemas.microsoft.com/office/drawing/2014/main" id="{E6C90585-16C6-4573-8616-B86299F22ACA}"/>
                </a:ext>
              </a:extLst>
            </p:cNvPr>
            <p:cNvSpPr/>
            <p:nvPr/>
          </p:nvSpPr>
          <p:spPr>
            <a:xfrm>
              <a:off x="685800" y="1909246"/>
              <a:ext cx="762000" cy="304800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/>
                <a:t>CI</a:t>
              </a:r>
              <a:r>
                <a:rPr lang="en-US" sz="2800" i="1" baseline="-25000" dirty="0"/>
                <a:t>0</a:t>
              </a:r>
            </a:p>
          </p:txBody>
        </p:sp>
        <p:sp>
          <p:nvSpPr>
            <p:cNvPr id="740" name="Rectangle 739">
              <a:extLst>
                <a:ext uri="{FF2B5EF4-FFF2-40B4-BE49-F238E27FC236}">
                  <a16:creationId xmlns:a16="http://schemas.microsoft.com/office/drawing/2014/main" id="{7E4C2B8E-B83F-4B18-98A6-4FA559F42006}"/>
                </a:ext>
              </a:extLst>
            </p:cNvPr>
            <p:cNvSpPr/>
            <p:nvPr/>
          </p:nvSpPr>
          <p:spPr>
            <a:xfrm>
              <a:off x="1600200" y="1913479"/>
              <a:ext cx="762000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/>
                <a:t>CI</a:t>
              </a:r>
              <a:r>
                <a:rPr lang="en-US" sz="2800" i="1" baseline="-25000" dirty="0"/>
                <a:t>1</a:t>
              </a:r>
            </a:p>
          </p:txBody>
        </p:sp>
        <p:sp>
          <p:nvSpPr>
            <p:cNvPr id="741" name="Rectangle 740">
              <a:extLst>
                <a:ext uri="{FF2B5EF4-FFF2-40B4-BE49-F238E27FC236}">
                  <a16:creationId xmlns:a16="http://schemas.microsoft.com/office/drawing/2014/main" id="{C0542481-1F20-4B54-A9DB-D86639BEB95D}"/>
                </a:ext>
              </a:extLst>
            </p:cNvPr>
            <p:cNvSpPr/>
            <p:nvPr/>
          </p:nvSpPr>
          <p:spPr>
            <a:xfrm>
              <a:off x="4648200" y="2514600"/>
              <a:ext cx="18288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/>
                <a:t>CFU Metadata</a:t>
              </a:r>
            </a:p>
          </p:txBody>
        </p:sp>
        <p:sp>
          <p:nvSpPr>
            <p:cNvPr id="742" name="Rectangle 741">
              <a:extLst>
                <a:ext uri="{FF2B5EF4-FFF2-40B4-BE49-F238E27FC236}">
                  <a16:creationId xmlns:a16="http://schemas.microsoft.com/office/drawing/2014/main" id="{AF75BA46-7881-497A-A61C-16AAC9ED01C3}"/>
                </a:ext>
              </a:extLst>
            </p:cNvPr>
            <p:cNvSpPr/>
            <p:nvPr/>
          </p:nvSpPr>
          <p:spPr>
            <a:xfrm>
              <a:off x="4648200" y="3429000"/>
              <a:ext cx="838200" cy="304800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CFU</a:t>
              </a:r>
              <a:r>
                <a:rPr lang="en-US" baseline="-25000" dirty="0"/>
                <a:t>0</a:t>
              </a:r>
              <a:r>
                <a:rPr lang="en-US" dirty="0"/>
                <a:t>-MD</a:t>
              </a:r>
            </a:p>
          </p:txBody>
        </p:sp>
        <p:sp>
          <p:nvSpPr>
            <p:cNvPr id="743" name="Rectangle 742">
              <a:extLst>
                <a:ext uri="{FF2B5EF4-FFF2-40B4-BE49-F238E27FC236}">
                  <a16:creationId xmlns:a16="http://schemas.microsoft.com/office/drawing/2014/main" id="{C235879B-12FA-4A25-B225-C27286C8A205}"/>
                </a:ext>
              </a:extLst>
            </p:cNvPr>
            <p:cNvSpPr/>
            <p:nvPr/>
          </p:nvSpPr>
          <p:spPr>
            <a:xfrm>
              <a:off x="5638800" y="3429000"/>
              <a:ext cx="838200" cy="304800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CFU</a:t>
              </a:r>
              <a:r>
                <a:rPr lang="en-US" baseline="-25000" dirty="0"/>
                <a:t>1</a:t>
              </a:r>
              <a:r>
                <a:rPr lang="en-US" dirty="0"/>
                <a:t>-MD</a:t>
              </a:r>
            </a:p>
          </p:txBody>
        </p:sp>
        <p:sp>
          <p:nvSpPr>
            <p:cNvPr id="744" name="Rectangle 743">
              <a:extLst>
                <a:ext uri="{FF2B5EF4-FFF2-40B4-BE49-F238E27FC236}">
                  <a16:creationId xmlns:a16="http://schemas.microsoft.com/office/drawing/2014/main" id="{FB2224BE-D7E7-4584-AA38-FA1A4FB266EB}"/>
                </a:ext>
              </a:extLst>
            </p:cNvPr>
            <p:cNvSpPr/>
            <p:nvPr/>
          </p:nvSpPr>
          <p:spPr>
            <a:xfrm>
              <a:off x="685800" y="1299646"/>
              <a:ext cx="762000" cy="304800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CI</a:t>
              </a:r>
              <a:r>
                <a:rPr lang="en-US" sz="2800" baseline="-25000" dirty="0"/>
                <a:t>0</a:t>
              </a:r>
              <a:r>
                <a:rPr lang="en-US" sz="2800" dirty="0"/>
                <a:t> lib</a:t>
              </a:r>
            </a:p>
          </p:txBody>
        </p:sp>
        <p:sp>
          <p:nvSpPr>
            <p:cNvPr id="745" name="Rectangle 744">
              <a:extLst>
                <a:ext uri="{FF2B5EF4-FFF2-40B4-BE49-F238E27FC236}">
                  <a16:creationId xmlns:a16="http://schemas.microsoft.com/office/drawing/2014/main" id="{C2699DF1-A498-4C04-B18D-E36F42A51977}"/>
                </a:ext>
              </a:extLst>
            </p:cNvPr>
            <p:cNvSpPr/>
            <p:nvPr/>
          </p:nvSpPr>
          <p:spPr>
            <a:xfrm>
              <a:off x="1600200" y="1303879"/>
              <a:ext cx="762000" cy="304800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CI</a:t>
              </a:r>
              <a:r>
                <a:rPr lang="en-US" sz="2800" baseline="-25000" dirty="0"/>
                <a:t>1</a:t>
              </a:r>
              <a:r>
                <a:rPr lang="en-US" sz="2800" dirty="0"/>
                <a:t> lib</a:t>
              </a:r>
            </a:p>
          </p:txBody>
        </p:sp>
        <p:sp>
          <p:nvSpPr>
            <p:cNvPr id="746" name="Rectangle 745">
              <a:extLst>
                <a:ext uri="{FF2B5EF4-FFF2-40B4-BE49-F238E27FC236}">
                  <a16:creationId xmlns:a16="http://schemas.microsoft.com/office/drawing/2014/main" id="{584689C7-CB3B-462D-9D41-8D3277EFF83F}"/>
                </a:ext>
              </a:extLst>
            </p:cNvPr>
            <p:cNvSpPr/>
            <p:nvPr/>
          </p:nvSpPr>
          <p:spPr>
            <a:xfrm>
              <a:off x="4648200" y="2971773"/>
              <a:ext cx="838200" cy="304800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SYS-MD</a:t>
              </a:r>
            </a:p>
          </p:txBody>
        </p:sp>
        <p:sp>
          <p:nvSpPr>
            <p:cNvPr id="747" name="Rectangle 746">
              <a:extLst>
                <a:ext uri="{FF2B5EF4-FFF2-40B4-BE49-F238E27FC236}">
                  <a16:creationId xmlns:a16="http://schemas.microsoft.com/office/drawing/2014/main" id="{F374BB20-62C6-4ED5-BD48-97ACB74EF51E}"/>
                </a:ext>
              </a:extLst>
            </p:cNvPr>
            <p:cNvSpPr/>
            <p:nvPr/>
          </p:nvSpPr>
          <p:spPr>
            <a:xfrm>
              <a:off x="5638800" y="2971773"/>
              <a:ext cx="838200" cy="304800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CPU-MD</a:t>
              </a:r>
            </a:p>
          </p:txBody>
        </p:sp>
        <p:sp>
          <p:nvSpPr>
            <p:cNvPr id="748" name="Rectangle 747">
              <a:extLst>
                <a:ext uri="{FF2B5EF4-FFF2-40B4-BE49-F238E27FC236}">
                  <a16:creationId xmlns:a16="http://schemas.microsoft.com/office/drawing/2014/main" id="{AA548022-BE8F-4F06-A99F-1AA83C887EA5}"/>
                </a:ext>
              </a:extLst>
            </p:cNvPr>
            <p:cNvSpPr/>
            <p:nvPr/>
          </p:nvSpPr>
          <p:spPr>
            <a:xfrm>
              <a:off x="609600" y="685800"/>
              <a:ext cx="1828796" cy="304800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Applications</a:t>
              </a:r>
            </a:p>
          </p:txBody>
        </p:sp>
        <p:cxnSp>
          <p:nvCxnSpPr>
            <p:cNvPr id="749" name="Straight Arrow Connector 748">
              <a:extLst>
                <a:ext uri="{FF2B5EF4-FFF2-40B4-BE49-F238E27FC236}">
                  <a16:creationId xmlns:a16="http://schemas.microsoft.com/office/drawing/2014/main" id="{163C4FCB-654D-4232-820A-7DD6442F476B}"/>
                </a:ext>
              </a:extLst>
            </p:cNvPr>
            <p:cNvCxnSpPr>
              <a:cxnSpLocks/>
            </p:cNvCxnSpPr>
            <p:nvPr/>
          </p:nvCxnSpPr>
          <p:spPr>
            <a:xfrm>
              <a:off x="1075267" y="999079"/>
              <a:ext cx="0" cy="3132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0" name="Straight Arrow Connector 749">
              <a:extLst>
                <a:ext uri="{FF2B5EF4-FFF2-40B4-BE49-F238E27FC236}">
                  <a16:creationId xmlns:a16="http://schemas.microsoft.com/office/drawing/2014/main" id="{D17759A8-6CB7-4506-A5D2-81B203CCDA4A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999079"/>
              <a:ext cx="0" cy="3132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1" name="Straight Arrow Connector 750">
              <a:extLst>
                <a:ext uri="{FF2B5EF4-FFF2-40B4-BE49-F238E27FC236}">
                  <a16:creationId xmlns:a16="http://schemas.microsoft.com/office/drawing/2014/main" id="{1AB5810E-1294-44DF-B69F-E40D21F5500D}"/>
                </a:ext>
              </a:extLst>
            </p:cNvPr>
            <p:cNvCxnSpPr>
              <a:cxnSpLocks/>
            </p:cNvCxnSpPr>
            <p:nvPr/>
          </p:nvCxnSpPr>
          <p:spPr>
            <a:xfrm>
              <a:off x="1075267" y="1604446"/>
              <a:ext cx="0" cy="3132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2" name="Straight Arrow Connector 751">
              <a:extLst>
                <a:ext uri="{FF2B5EF4-FFF2-40B4-BE49-F238E27FC236}">
                  <a16:creationId xmlns:a16="http://schemas.microsoft.com/office/drawing/2014/main" id="{E3438DE9-FEBC-4B66-B713-64A7E7974A11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1604446"/>
              <a:ext cx="0" cy="3132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3" name="Straight Arrow Connector 752">
              <a:extLst>
                <a:ext uri="{FF2B5EF4-FFF2-40B4-BE49-F238E27FC236}">
                  <a16:creationId xmlns:a16="http://schemas.microsoft.com/office/drawing/2014/main" id="{074A0AAE-3A91-4E11-A917-4E1F1E5BB27F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34" y="2214046"/>
              <a:ext cx="0" cy="3132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4" name="Straight Arrow Connector 753">
              <a:extLst>
                <a:ext uri="{FF2B5EF4-FFF2-40B4-BE49-F238E27FC236}">
                  <a16:creationId xmlns:a16="http://schemas.microsoft.com/office/drawing/2014/main" id="{81622F50-F9ED-4CAC-8B6F-5281643707C7}"/>
                </a:ext>
              </a:extLst>
            </p:cNvPr>
            <p:cNvCxnSpPr>
              <a:cxnSpLocks/>
            </p:cNvCxnSpPr>
            <p:nvPr/>
          </p:nvCxnSpPr>
          <p:spPr>
            <a:xfrm>
              <a:off x="1964267" y="2214046"/>
              <a:ext cx="0" cy="3132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5" name="Straight Arrow Connector 754">
              <a:extLst>
                <a:ext uri="{FF2B5EF4-FFF2-40B4-BE49-F238E27FC236}">
                  <a16:creationId xmlns:a16="http://schemas.microsoft.com/office/drawing/2014/main" id="{A44E472E-AB9E-4E83-A559-13EABFC72611}"/>
                </a:ext>
              </a:extLst>
            </p:cNvPr>
            <p:cNvCxnSpPr>
              <a:cxnSpLocks/>
              <a:stCxn id="744" idx="2"/>
              <a:endCxn id="734" idx="0"/>
            </p:cNvCxnSpPr>
            <p:nvPr/>
          </p:nvCxnSpPr>
          <p:spPr>
            <a:xfrm>
              <a:off x="1066800" y="1604446"/>
              <a:ext cx="1828800" cy="3048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6" name="Straight Arrow Connector 755">
              <a:extLst>
                <a:ext uri="{FF2B5EF4-FFF2-40B4-BE49-F238E27FC236}">
                  <a16:creationId xmlns:a16="http://schemas.microsoft.com/office/drawing/2014/main" id="{E5FB3266-C523-4F1B-88D7-44846281B4B1}"/>
                </a:ext>
              </a:extLst>
            </p:cNvPr>
            <p:cNvCxnSpPr>
              <a:cxnSpLocks/>
              <a:stCxn id="745" idx="2"/>
              <a:endCxn id="734" idx="0"/>
            </p:cNvCxnSpPr>
            <p:nvPr/>
          </p:nvCxnSpPr>
          <p:spPr>
            <a:xfrm>
              <a:off x="1981200" y="1608679"/>
              <a:ext cx="914400" cy="3005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7" name="Straight Arrow Connector 756">
              <a:extLst>
                <a:ext uri="{FF2B5EF4-FFF2-40B4-BE49-F238E27FC236}">
                  <a16:creationId xmlns:a16="http://schemas.microsoft.com/office/drawing/2014/main" id="{B4B9FBE8-22D3-4F20-8341-0543B0DBE3DC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2214046"/>
              <a:ext cx="0" cy="3132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8" name="Straight Arrow Connector 757">
              <a:extLst>
                <a:ext uri="{FF2B5EF4-FFF2-40B4-BE49-F238E27FC236}">
                  <a16:creationId xmlns:a16="http://schemas.microsoft.com/office/drawing/2014/main" id="{1B697F88-0252-45EF-A630-7E84A6CB75E3}"/>
                </a:ext>
              </a:extLst>
            </p:cNvPr>
            <p:cNvCxnSpPr>
              <a:cxnSpLocks/>
            </p:cNvCxnSpPr>
            <p:nvPr/>
          </p:nvCxnSpPr>
          <p:spPr>
            <a:xfrm>
              <a:off x="2438406" y="3420503"/>
              <a:ext cx="0" cy="3132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9" name="Rectangle 758">
              <a:extLst>
                <a:ext uri="{FF2B5EF4-FFF2-40B4-BE49-F238E27FC236}">
                  <a16:creationId xmlns:a16="http://schemas.microsoft.com/office/drawing/2014/main" id="{03C8804C-ACF1-489E-975D-8E944FBE4EC1}"/>
                </a:ext>
              </a:extLst>
            </p:cNvPr>
            <p:cNvSpPr/>
            <p:nvPr/>
          </p:nvSpPr>
          <p:spPr>
            <a:xfrm>
              <a:off x="609599" y="2514600"/>
              <a:ext cx="3657597" cy="304800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Language-VM / OS / VM</a:t>
              </a:r>
            </a:p>
          </p:txBody>
        </p:sp>
        <p:cxnSp>
          <p:nvCxnSpPr>
            <p:cNvPr id="760" name="Straight Arrow Connector 759">
              <a:extLst>
                <a:ext uri="{FF2B5EF4-FFF2-40B4-BE49-F238E27FC236}">
                  <a16:creationId xmlns:a16="http://schemas.microsoft.com/office/drawing/2014/main" id="{3E2433AB-41E8-4F3F-875E-608168AF8BD7}"/>
                </a:ext>
              </a:extLst>
            </p:cNvPr>
            <p:cNvCxnSpPr>
              <a:cxnSpLocks/>
            </p:cNvCxnSpPr>
            <p:nvPr/>
          </p:nvCxnSpPr>
          <p:spPr>
            <a:xfrm>
              <a:off x="4610096" y="990600"/>
              <a:ext cx="0" cy="3132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1" name="TextBox 760">
              <a:extLst>
                <a:ext uri="{FF2B5EF4-FFF2-40B4-BE49-F238E27FC236}">
                  <a16:creationId xmlns:a16="http://schemas.microsoft.com/office/drawing/2014/main" id="{EDA3AD11-B9D4-4FC9-A346-CF920276997C}"/>
                </a:ext>
              </a:extLst>
            </p:cNvPr>
            <p:cNvSpPr txBox="1"/>
            <p:nvPr/>
          </p:nvSpPr>
          <p:spPr>
            <a:xfrm>
              <a:off x="4572000" y="943026"/>
              <a:ext cx="610297" cy="41801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-uses</a:t>
              </a:r>
            </a:p>
          </p:txBody>
        </p:sp>
        <p:cxnSp>
          <p:nvCxnSpPr>
            <p:cNvPr id="762" name="Straight Arrow Connector 761">
              <a:extLst>
                <a:ext uri="{FF2B5EF4-FFF2-40B4-BE49-F238E27FC236}">
                  <a16:creationId xmlns:a16="http://schemas.microsoft.com/office/drawing/2014/main" id="{9811A59B-F58A-4073-B135-20E272099E5C}"/>
                </a:ext>
              </a:extLst>
            </p:cNvPr>
            <p:cNvCxnSpPr>
              <a:cxnSpLocks/>
            </p:cNvCxnSpPr>
            <p:nvPr/>
          </p:nvCxnSpPr>
          <p:spPr>
            <a:xfrm>
              <a:off x="3771904" y="2201321"/>
              <a:ext cx="0" cy="3132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3" name="Straight Arrow Connector 762">
              <a:extLst>
                <a:ext uri="{FF2B5EF4-FFF2-40B4-BE49-F238E27FC236}">
                  <a16:creationId xmlns:a16="http://schemas.microsoft.com/office/drawing/2014/main" id="{493C0932-0485-4123-8777-6257033F2C17}"/>
                </a:ext>
              </a:extLst>
            </p:cNvPr>
            <p:cNvCxnSpPr>
              <a:cxnSpLocks/>
              <a:stCxn id="744" idx="2"/>
              <a:endCxn id="738" idx="0"/>
            </p:cNvCxnSpPr>
            <p:nvPr/>
          </p:nvCxnSpPr>
          <p:spPr>
            <a:xfrm>
              <a:off x="1066800" y="1604446"/>
              <a:ext cx="2751666" cy="3005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4" name="Straight Arrow Connector 763">
              <a:extLst>
                <a:ext uri="{FF2B5EF4-FFF2-40B4-BE49-F238E27FC236}">
                  <a16:creationId xmlns:a16="http://schemas.microsoft.com/office/drawing/2014/main" id="{24F8C7AF-C503-4949-BD4E-A8D237B28C42}"/>
                </a:ext>
              </a:extLst>
            </p:cNvPr>
            <p:cNvCxnSpPr>
              <a:cxnSpLocks/>
              <a:stCxn id="745" idx="2"/>
              <a:endCxn id="738" idx="0"/>
            </p:cNvCxnSpPr>
            <p:nvPr/>
          </p:nvCxnSpPr>
          <p:spPr>
            <a:xfrm>
              <a:off x="1981200" y="1608679"/>
              <a:ext cx="1837266" cy="29632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6" name="TextBox 765">
            <a:extLst>
              <a:ext uri="{FF2B5EF4-FFF2-40B4-BE49-F238E27FC236}">
                <a16:creationId xmlns:a16="http://schemas.microsoft.com/office/drawing/2014/main" id="{94D1E5BE-C956-47C9-B782-AC5B90EB8C21}"/>
              </a:ext>
            </a:extLst>
          </p:cNvPr>
          <p:cNvSpPr txBox="1"/>
          <p:nvPr/>
        </p:nvSpPr>
        <p:spPr>
          <a:xfrm>
            <a:off x="25532382" y="-727777"/>
            <a:ext cx="80483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ebdings" panose="05030102010509060703" pitchFamily="18" charset="2"/>
              </a:rPr>
              <a:t></a:t>
            </a:r>
            <a:endParaRPr lang="en-US" sz="32000" dirty="0">
              <a:solidFill>
                <a:srgbClr val="FF0000"/>
              </a:solidFill>
            </a:endParaRP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430BD16C-AE5C-418A-958F-C6325A6EC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587786" y="12063289"/>
            <a:ext cx="9144000" cy="8001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1C8BC9C5-A9DF-46A8-8E01-9AB814ACD0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587786" y="12793464"/>
            <a:ext cx="9144000" cy="8001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BE029D12-184A-4516-ABEA-D8D78D821F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587786" y="13453857"/>
            <a:ext cx="9144000" cy="8001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666CBE0F-773E-41C2-B549-D88A3106CE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587786" y="10510066"/>
            <a:ext cx="9144000" cy="64008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3C5CF04C-EE43-462A-87AE-01CBB2FB89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587786" y="11205980"/>
            <a:ext cx="9144000" cy="8001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BFA1123B-3C5B-4468-9CEA-44C448348402}"/>
              </a:ext>
            </a:extLst>
          </p:cNvPr>
          <p:cNvSpPr txBox="1"/>
          <p:nvPr/>
        </p:nvSpPr>
        <p:spPr>
          <a:xfrm>
            <a:off x="17004066" y="10673196"/>
            <a:ext cx="353661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latin typeface="Consolas" panose="020B0609020204030204" pitchFamily="49" charset="0"/>
              </a:rPr>
              <a:t>mcfu_selector CSR</a:t>
            </a:r>
            <a:br>
              <a:rPr lang="en-US" sz="2800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cfu_status CSR</a:t>
            </a:r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C5BEAAB9-F7B7-4309-8602-73C01769E871}"/>
              </a:ext>
            </a:extLst>
          </p:cNvPr>
          <p:cNvSpPr txBox="1"/>
          <p:nvPr/>
        </p:nvSpPr>
        <p:spPr>
          <a:xfrm>
            <a:off x="16155162" y="12291961"/>
            <a:ext cx="443262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cfu</a:t>
            </a:r>
            <a:r>
              <a:rPr lang="en-US" sz="2400" dirty="0">
                <a:latin typeface="Consolas" panose="020B0609020204030204" pitchFamily="49" charset="0"/>
              </a:rPr>
              <a:t> reg  cf_id,rd,rs1,rs2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cfu_imm  cf_id,rd,rs1,imm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sz="2400" dirty="0">
                <a:latin typeface="Consolas" panose="020B0609020204030204" pitchFamily="49" charset="0"/>
              </a:rPr>
              <a:t>cfu_flex cf_id,rs1,rs2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CFE18A43-6271-48AB-8801-2AFB8CA396A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094705" y="28926131"/>
            <a:ext cx="10065810" cy="68092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708F787-A8BE-4E56-B26E-4590BF212C4E}"/>
              </a:ext>
            </a:extLst>
          </p:cNvPr>
          <p:cNvSpPr/>
          <p:nvPr/>
        </p:nvSpPr>
        <p:spPr>
          <a:xfrm>
            <a:off x="6954993" y="39777783"/>
            <a:ext cx="16654152" cy="16697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i="1" dirty="0">
                <a:solidFill>
                  <a:sysClr val="windowText" lastClr="000000"/>
                </a:solidFill>
              </a:rPr>
              <a:t>Let’s define a common custom extensions architecture</a:t>
            </a:r>
            <a:br>
              <a:rPr lang="en-US" sz="4800" b="1" i="1" dirty="0">
                <a:solidFill>
                  <a:sysClr val="windowText" lastClr="000000"/>
                </a:solidFill>
              </a:rPr>
            </a:br>
            <a:r>
              <a:rPr lang="en-US" sz="4800" b="1" i="1" dirty="0">
                <a:solidFill>
                  <a:sysClr val="windowText" lastClr="000000"/>
                </a:solidFill>
              </a:rPr>
              <a:t>so our custom extensions “just work” together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22639-9705-4E9E-B300-54E158861CB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553396" y="36084461"/>
            <a:ext cx="1618061" cy="16077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84AA16-98EA-43C1-B5C4-7504C3DB566F}"/>
              </a:ext>
            </a:extLst>
          </p:cNvPr>
          <p:cNvSpPr txBox="1"/>
          <p:nvPr/>
        </p:nvSpPr>
        <p:spPr>
          <a:xfrm>
            <a:off x="19603414" y="225735"/>
            <a:ext cx="5035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solidFill>
                  <a:srgbClr val="FFFF00"/>
                </a:solidFill>
              </a:rPr>
              <a:t>Draft Version 2202.04.27c</a:t>
            </a:r>
          </a:p>
        </p:txBody>
      </p:sp>
    </p:spTree>
    <p:extLst>
      <p:ext uri="{BB962C8B-B14F-4D97-AF65-F5344CB8AC3E}">
        <p14:creationId xmlns:p14="http://schemas.microsoft.com/office/powerpoint/2010/main" val="2720971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832</Words>
  <Application>Microsoft Office PowerPoint</Application>
  <PresentationFormat>Custom</PresentationFormat>
  <Paragraphs>186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MS Shell Dlg 2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2019-08-18T17:11:05Z</dcterms:created>
  <dcterms:modified xsi:type="dcterms:W3CDTF">2022-04-27T17:06:22Z</dcterms:modified>
</cp:coreProperties>
</file>