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9" r:id="rId2"/>
  </p:sldIdLst>
  <p:sldSz cx="30564138" cy="42803763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755BE5-993C-4DFE-97B9-E3B4C01B582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1C519"/>
    <a:srgbClr val="00FF00"/>
    <a:srgbClr val="EDDE31"/>
    <a:srgbClr val="FF99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8" autoAdjust="0"/>
    <p:restoredTop sz="94660"/>
  </p:normalViewPr>
  <p:slideViewPr>
    <p:cSldViewPr snapToGrid="0">
      <p:cViewPr>
        <p:scale>
          <a:sx n="298" d="100"/>
          <a:sy n="298" d="100"/>
        </p:scale>
        <p:origin x="-38577" y="-3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r">
              <a:defRPr sz="1100"/>
            </a:lvl1pPr>
          </a:lstStyle>
          <a:p>
            <a:fld id="{2AA59500-75AC-4F11-AB67-5655674EAB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152525"/>
            <a:ext cx="22193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931" tIns="44466" rIns="88931" bIns="444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5"/>
          </a:xfrm>
          <a:prstGeom prst="rect">
            <a:avLst/>
          </a:prstGeom>
        </p:spPr>
        <p:txBody>
          <a:bodyPr vert="horz" lIns="88931" tIns="44466" rIns="88931" bIns="4446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r">
              <a:defRPr sz="1100"/>
            </a:lvl1pPr>
          </a:lstStyle>
          <a:p>
            <a:fld id="{E47C0F50-7F52-4086-8727-197F39DC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1pPr>
    <a:lvl2pPr marL="1760335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2pPr>
    <a:lvl3pPr marL="3520672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3pPr>
    <a:lvl4pPr marL="528100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4pPr>
    <a:lvl5pPr marL="7041343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5pPr>
    <a:lvl6pPr marL="8801677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6pPr>
    <a:lvl7pPr marL="10562014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7pPr>
    <a:lvl8pPr marL="1232235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8pPr>
    <a:lvl9pPr marL="1408268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311" y="7005156"/>
            <a:ext cx="25979517" cy="14902051"/>
          </a:xfrm>
        </p:spPr>
        <p:txBody>
          <a:bodyPr anchor="b"/>
          <a:lstStyle>
            <a:lvl1pPr algn="ctr"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517" y="22481887"/>
            <a:ext cx="22923104" cy="10334331"/>
          </a:xfrm>
        </p:spPr>
        <p:txBody>
          <a:bodyPr/>
          <a:lstStyle>
            <a:lvl1pPr marL="0" indent="0" algn="ctr">
              <a:buNone/>
              <a:defRPr sz="8022"/>
            </a:lvl1pPr>
            <a:lvl2pPr marL="1528191" indent="0" algn="ctr">
              <a:buNone/>
              <a:defRPr sz="6685"/>
            </a:lvl2pPr>
            <a:lvl3pPr marL="3056382" indent="0" algn="ctr">
              <a:buNone/>
              <a:defRPr sz="6017"/>
            </a:lvl3pPr>
            <a:lvl4pPr marL="4584573" indent="0" algn="ctr">
              <a:buNone/>
              <a:defRPr sz="5348"/>
            </a:lvl4pPr>
            <a:lvl5pPr marL="6112764" indent="0" algn="ctr">
              <a:buNone/>
              <a:defRPr sz="5348"/>
            </a:lvl5pPr>
            <a:lvl6pPr marL="7640955" indent="0" algn="ctr">
              <a:buNone/>
              <a:defRPr sz="5348"/>
            </a:lvl6pPr>
            <a:lvl7pPr marL="9169146" indent="0" algn="ctr">
              <a:buNone/>
              <a:defRPr sz="5348"/>
            </a:lvl7pPr>
            <a:lvl8pPr marL="10697337" indent="0" algn="ctr">
              <a:buNone/>
              <a:defRPr sz="5348"/>
            </a:lvl8pPr>
            <a:lvl9pPr marL="12225528" indent="0" algn="ctr">
              <a:buNone/>
              <a:defRPr sz="5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2463" y="2278904"/>
            <a:ext cx="6590392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1286" y="2278904"/>
            <a:ext cx="19389125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0671229"/>
            <a:ext cx="26361569" cy="17805173"/>
          </a:xfrm>
        </p:spPr>
        <p:txBody>
          <a:bodyPr anchor="b"/>
          <a:lstStyle>
            <a:lvl1pPr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7" y="28644846"/>
            <a:ext cx="26361569" cy="9363320"/>
          </a:xfrm>
        </p:spPr>
        <p:txBody>
          <a:bodyPr/>
          <a:lstStyle>
            <a:lvl1pPr marL="0" indent="0">
              <a:buNone/>
              <a:defRPr sz="8022">
                <a:solidFill>
                  <a:schemeClr val="tx1"/>
                </a:solidFill>
              </a:defRPr>
            </a:lvl1pPr>
            <a:lvl2pPr marL="1528191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2pPr>
            <a:lvl3pPr marL="3056382" indent="0">
              <a:buNone/>
              <a:defRPr sz="6017">
                <a:solidFill>
                  <a:schemeClr val="tx1">
                    <a:tint val="75000"/>
                  </a:schemeClr>
                </a:solidFill>
              </a:defRPr>
            </a:lvl3pPr>
            <a:lvl4pPr marL="4584573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4pPr>
            <a:lvl5pPr marL="6112764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5pPr>
            <a:lvl6pPr marL="7640955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6pPr>
            <a:lvl7pPr marL="9169146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7pPr>
            <a:lvl8pPr marL="10697337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8pPr>
            <a:lvl9pPr marL="12225528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1284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3095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278913"/>
            <a:ext cx="26361569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269" y="10492870"/>
            <a:ext cx="12930061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269" y="15635264"/>
            <a:ext cx="12930061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73096" y="10492870"/>
            <a:ext cx="12993740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73096" y="15635264"/>
            <a:ext cx="12993740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740" y="6162959"/>
            <a:ext cx="15473095" cy="30418415"/>
          </a:xfrm>
        </p:spPr>
        <p:txBody>
          <a:bodyPr/>
          <a:lstStyle>
            <a:lvl1pPr>
              <a:defRPr sz="10696"/>
            </a:lvl1pPr>
            <a:lvl2pPr>
              <a:defRPr sz="9359"/>
            </a:lvl2pPr>
            <a:lvl3pPr>
              <a:defRPr sz="8022"/>
            </a:lvl3pPr>
            <a:lvl4pPr>
              <a:defRPr sz="6685"/>
            </a:lvl4pPr>
            <a:lvl5pPr>
              <a:defRPr sz="6685"/>
            </a:lvl5pPr>
            <a:lvl6pPr>
              <a:defRPr sz="6685"/>
            </a:lvl6pPr>
            <a:lvl7pPr>
              <a:defRPr sz="6685"/>
            </a:lvl7pPr>
            <a:lvl8pPr>
              <a:defRPr sz="6685"/>
            </a:lvl8pPr>
            <a:lvl9pPr>
              <a:defRPr sz="6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93740" y="6162959"/>
            <a:ext cx="15473095" cy="30418415"/>
          </a:xfrm>
        </p:spPr>
        <p:txBody>
          <a:bodyPr anchor="t"/>
          <a:lstStyle>
            <a:lvl1pPr marL="0" indent="0">
              <a:buNone/>
              <a:defRPr sz="10696"/>
            </a:lvl1pPr>
            <a:lvl2pPr marL="1528191" indent="0">
              <a:buNone/>
              <a:defRPr sz="9359"/>
            </a:lvl2pPr>
            <a:lvl3pPr marL="3056382" indent="0">
              <a:buNone/>
              <a:defRPr sz="8022"/>
            </a:lvl3pPr>
            <a:lvl4pPr marL="4584573" indent="0">
              <a:buNone/>
              <a:defRPr sz="6685"/>
            </a:lvl4pPr>
            <a:lvl5pPr marL="6112764" indent="0">
              <a:buNone/>
              <a:defRPr sz="6685"/>
            </a:lvl5pPr>
            <a:lvl6pPr marL="7640955" indent="0">
              <a:buNone/>
              <a:defRPr sz="6685"/>
            </a:lvl6pPr>
            <a:lvl7pPr marL="9169146" indent="0">
              <a:buNone/>
              <a:defRPr sz="6685"/>
            </a:lvl7pPr>
            <a:lvl8pPr marL="10697337" indent="0">
              <a:buNone/>
              <a:defRPr sz="6685"/>
            </a:lvl8pPr>
            <a:lvl9pPr marL="12225528" indent="0">
              <a:buNone/>
              <a:defRPr sz="6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1285" y="2278913"/>
            <a:ext cx="26361569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285" y="11394520"/>
            <a:ext cx="26361569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1285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4371" y="39672756"/>
            <a:ext cx="1031539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85922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56382" rtl="0" eaLnBrk="1" latinLnBrk="0" hangingPunct="1">
        <a:lnSpc>
          <a:spcPct val="90000"/>
        </a:lnSpc>
        <a:spcBef>
          <a:spcPct val="0"/>
        </a:spcBef>
        <a:buNone/>
        <a:defRPr sz="14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096" indent="-764096" algn="l" defTabSz="3056382" rtl="0" eaLnBrk="1" latinLnBrk="0" hangingPunct="1">
        <a:lnSpc>
          <a:spcPct val="90000"/>
        </a:lnSpc>
        <a:spcBef>
          <a:spcPts val="3342"/>
        </a:spcBef>
        <a:buFont typeface="Arial" panose="020B0604020202020204" pitchFamily="34" charset="0"/>
        <a:buChar char="•"/>
        <a:defRPr sz="9359" kern="1200">
          <a:solidFill>
            <a:schemeClr val="tx1"/>
          </a:solidFill>
          <a:latin typeface="+mn-lt"/>
          <a:ea typeface="+mn-ea"/>
          <a:cs typeface="+mn-cs"/>
        </a:defRPr>
      </a:lvl1pPr>
      <a:lvl2pPr marL="2292287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2pPr>
      <a:lvl3pPr marL="3820478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685" kern="1200">
          <a:solidFill>
            <a:schemeClr val="tx1"/>
          </a:solidFill>
          <a:latin typeface="+mn-lt"/>
          <a:ea typeface="+mn-ea"/>
          <a:cs typeface="+mn-cs"/>
        </a:defRPr>
      </a:lvl3pPr>
      <a:lvl4pPr marL="5348669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876860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8405051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933242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1461433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989624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1pPr>
      <a:lvl2pPr marL="1528191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2pPr>
      <a:lvl3pPr marL="3056382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3pPr>
      <a:lvl4pPr marL="4584573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112764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7640955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169146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0697337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225528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hyperlink" Target="https://github.com/grayresearch/CFU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Box 565">
            <a:extLst>
              <a:ext uri="{FF2B5EF4-FFF2-40B4-BE49-F238E27FC236}">
                <a16:creationId xmlns:a16="http://schemas.microsoft.com/office/drawing/2014/main" id="{D76CA6DC-FFE5-4635-8933-49B5B396A41C}"/>
              </a:ext>
            </a:extLst>
          </p:cNvPr>
          <p:cNvSpPr txBox="1"/>
          <p:nvPr/>
        </p:nvSpPr>
        <p:spPr>
          <a:xfrm>
            <a:off x="15958367" y="4300176"/>
            <a:ext cx="13875988" cy="3585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solidFill>
                  <a:prstClr val="black"/>
                </a:solidFill>
              </a:rPr>
              <a:t>Correct composition via isolation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ehavior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 extension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not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change when composed with others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instructions only access registers &amp; selected CFU’s state context</a:t>
            </a:r>
          </a:p>
          <a:p>
            <a:pPr marL="722516" lvl="1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Each interface/CFU may have 0, 1,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#harts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, or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isolated state contexts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 HW-SW interface: custom interface multiplexing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Inexhaustible, collision-free instruction encodings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mcfu_selector</a:t>
            </a:r>
            <a:r>
              <a:rPr lang="en-US" sz="3600" dirty="0">
                <a:solidFill>
                  <a:prstClr val="black"/>
                </a:solidFill>
              </a:rPr>
              <a:t> CSR selects hart’s </a:t>
            </a:r>
            <a:r>
              <a:rPr lang="en-US" sz="3600" i="1" dirty="0">
                <a:solidFill>
                  <a:prstClr val="black"/>
                </a:solidFill>
              </a:rPr>
              <a:t>current</a:t>
            </a:r>
            <a:r>
              <a:rPr lang="en-US" sz="3600" dirty="0">
                <a:solidFill>
                  <a:prstClr val="black"/>
                </a:solidFill>
              </a:rPr>
              <a:t> CFU and some state context</a:t>
            </a:r>
            <a:endParaRPr lang="en-US" sz="3600" b="1" dirty="0">
              <a:solidFill>
                <a:prstClr val="black"/>
              </a:solidFill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custom-0/-1/-2</a:t>
            </a:r>
            <a:r>
              <a:rPr lang="en-US" sz="3600" dirty="0">
                <a:solidFill>
                  <a:prstClr val="black"/>
                </a:solidFill>
              </a:rPr>
              <a:t> functions routed to the selected CFU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performs function, may update its state context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response updates destination register and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  <a:r>
              <a:rPr lang="en-US" sz="3600" dirty="0">
                <a:solidFill>
                  <a:prstClr val="black"/>
                </a:solidFill>
              </a:rPr>
              <a:t> CSR</a:t>
            </a:r>
          </a:p>
          <a:p>
            <a:endParaRPr lang="en-US" sz="44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accelerated library programming model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Try to select a custom interface, issue custom instructions if CFU present</a:t>
            </a:r>
          </a:p>
          <a:p>
            <a:pPr lvl="1">
              <a:defRPr/>
            </a:pPr>
            <a:r>
              <a:rPr lang="en-US" sz="3000" dirty="0">
                <a:latin typeface="Consolas" panose="020B0609020204030204" pitchFamily="49" charset="0"/>
              </a:rPr>
              <a:t>CI</a:t>
            </a:r>
            <a:r>
              <a:rPr lang="en-US" sz="3000" dirty="0">
                <a:effectLst/>
                <a:latin typeface="Consolas" panose="020B0609020204030204" pitchFamily="49" charset="0"/>
              </a:rPr>
              <a:t> bitmanip(CI_ID_IBitmanip);   //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csrrw mcfu_selector</a:t>
            </a:r>
            <a:r>
              <a:rPr lang="en-US" sz="3000" b="1" dirty="0">
                <a:latin typeface="Consolas" panose="020B0609020204030204" pitchFamily="49" charset="0"/>
              </a:rPr>
              <a:t> …</a:t>
            </a:r>
            <a:endParaRPr lang="en-US" sz="3000" b="1" dirty="0"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sz="3000" dirty="0">
                <a:latin typeface="Consolas" panose="020B0609020204030204" pitchFamily="49" charset="0"/>
              </a:rPr>
              <a:t>if (bitmanip)                   // accelerator present: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</a:rPr>
              <a:t>  </a:t>
            </a:r>
            <a:r>
              <a:rPr lang="en-US" sz="3000" dirty="0">
                <a:effectLst/>
                <a:latin typeface="Consolas" panose="020B0609020204030204" pitchFamily="49" charset="0"/>
              </a:rPr>
              <a:t>count = cf(pcnt_cf, data, 0); //  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cfu_reg pcnt_cf,rd,data,x0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else                            // accelerator not present: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  count = </a:t>
            </a:r>
            <a:r>
              <a:rPr lang="en-US" sz="3000" dirty="0" err="1">
                <a:effectLst/>
                <a:latin typeface="Consolas" panose="020B0609020204030204" pitchFamily="49" charset="0"/>
              </a:rPr>
              <a:t>popcount</a:t>
            </a:r>
            <a:r>
              <a:rPr lang="en-US" sz="3000" dirty="0">
                <a:effectLst/>
                <a:latin typeface="Consolas" panose="020B0609020204030204" pitchFamily="49" charset="0"/>
              </a:rPr>
              <a:t>(data);       //   software version</a:t>
            </a:r>
            <a:endParaRPr lang="en-US" sz="3000" dirty="0">
              <a:solidFill>
                <a:prstClr val="black"/>
              </a:solidFill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</a:rPr>
              <a:t>HW-HW interface: CFU Logic Interface (CFU-LI)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Flexible feature levels: combinational, fixed, variable latency, reordering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Prebuilt switches &amp; adapters for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glueless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composition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Example: CFU-L2 variable latency signaling:</a:t>
            </a:r>
            <a:endParaRPr lang="en-US" sz="4400" dirty="0"/>
          </a:p>
          <a:p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Learn more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>
                <a:highlight>
                  <a:srgbClr val="FFFF00"/>
                </a:highlight>
              </a:rPr>
              <a:t>Draft Proposed RISC-V Composable Custom Extensions</a:t>
            </a:r>
            <a:br>
              <a:rPr lang="en-US" sz="3600" i="1" dirty="0">
                <a:highlight>
                  <a:srgbClr val="FFFF00"/>
                </a:highlight>
              </a:rPr>
            </a:br>
            <a:r>
              <a:rPr lang="en-US" sz="3600" i="1" dirty="0">
                <a:highlight>
                  <a:srgbClr val="FFFF00"/>
                </a:highlight>
              </a:rPr>
              <a:t>Specification,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>
                <a:highlight>
                  <a:srgbClr val="FFFF00"/>
                </a:highlight>
                <a:hlinkClick r:id="rId2"/>
              </a:rPr>
              <a:t>https://github.com/grayresearch/CFU</a:t>
            </a:r>
            <a:endParaRPr lang="en-US" sz="3600" dirty="0">
              <a:highlight>
                <a:srgbClr val="FFFF00"/>
              </a:highlight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Status: refining spec, building </a:t>
            </a:r>
            <a:r>
              <a:rPr lang="en-US" sz="3600" dirty="0" err="1"/>
              <a:t>CPUs+CFUs</a:t>
            </a:r>
            <a:r>
              <a:rPr lang="en-US" sz="3600" dirty="0"/>
              <a:t> composition demos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Join us! Discuss, meet on RISC-V [sig-soft-</a:t>
            </a:r>
            <a:r>
              <a:rPr lang="en-US" sz="3600" dirty="0" err="1"/>
              <a:t>cpu</a:t>
            </a:r>
            <a:r>
              <a:rPr lang="en-US" sz="3600" dirty="0"/>
              <a:t>] list</a:t>
            </a:r>
            <a:endParaRPr lang="en-US" sz="1100" dirty="0"/>
          </a:p>
        </p:txBody>
      </p:sp>
      <p:pic>
        <p:nvPicPr>
          <p:cNvPr id="37" name="Picture 36" descr="A picture containing grass, building, outdoor, tower&#10;&#10;Description automatically generated">
            <a:extLst>
              <a:ext uri="{FF2B5EF4-FFF2-40B4-BE49-F238E27FC236}">
                <a16:creationId xmlns:a16="http://schemas.microsoft.com/office/drawing/2014/main" id="{C2B9E914-F2BF-4D2E-BA4A-F78C822D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961" y="-23085"/>
            <a:ext cx="5779922" cy="3766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16787B-78FD-437F-85D1-2ADD71EFCC26}"/>
              </a:ext>
            </a:extLst>
          </p:cNvPr>
          <p:cNvSpPr txBox="1"/>
          <p:nvPr/>
        </p:nvSpPr>
        <p:spPr>
          <a:xfrm>
            <a:off x="1" y="-23084"/>
            <a:ext cx="24814959" cy="3766690"/>
          </a:xfrm>
          <a:prstGeom prst="rect">
            <a:avLst/>
          </a:prstGeom>
          <a:solidFill>
            <a:srgbClr val="31C51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6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Composable Custom Extensions and Custom Function Units for RISC-V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Gray (Gray Research) , Tim Vogt (Lattice Semiconductor), Tim Callahan (Google), Charles Papon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SpinalHDL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pPr algn="ctr"/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Guy Lemieux (University of British Columbia), Maciej Kurc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Karol Gugala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Olof Kindgren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Qamcom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C5AB5-BE44-470F-81CF-6F987A143133}"/>
              </a:ext>
            </a:extLst>
          </p:cNvPr>
          <p:cNvSpPr txBox="1"/>
          <p:nvPr/>
        </p:nvSpPr>
        <p:spPr>
          <a:xfrm>
            <a:off x="1092834" y="4300176"/>
            <a:ext cx="13651895" cy="358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RISC-V custom extensions’ interop problem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Standard extensions layer and compose well. </a:t>
            </a:r>
            <a:r>
              <a:rPr lang="en-US" sz="3600"/>
              <a:t>Each takes </a:t>
            </a:r>
            <a:r>
              <a:rPr lang="en-US" sz="3600" dirty="0"/>
              <a:t>years to ratify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Custom extensions allow rapid in-house accelerator &amp; library solutions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Solutions may not work </a:t>
            </a:r>
            <a:r>
              <a:rPr lang="en-US" sz="3600" i="1" dirty="0"/>
              <a:t>together</a:t>
            </a:r>
            <a:r>
              <a:rPr lang="en-US" sz="3600" dirty="0"/>
              <a:t> – conflicting encodings, different means of discovery, computation, state, error handling, versioning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Incompatible solution silos limit reuse and fragment the ecosystem</a:t>
            </a:r>
            <a:endParaRPr lang="en-US" sz="1100" dirty="0"/>
          </a:p>
          <a:p>
            <a:endParaRPr lang="en-US" b="1" dirty="0"/>
          </a:p>
          <a:p>
            <a:r>
              <a:rPr lang="en-US" sz="4400" b="1" dirty="0"/>
              <a:t>Let us build a mix-and-match custom extensions future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/>
              <a:t>Agility</a:t>
            </a:r>
            <a:r>
              <a:rPr lang="en-US" sz="3600" dirty="0"/>
              <a:t> of custom extensions with </a:t>
            </a:r>
            <a:r>
              <a:rPr lang="en-US" sz="3600" i="1" dirty="0"/>
              <a:t>composability </a:t>
            </a:r>
            <a:r>
              <a:rPr lang="en-US" sz="3600" dirty="0"/>
              <a:t>of standard extensions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Proposed HW-SW and HW-HW interop interfaces enable reusable accelerators that </a:t>
            </a:r>
            <a:r>
              <a:rPr lang="en-US" sz="3600" i="1" dirty="0"/>
              <a:t>just work </a:t>
            </a:r>
            <a:r>
              <a:rPr lang="en-US" sz="3600" dirty="0"/>
              <a:t>together – a </a:t>
            </a:r>
            <a:r>
              <a:rPr lang="en-US" sz="3600" i="1" dirty="0"/>
              <a:t>marketplace</a:t>
            </a:r>
            <a:r>
              <a:rPr lang="en-US" sz="3600" dirty="0"/>
              <a:t> of accelerators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Key ideas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ustom</a:t>
            </a: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 (CI):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abstracts a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composable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extension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</a:rPr>
              <a:t>Custom function unit (CFU)</a:t>
            </a:r>
            <a:r>
              <a:rPr lang="en-US" sz="3600" dirty="0">
                <a:solidFill>
                  <a:prstClr val="black"/>
                </a:solidFill>
              </a:rPr>
              <a:t>: core that implements a custom interface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Accelerated library</a:t>
            </a:r>
            <a:r>
              <a:rPr lang="en-US" sz="3600" i="1" dirty="0"/>
              <a:t>: </a:t>
            </a:r>
            <a:r>
              <a:rPr lang="en-US" sz="3600" dirty="0"/>
              <a:t>issues custom instructions of a custom interface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interop interfaces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HW-SW: interface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multiplexing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libs select hart’s </a:t>
            </a:r>
            <a:r>
              <a:rPr kumimoji="0" lang="en-US" sz="36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</a:t>
            </a:r>
            <a:r>
              <a:rPr lang="en-US" sz="3600" i="1" dirty="0" err="1">
                <a:solidFill>
                  <a:prstClr val="black"/>
                </a:solidFill>
                <a:latin typeface="Calibri" panose="020F0502020204030204"/>
              </a:rPr>
              <a:t>nt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CI &amp; CI-state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custom interface enjoys full custom instruction encoding space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HW-HW: CFU Logic Interface (CFU-LI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): CFU signaling standard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automatic composition of CPU+CFU complexes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4400" b="1" dirty="0"/>
              <a:t>Example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HW-SW stack changes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Interface Runtime: accelerated library services (discovery …)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“-Zicfu”: interface multiplexing CSRs: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CFU Logic Interface &amp; metadata: automatic </a:t>
            </a:r>
            <a:r>
              <a:rPr kumimoji="0" lang="en-US" sz="36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CPUs+CFUs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composition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Some composition challenges we address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Dynamic discovery of custom extensions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Namespace / ID management with no central authority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Collision free custom instruction encodings</a:t>
            </a:r>
            <a:endParaRPr lang="en-US" sz="3600" dirty="0"/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Correct composition of stateful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error handling</a:t>
            </a:r>
            <a:endParaRPr lang="en-US" sz="1600" dirty="0">
              <a:latin typeface="MS Shell Dlg 2" panose="020B0604030504040204" pitchFamily="34" charset="0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context save/restore</a:t>
            </a: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Versioning of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Privileged systems: access control to extensions and state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Please see spec for all the details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468396D6-D6E5-43B8-9508-10B93F22B6F1}"/>
              </a:ext>
            </a:extLst>
          </p:cNvPr>
          <p:cNvGrpSpPr/>
          <p:nvPr/>
        </p:nvGrpSpPr>
        <p:grpSpPr>
          <a:xfrm>
            <a:off x="18783755" y="14471646"/>
            <a:ext cx="7108203" cy="8046568"/>
            <a:chOff x="457201" y="274035"/>
            <a:chExt cx="5029199" cy="5593365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D5FAAA44-15DA-4CF4-9903-3BD709C4F27B}"/>
                </a:ext>
              </a:extLst>
            </p:cNvPr>
            <p:cNvSpPr/>
            <p:nvPr/>
          </p:nvSpPr>
          <p:spPr>
            <a:xfrm>
              <a:off x="756227" y="4320873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B27F27FA-E9B0-41BA-B89F-7A4444207694}"/>
                </a:ext>
              </a:extLst>
            </p:cNvPr>
            <p:cNvSpPr/>
            <p:nvPr/>
          </p:nvSpPr>
          <p:spPr>
            <a:xfrm>
              <a:off x="682914" y="4263914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BE1ACCEA-9A63-466C-B6E7-A1200C937325}"/>
                </a:ext>
              </a:extLst>
            </p:cNvPr>
            <p:cNvSpPr/>
            <p:nvPr/>
          </p:nvSpPr>
          <p:spPr>
            <a:xfrm>
              <a:off x="609600" y="4191021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8E147FD4-7EAD-4D87-8234-4CA335087FC0}"/>
                </a:ext>
              </a:extLst>
            </p:cNvPr>
            <p:cNvSpPr/>
            <p:nvPr/>
          </p:nvSpPr>
          <p:spPr>
            <a:xfrm>
              <a:off x="457201" y="294717"/>
              <a:ext cx="5029199" cy="26770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F3D2E3C1-EC77-415A-8476-1BCF9ACE0FE9}"/>
                </a:ext>
              </a:extLst>
            </p:cNvPr>
            <p:cNvSpPr/>
            <p:nvPr/>
          </p:nvSpPr>
          <p:spPr>
            <a:xfrm>
              <a:off x="609599" y="5562600"/>
              <a:ext cx="3657593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/>
                <a:t>id                                status   data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6C7CA8A5-A68A-4B8B-9747-E93D3C225820}"/>
                </a:ext>
              </a:extLst>
            </p:cNvPr>
            <p:cNvSpPr/>
            <p:nvPr/>
          </p:nvSpPr>
          <p:spPr>
            <a:xfrm>
              <a:off x="618460" y="68580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 err="1"/>
                <a:t>cfu_reg</a:t>
              </a:r>
              <a:r>
                <a:rPr lang="en-US" sz="2600" i="1" dirty="0"/>
                <a:t>  </a:t>
              </a:r>
              <a:r>
                <a:rPr lang="en-US" sz="2600" i="1" dirty="0" err="1"/>
                <a:t>cf_id</a:t>
              </a:r>
              <a:r>
                <a:rPr lang="en-US" sz="2600" i="1" dirty="0"/>
                <a:t>  </a:t>
              </a:r>
              <a:r>
                <a:rPr lang="en-US" sz="2600" i="1" dirty="0" err="1"/>
                <a:t>rd</a:t>
              </a:r>
              <a:r>
                <a:rPr lang="en-US" sz="2600" i="1" dirty="0"/>
                <a:t>  rs1  rs2</a:t>
              </a: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8922A9A3-1ECB-4428-9456-C15769ADB70B}"/>
                </a:ext>
              </a:extLst>
            </p:cNvPr>
            <p:cNvSpPr/>
            <p:nvPr/>
          </p:nvSpPr>
          <p:spPr>
            <a:xfrm>
              <a:off x="2438400" y="4495811"/>
              <a:ext cx="1524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/>
                <a:t>datapath</a:t>
              </a:r>
              <a:endParaRPr lang="en-US" sz="2600" baseline="-25000" dirty="0"/>
            </a:p>
          </p:txBody>
        </p: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FD067F20-B435-4985-B905-78FE07A07744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4724411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or: Elbow 632">
              <a:extLst>
                <a:ext uri="{FF2B5EF4-FFF2-40B4-BE49-F238E27FC236}">
                  <a16:creationId xmlns:a16="http://schemas.microsoft.com/office/drawing/2014/main" id="{F2FAED6C-581B-466E-9BD9-896512612723}"/>
                </a:ext>
              </a:extLst>
            </p:cNvPr>
            <p:cNvCxnSpPr>
              <a:cxnSpLocks/>
              <a:endCxn id="663" idx="1"/>
            </p:cNvCxnSpPr>
            <p:nvPr/>
          </p:nvCxnSpPr>
          <p:spPr>
            <a:xfrm rot="5400000">
              <a:off x="822112" y="3839854"/>
              <a:ext cx="944694" cy="609588"/>
            </a:xfrm>
            <a:prstGeom prst="bentConnector4">
              <a:avLst>
                <a:gd name="adj1" fmla="val 38794"/>
                <a:gd name="adj2" fmla="val 11759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Connector: Elbow 633">
              <a:extLst>
                <a:ext uri="{FF2B5EF4-FFF2-40B4-BE49-F238E27FC236}">
                  <a16:creationId xmlns:a16="http://schemas.microsoft.com/office/drawing/2014/main" id="{6439149D-4F9F-46CC-B432-4543389C8577}"/>
                </a:ext>
              </a:extLst>
            </p:cNvPr>
            <p:cNvCxnSpPr>
              <a:cxnSpLocks/>
              <a:endCxn id="631" idx="1"/>
            </p:cNvCxnSpPr>
            <p:nvPr/>
          </p:nvCxnSpPr>
          <p:spPr>
            <a:xfrm rot="16200000" flipH="1">
              <a:off x="1823901" y="4033711"/>
              <a:ext cx="920375" cy="3086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279CC074-0983-41F8-B9AC-702AB4A2AEB2}"/>
                </a:ext>
              </a:extLst>
            </p:cNvPr>
            <p:cNvCxnSpPr>
              <a:cxnSpLocks/>
              <a:endCxn id="631" idx="0"/>
            </p:cNvCxnSpPr>
            <p:nvPr/>
          </p:nvCxnSpPr>
          <p:spPr>
            <a:xfrm>
              <a:off x="3200400" y="3733802"/>
              <a:ext cx="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8F05662B-54DA-40B2-8AF7-A8A279B5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4210" y="3733802"/>
              <a:ext cx="579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8C894EAB-1678-4353-ACC2-82B317689CEE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00611"/>
              <a:ext cx="0" cy="7619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04AC4B99-42B9-41B1-AD8E-0DBC7A46F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2"/>
              <a:ext cx="0" cy="7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or: Elbow 638">
              <a:extLst>
                <a:ext uri="{FF2B5EF4-FFF2-40B4-BE49-F238E27FC236}">
                  <a16:creationId xmlns:a16="http://schemas.microsoft.com/office/drawing/2014/main" id="{8CF7A5BD-53D0-444F-89B7-F3519803329A}"/>
                </a:ext>
              </a:extLst>
            </p:cNvPr>
            <p:cNvCxnSpPr>
              <a:cxnSpLocks/>
              <a:endCxn id="627" idx="1"/>
            </p:cNvCxnSpPr>
            <p:nvPr/>
          </p:nvCxnSpPr>
          <p:spPr>
            <a:xfrm rot="5400000">
              <a:off x="403032" y="3946332"/>
              <a:ext cx="946547" cy="533409"/>
            </a:xfrm>
            <a:prstGeom prst="bentConnector4">
              <a:avLst>
                <a:gd name="adj1" fmla="val 16054"/>
                <a:gd name="adj2" fmla="val 1290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or: Elbow 639">
              <a:extLst>
                <a:ext uri="{FF2B5EF4-FFF2-40B4-BE49-F238E27FC236}">
                  <a16:creationId xmlns:a16="http://schemas.microsoft.com/office/drawing/2014/main" id="{5388EF9E-9C53-40BF-850C-3ADB595D2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4463" y="3966892"/>
              <a:ext cx="44825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or: Elbow 640">
              <a:extLst>
                <a:ext uri="{FF2B5EF4-FFF2-40B4-BE49-F238E27FC236}">
                  <a16:creationId xmlns:a16="http://schemas.microsoft.com/office/drawing/2014/main" id="{56A315B7-D6C3-4173-93E8-EA813F6347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7487" y="4048942"/>
              <a:ext cx="908450" cy="155168"/>
            </a:xfrm>
            <a:prstGeom prst="bentConnector4">
              <a:avLst>
                <a:gd name="adj1" fmla="val 41612"/>
                <a:gd name="adj2" fmla="val 247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BBE74A1-2CAF-4271-BC36-94400AC708D3}"/>
                </a:ext>
              </a:extLst>
            </p:cNvPr>
            <p:cNvSpPr/>
            <p:nvPr/>
          </p:nvSpPr>
          <p:spPr>
            <a:xfrm>
              <a:off x="989561" y="4446488"/>
              <a:ext cx="1066800" cy="510990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2600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C9BC375-F442-4A45-A38C-D98152D7F02C}"/>
                </a:ext>
              </a:extLst>
            </p:cNvPr>
            <p:cNvGrpSpPr/>
            <p:nvPr/>
          </p:nvGrpSpPr>
          <p:grpSpPr>
            <a:xfrm>
              <a:off x="3810002" y="984637"/>
              <a:ext cx="1523998" cy="619514"/>
              <a:chOff x="5181599" y="2581877"/>
              <a:chExt cx="1371601" cy="931989"/>
            </a:xfrm>
            <a:solidFill>
              <a:schemeClr val="bg1">
                <a:lumMod val="95000"/>
              </a:schemeClr>
            </a:solidFill>
          </p:grpSpPr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259D97C7-33C8-4334-854B-1B3EF9652C48}"/>
                  </a:ext>
                </a:extLst>
              </p:cNvPr>
              <p:cNvSpPr/>
              <p:nvPr/>
            </p:nvSpPr>
            <p:spPr>
              <a:xfrm>
                <a:off x="5181599" y="2666743"/>
                <a:ext cx="1371601" cy="84712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809BDC-7A24-4F17-B21F-6E9F7676DD6C}"/>
                  </a:ext>
                </a:extLst>
              </p:cNvPr>
              <p:cNvSpPr/>
              <p:nvPr/>
            </p:nvSpPr>
            <p:spPr>
              <a:xfrm>
                <a:off x="5181600" y="2581877"/>
                <a:ext cx="1371600" cy="79393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/>
                  <a:t>register file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CA6A04BD-2B3E-4958-93AA-EE63C93FD99B}"/>
                </a:ext>
              </a:extLst>
            </p:cNvPr>
            <p:cNvSpPr/>
            <p:nvPr/>
          </p:nvSpPr>
          <p:spPr>
            <a:xfrm>
              <a:off x="615390" y="178775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 err="1"/>
                <a:t>cfu_id</a:t>
              </a:r>
              <a:r>
                <a:rPr lang="en-US" sz="2600" i="1" dirty="0"/>
                <a:t>  </a:t>
              </a:r>
              <a:r>
                <a:rPr lang="en-US" sz="2600" i="1" dirty="0" err="1"/>
                <a:t>state_id</a:t>
              </a:r>
              <a:r>
                <a:rPr lang="en-US" sz="2600" i="1" dirty="0"/>
                <a:t>             </a:t>
              </a:r>
              <a:r>
                <a:rPr lang="en-US" sz="2600" i="1" dirty="0" err="1"/>
                <a:t>en</a:t>
              </a:r>
              <a:r>
                <a:rPr lang="en-US" sz="2600" i="1" dirty="0"/>
                <a:t>=1</a:t>
              </a: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F18948D7-77CF-4C90-820D-105F19B4134A}"/>
                </a:ext>
              </a:extLst>
            </p:cNvPr>
            <p:cNvSpPr/>
            <p:nvPr/>
          </p:nvSpPr>
          <p:spPr>
            <a:xfrm>
              <a:off x="609600" y="2508832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600" i="1" dirty="0"/>
                <a:t>cu op fi of </a:t>
              </a:r>
              <a:r>
                <a:rPr lang="en-US" sz="2600" i="1" dirty="0" err="1"/>
                <a:t>si</a:t>
              </a:r>
              <a:r>
                <a:rPr lang="en-US" sz="2600" i="1" dirty="0"/>
                <a:t> ci</a:t>
              </a:r>
            </a:p>
          </p:txBody>
        </p:sp>
        <p:cxnSp>
          <p:nvCxnSpPr>
            <p:cNvPr id="646" name="Connector: Elbow 645">
              <a:extLst>
                <a:ext uri="{FF2B5EF4-FFF2-40B4-BE49-F238E27FC236}">
                  <a16:creationId xmlns:a16="http://schemas.microsoft.com/office/drawing/2014/main" id="{34CA61A4-EEE2-4BD3-A60F-3E7BE647F189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66" y="1000463"/>
              <a:ext cx="838200" cy="158357"/>
            </a:xfrm>
            <a:prstGeom prst="bentConnector3">
              <a:avLst>
                <a:gd name="adj1" fmla="val 8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Connector: Elbow 646">
              <a:extLst>
                <a:ext uri="{FF2B5EF4-FFF2-40B4-BE49-F238E27FC236}">
                  <a16:creationId xmlns:a16="http://schemas.microsoft.com/office/drawing/2014/main" id="{1E195FB5-7555-44D3-95A0-2E6786B8D880}"/>
                </a:ext>
              </a:extLst>
            </p:cNvPr>
            <p:cNvCxnSpPr>
              <a:cxnSpLocks/>
            </p:cNvCxnSpPr>
            <p:nvPr/>
          </p:nvCxnSpPr>
          <p:spPr>
            <a:xfrm>
              <a:off x="2630255" y="998423"/>
              <a:ext cx="1175310" cy="308875"/>
            </a:xfrm>
            <a:prstGeom prst="bentConnector3">
              <a:avLst>
                <a:gd name="adj1" fmla="val -8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Connector: Elbow 647">
              <a:extLst>
                <a:ext uri="{FF2B5EF4-FFF2-40B4-BE49-F238E27FC236}">
                  <a16:creationId xmlns:a16="http://schemas.microsoft.com/office/drawing/2014/main" id="{FA108BFA-6D1B-44CE-97BF-94F9D58EC2F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986681"/>
              <a:ext cx="1520654" cy="464632"/>
            </a:xfrm>
            <a:prstGeom prst="bentConnector3">
              <a:avLst>
                <a:gd name="adj1" fmla="val -7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or: Elbow 648">
              <a:extLst>
                <a:ext uri="{FF2B5EF4-FFF2-40B4-BE49-F238E27FC236}">
                  <a16:creationId xmlns:a16="http://schemas.microsoft.com/office/drawing/2014/main" id="{6AB8B1EC-EACC-4BDE-B023-DA08042060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29774" y="3022923"/>
              <a:ext cx="3954740" cy="1734214"/>
            </a:xfrm>
            <a:prstGeom prst="bentConnector3">
              <a:avLst>
                <a:gd name="adj1" fmla="val -426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or: Elbow 649">
              <a:extLst>
                <a:ext uri="{FF2B5EF4-FFF2-40B4-BE49-F238E27FC236}">
                  <a16:creationId xmlns:a16="http://schemas.microsoft.com/office/drawing/2014/main" id="{7ED7469F-DFC7-421C-AB9D-F1244E731867}"/>
                </a:ext>
              </a:extLst>
            </p:cNvPr>
            <p:cNvCxnSpPr>
              <a:cxnSpLocks/>
              <a:endCxn id="645" idx="3"/>
            </p:cNvCxnSpPr>
            <p:nvPr/>
          </p:nvCxnSpPr>
          <p:spPr>
            <a:xfrm rot="5400000" flipH="1" flipV="1">
              <a:off x="1485490" y="3994245"/>
              <a:ext cx="3198345" cy="532320"/>
            </a:xfrm>
            <a:prstGeom prst="bentConnector4">
              <a:avLst>
                <a:gd name="adj1" fmla="val -9833"/>
                <a:gd name="adj2" fmla="val 3440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E91148B0-E119-4602-85BC-CDF3FF8C46FE}"/>
                </a:ext>
              </a:extLst>
            </p:cNvPr>
            <p:cNvCxnSpPr>
              <a:cxnSpLocks/>
            </p:cNvCxnSpPr>
            <p:nvPr/>
          </p:nvCxnSpPr>
          <p:spPr>
            <a:xfrm>
              <a:off x="1608161" y="2089903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or: Elbow 651">
              <a:extLst>
                <a:ext uri="{FF2B5EF4-FFF2-40B4-BE49-F238E27FC236}">
                  <a16:creationId xmlns:a16="http://schemas.microsoft.com/office/drawing/2014/main" id="{B7B32646-64AC-4C4F-80E0-CA83A69ADF6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7613" y="1825824"/>
              <a:ext cx="2444363" cy="761988"/>
            </a:xfrm>
            <a:prstGeom prst="bentConnector3">
              <a:avLst>
                <a:gd name="adj1" fmla="val 8776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56460EAE-5286-41AD-BDC6-10BE01A10794}"/>
                </a:ext>
              </a:extLst>
            </p:cNvPr>
            <p:cNvSpPr txBox="1"/>
            <p:nvPr/>
          </p:nvSpPr>
          <p:spPr>
            <a:xfrm>
              <a:off x="544604" y="361740"/>
              <a:ext cx="1110925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instruction</a:t>
              </a: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0A23FF7F-F3E7-4C6A-8F6C-C63F6A55E834}"/>
                </a:ext>
              </a:extLst>
            </p:cNvPr>
            <p:cNvSpPr txBox="1"/>
            <p:nvPr/>
          </p:nvSpPr>
          <p:spPr>
            <a:xfrm>
              <a:off x="521679" y="1447800"/>
              <a:ext cx="1425739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mcfu_selector</a:t>
              </a:r>
              <a:endParaRPr lang="en-US" sz="26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5CED286-A4EE-481D-ADB3-9E62EEFCC6F8}"/>
                </a:ext>
              </a:extLst>
            </p:cNvPr>
            <p:cNvSpPr txBox="1"/>
            <p:nvPr/>
          </p:nvSpPr>
          <p:spPr>
            <a:xfrm>
              <a:off x="531422" y="2186515"/>
              <a:ext cx="106289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cfu_status</a:t>
              </a:r>
              <a:endParaRPr lang="en-US" sz="2600" dirty="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1BCF7785-2D7F-4915-B73A-02A693089934}"/>
                </a:ext>
              </a:extLst>
            </p:cNvPr>
            <p:cNvSpPr txBox="1"/>
            <p:nvPr/>
          </p:nvSpPr>
          <p:spPr>
            <a:xfrm>
              <a:off x="544604" y="3106705"/>
              <a:ext cx="81937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request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E67490D3-82AC-4876-B3EB-F4D8EED43EE6}"/>
                </a:ext>
              </a:extLst>
            </p:cNvPr>
            <p:cNvSpPr txBox="1"/>
            <p:nvPr/>
          </p:nvSpPr>
          <p:spPr>
            <a:xfrm>
              <a:off x="3707505" y="4812268"/>
              <a:ext cx="57952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u="sng" dirty="0"/>
                <a:t>CFUs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7A72CF16-B0C7-45E8-B7E0-BD3B4A970A70}"/>
                </a:ext>
              </a:extLst>
            </p:cNvPr>
            <p:cNvSpPr txBox="1"/>
            <p:nvPr/>
          </p:nvSpPr>
          <p:spPr>
            <a:xfrm>
              <a:off x="4724402" y="274035"/>
              <a:ext cx="748497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600" u="sng" dirty="0"/>
                <a:t>CPU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EFE5E245-6B03-4549-944C-88751379F0D4}"/>
                </a:ext>
              </a:extLst>
            </p:cNvPr>
            <p:cNvSpPr txBox="1"/>
            <p:nvPr/>
          </p:nvSpPr>
          <p:spPr>
            <a:xfrm>
              <a:off x="810426" y="5260045"/>
              <a:ext cx="95265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response</a:t>
              </a:r>
            </a:p>
          </p:txBody>
        </p:sp>
        <p:cxnSp>
          <p:nvCxnSpPr>
            <p:cNvPr id="660" name="Connector: Elbow 659">
              <a:extLst>
                <a:ext uri="{FF2B5EF4-FFF2-40B4-BE49-F238E27FC236}">
                  <a16:creationId xmlns:a16="http://schemas.microsoft.com/office/drawing/2014/main" id="{1BD168F7-3651-4979-9139-D1D5C07C88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28560" y="2290365"/>
              <a:ext cx="1811211" cy="466067"/>
            </a:xfrm>
            <a:prstGeom prst="bentConnector3">
              <a:avLst>
                <a:gd name="adj1" fmla="val 916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Elbow 660">
              <a:extLst>
                <a:ext uri="{FF2B5EF4-FFF2-40B4-BE49-F238E27FC236}">
                  <a16:creationId xmlns:a16="http://schemas.microsoft.com/office/drawing/2014/main" id="{212C41F6-67AB-46DD-A1EA-64D99B49B81E}"/>
                </a:ext>
              </a:extLst>
            </p:cNvPr>
            <p:cNvCxnSpPr/>
            <p:nvPr/>
          </p:nvCxnSpPr>
          <p:spPr>
            <a:xfrm rot="5400000">
              <a:off x="2751031" y="2060303"/>
              <a:ext cx="1805370" cy="916378"/>
            </a:xfrm>
            <a:prstGeom prst="bentConnector3">
              <a:avLst>
                <a:gd name="adj1" fmla="val 8360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A10215EA-D355-4C28-80BD-3241F6E502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2265" y="1066800"/>
              <a:ext cx="0" cy="2370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6C6B696-491F-4060-9A83-1CAB1F069B18}"/>
                </a:ext>
              </a:extLst>
            </p:cNvPr>
            <p:cNvSpPr/>
            <p:nvPr/>
          </p:nvSpPr>
          <p:spPr>
            <a:xfrm>
              <a:off x="989665" y="4353269"/>
              <a:ext cx="1066800" cy="527452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600" dirty="0"/>
                <a:t>state</a:t>
              </a:r>
              <a:br>
                <a:rPr lang="en-US" sz="2600" dirty="0"/>
              </a:br>
              <a:r>
                <a:rPr lang="en-US" sz="2600" dirty="0"/>
                <a:t>contexts</a:t>
              </a: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230874A0-5E5F-4079-B133-A42F00F091DC}"/>
                </a:ext>
              </a:extLst>
            </p:cNvPr>
            <p:cNvSpPr/>
            <p:nvPr/>
          </p:nvSpPr>
          <p:spPr>
            <a:xfrm>
              <a:off x="609600" y="3429000"/>
              <a:ext cx="3657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/>
                <a:t>id  </a:t>
              </a:r>
              <a:r>
                <a:rPr lang="en-US" sz="2600" i="1" dirty="0" err="1"/>
                <a:t>cfu</a:t>
              </a:r>
              <a:r>
                <a:rPr lang="en-US" sz="2600" i="1" dirty="0"/>
                <a:t>  state  </a:t>
              </a:r>
              <a:r>
                <a:rPr lang="en-US" sz="2600" i="1" dirty="0" err="1"/>
                <a:t>insn</a:t>
              </a:r>
              <a:r>
                <a:rPr lang="en-US" sz="2600" i="1" dirty="0"/>
                <a:t>  </a:t>
              </a:r>
              <a:r>
                <a:rPr lang="en-US" sz="2600" i="1" dirty="0" err="1"/>
                <a:t>func</a:t>
              </a:r>
              <a:r>
                <a:rPr lang="en-US" sz="2600" i="1" dirty="0"/>
                <a:t>  data0  data1</a:t>
              </a:r>
            </a:p>
          </p:txBody>
        </p: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33DEE8CF-03FF-4714-9335-9E6FC445D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1439" y="2089902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48EED970-77C5-4367-A9ED-1E2D8CFDD30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066800"/>
              <a:ext cx="22859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07AF2A80-BB6C-4BC0-B5CB-FF4036899B6C}"/>
                </a:ext>
              </a:extLst>
            </p:cNvPr>
            <p:cNvCxnSpPr>
              <a:cxnSpLocks/>
            </p:cNvCxnSpPr>
            <p:nvPr/>
          </p:nvCxnSpPr>
          <p:spPr>
            <a:xfrm>
              <a:off x="810786" y="2971779"/>
              <a:ext cx="0" cy="465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or: Elbow 667">
              <a:extLst>
                <a:ext uri="{FF2B5EF4-FFF2-40B4-BE49-F238E27FC236}">
                  <a16:creationId xmlns:a16="http://schemas.microsoft.com/office/drawing/2014/main" id="{A3A8086E-D050-4E22-8001-FFE3C0F05F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780273" y="4300368"/>
              <a:ext cx="2897185" cy="236879"/>
            </a:xfrm>
            <a:prstGeom prst="bentConnector3">
              <a:avLst>
                <a:gd name="adj1" fmla="val -55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34C6E6C1-1C87-4591-A0AE-D0BB481C8EF4}"/>
                </a:ext>
              </a:extLst>
            </p:cNvPr>
            <p:cNvSpPr/>
            <p:nvPr/>
          </p:nvSpPr>
          <p:spPr>
            <a:xfrm rot="16200000">
              <a:off x="4343400" y="206764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ALU</a:t>
              </a:r>
              <a:endParaRPr lang="en-US" sz="2600" baseline="-25000" dirty="0"/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5BA4DE59-2F88-455A-BC80-6DE46A7D3AF7}"/>
                </a:ext>
              </a:extLst>
            </p:cNvPr>
            <p:cNvCxnSpPr>
              <a:cxnSpLocks/>
            </p:cNvCxnSpPr>
            <p:nvPr/>
          </p:nvCxnSpPr>
          <p:spPr>
            <a:xfrm>
              <a:off x="4111905" y="2080071"/>
              <a:ext cx="383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29C2A9E-19DD-43F3-B6D3-D0ACBA8CE32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2" y="2362200"/>
              <a:ext cx="228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Connector: Elbow 671">
              <a:extLst>
                <a:ext uri="{FF2B5EF4-FFF2-40B4-BE49-F238E27FC236}">
                  <a16:creationId xmlns:a16="http://schemas.microsoft.com/office/drawing/2014/main" id="{D6B05A7B-1BC9-4E92-AF6C-ED2438192E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787" y="5372097"/>
              <a:ext cx="380998" cy="1"/>
            </a:xfrm>
            <a:prstGeom prst="bentConnector3">
              <a:avLst>
                <a:gd name="adj1" fmla="val 50000"/>
              </a:avLst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5E883F-BB52-4C23-8EDD-8961F4A102D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912660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or: Elbow 673">
              <a:extLst>
                <a:ext uri="{FF2B5EF4-FFF2-40B4-BE49-F238E27FC236}">
                  <a16:creationId xmlns:a16="http://schemas.microsoft.com/office/drawing/2014/main" id="{DD694C36-DE78-4222-989A-7B6149B4D148}"/>
                </a:ext>
              </a:extLst>
            </p:cNvPr>
            <p:cNvCxnSpPr>
              <a:cxnSpLocks/>
              <a:stCxn id="669" idx="2"/>
            </p:cNvCxnSpPr>
            <p:nvPr/>
          </p:nvCxnSpPr>
          <p:spPr>
            <a:xfrm flipV="1">
              <a:off x="4800600" y="1920670"/>
              <a:ext cx="244510" cy="299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990F7F3E-7A3B-4252-8BD3-C62306675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650" y="1604151"/>
              <a:ext cx="0" cy="3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9E388714-DBCA-4C66-A915-471ED65B2F9E}"/>
              </a:ext>
            </a:extLst>
          </p:cNvPr>
          <p:cNvGrpSpPr/>
          <p:nvPr/>
        </p:nvGrpSpPr>
        <p:grpSpPr>
          <a:xfrm>
            <a:off x="1111615" y="17160939"/>
            <a:ext cx="13246770" cy="7639406"/>
            <a:chOff x="457218" y="248139"/>
            <a:chExt cx="8686780" cy="5009662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A297FC6-FAED-49A9-8F0A-868037FC8459}"/>
                </a:ext>
              </a:extLst>
            </p:cNvPr>
            <p:cNvSpPr/>
            <p:nvPr/>
          </p:nvSpPr>
          <p:spPr>
            <a:xfrm>
              <a:off x="5791200" y="3211633"/>
              <a:ext cx="3352798" cy="2046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Application (Composed Software)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C40358B-F6EB-4CBE-B771-5889B189188E}"/>
                </a:ext>
              </a:extLst>
            </p:cNvPr>
            <p:cNvSpPr/>
            <p:nvPr/>
          </p:nvSpPr>
          <p:spPr>
            <a:xfrm>
              <a:off x="457218" y="3200400"/>
              <a:ext cx="5173389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System</a:t>
              </a:r>
              <a:br>
                <a:rPr lang="en-US" sz="2800" i="1" dirty="0"/>
              </a:br>
              <a:r>
                <a:rPr lang="en-US" sz="2800" i="1" dirty="0"/>
                <a:t>(Composed Hardware)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4FBABE-2C2A-46A1-B5A3-8C1ADB6B7034}"/>
                </a:ext>
              </a:extLst>
            </p:cNvPr>
            <p:cNvSpPr/>
            <p:nvPr/>
          </p:nvSpPr>
          <p:spPr>
            <a:xfrm>
              <a:off x="482718" y="685800"/>
              <a:ext cx="116407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B83CDB1E-69DD-4220-A90D-D4432EECCC67}"/>
                </a:ext>
              </a:extLst>
            </p:cNvPr>
            <p:cNvSpPr/>
            <p:nvPr/>
          </p:nvSpPr>
          <p:spPr>
            <a:xfrm>
              <a:off x="1824067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4BB80E19-FE94-40B0-A533-D071D411610C}"/>
                </a:ext>
              </a:extLst>
            </p:cNvPr>
            <p:cNvSpPr/>
            <p:nvPr/>
          </p:nvSpPr>
          <p:spPr>
            <a:xfrm>
              <a:off x="3200400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038C19AE-9A46-44C5-8532-D0AA39EDC68F}"/>
                </a:ext>
              </a:extLst>
            </p:cNvPr>
            <p:cNvSpPr/>
            <p:nvPr/>
          </p:nvSpPr>
          <p:spPr>
            <a:xfrm>
              <a:off x="4533197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31D7A681-58F5-4C2F-8D3D-D796827C6BE0}"/>
                </a:ext>
              </a:extLst>
            </p:cNvPr>
            <p:cNvSpPr/>
            <p:nvPr/>
          </p:nvSpPr>
          <p:spPr>
            <a:xfrm>
              <a:off x="5867400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F2B147C-9052-4D7B-8720-7C56597E2DD0}"/>
                </a:ext>
              </a:extLst>
            </p:cNvPr>
            <p:cNvSpPr/>
            <p:nvPr/>
          </p:nvSpPr>
          <p:spPr>
            <a:xfrm>
              <a:off x="609600" y="35673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0</a:t>
              </a:r>
              <a:r>
                <a:rPr lang="en-US" dirty="0"/>
                <a:t> &lt;2&gt;</a:t>
              </a:r>
              <a:endParaRPr lang="en-US" sz="28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0B47D26E-43AB-4DF7-91F5-1911A580C095}"/>
                </a:ext>
              </a:extLst>
            </p:cNvPr>
            <p:cNvSpPr/>
            <p:nvPr/>
          </p:nvSpPr>
          <p:spPr>
            <a:xfrm>
              <a:off x="609600" y="40245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1 </a:t>
              </a:r>
              <a:r>
                <a:rPr lang="en-US" dirty="0"/>
                <a:t>&lt;2&gt;</a:t>
              </a:r>
              <a:endParaRPr lang="en-US" sz="2800" baseline="-25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49BD4FC2-B57F-41DD-B827-EF6CD94CB98B}"/>
                </a:ext>
              </a:extLst>
            </p:cNvPr>
            <p:cNvSpPr/>
            <p:nvPr/>
          </p:nvSpPr>
          <p:spPr>
            <a:xfrm>
              <a:off x="1981200" y="3338761"/>
              <a:ext cx="914400" cy="123323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Switch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DCFF536-573B-4938-B772-5EA53748C26E}"/>
                </a:ext>
              </a:extLst>
            </p:cNvPr>
            <p:cNvCxnSpPr>
              <a:stCxn id="686" idx="3"/>
            </p:cNvCxnSpPr>
            <p:nvPr/>
          </p:nvCxnSpPr>
          <p:spPr>
            <a:xfrm>
              <a:off x="1524000" y="37197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Straight Arrow Connector 689">
              <a:extLst>
                <a:ext uri="{FF2B5EF4-FFF2-40B4-BE49-F238E27FC236}">
                  <a16:creationId xmlns:a16="http://schemas.microsoft.com/office/drawing/2014/main" id="{612D9C34-729F-4C3B-8FB1-559749098192}"/>
                </a:ext>
              </a:extLst>
            </p:cNvPr>
            <p:cNvCxnSpPr/>
            <p:nvPr/>
          </p:nvCxnSpPr>
          <p:spPr>
            <a:xfrm>
              <a:off x="1524000" y="41769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5CAD3776-C418-4E0A-94A6-ABCEE76249F8}"/>
                </a:ext>
              </a:extLst>
            </p:cNvPr>
            <p:cNvSpPr/>
            <p:nvPr/>
          </p:nvSpPr>
          <p:spPr>
            <a:xfrm>
              <a:off x="3352800" y="3336643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Cryptography CFU</a:t>
              </a:r>
              <a:r>
                <a:rPr lang="en-US" sz="20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01F4ED9C-05F7-44FE-96C6-C327D006D68A}"/>
                </a:ext>
              </a:extLst>
            </p:cNvPr>
            <p:cNvCxnSpPr/>
            <p:nvPr/>
          </p:nvCxnSpPr>
          <p:spPr>
            <a:xfrm>
              <a:off x="28956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3C17E0A2-A604-46A5-B361-EF0D2ACD92B3}"/>
                </a:ext>
              </a:extLst>
            </p:cNvPr>
            <p:cNvSpPr/>
            <p:nvPr/>
          </p:nvSpPr>
          <p:spPr>
            <a:xfrm>
              <a:off x="3352800" y="3797289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Compression CFU</a:t>
              </a:r>
              <a:r>
                <a:rPr lang="en-US" dirty="0"/>
                <a:t> &lt;4&gt;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E4DEE33-ABA4-458A-B37F-D2638B480C4F}"/>
                </a:ext>
              </a:extLst>
            </p:cNvPr>
            <p:cNvCxnSpPr/>
            <p:nvPr/>
          </p:nvCxnSpPr>
          <p:spPr>
            <a:xfrm>
              <a:off x="28956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39A4A877-074B-4A91-B5B6-AF9EFD4C9F4E}"/>
                </a:ext>
              </a:extLst>
            </p:cNvPr>
            <p:cNvSpPr/>
            <p:nvPr/>
          </p:nvSpPr>
          <p:spPr>
            <a:xfrm>
              <a:off x="3355179" y="4254505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bobs_bnn_cfu</a:t>
              </a:r>
              <a:r>
                <a:rPr lang="en-US" sz="28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443DC6AC-EA44-41CC-AABA-65E6D4D9FBC4}"/>
                </a:ext>
              </a:extLst>
            </p:cNvPr>
            <p:cNvCxnSpPr/>
            <p:nvPr/>
          </p:nvCxnSpPr>
          <p:spPr>
            <a:xfrm>
              <a:off x="2897979" y="4409014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8C5708D0-6F42-4B5C-8E12-73F45EB27F83}"/>
                </a:ext>
              </a:extLst>
            </p:cNvPr>
            <p:cNvSpPr/>
            <p:nvPr/>
          </p:nvSpPr>
          <p:spPr>
            <a:xfrm>
              <a:off x="5943600" y="3336643"/>
              <a:ext cx="1600195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Crypt. library</a:t>
              </a:r>
              <a:endParaRPr lang="en-US" sz="2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4AA5B76F-C981-4EB5-8CC2-F0BCB8C2AB30}"/>
                </a:ext>
              </a:extLst>
            </p:cNvPr>
            <p:cNvSpPr/>
            <p:nvPr/>
          </p:nvSpPr>
          <p:spPr>
            <a:xfrm>
              <a:off x="5943600" y="3801587"/>
              <a:ext cx="1600193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Comp. library</a:t>
              </a:r>
              <a:endParaRPr lang="en-US" sz="2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F54D64B1-2B87-4245-8716-A5EAC78FAE77}"/>
                </a:ext>
              </a:extLst>
            </p:cNvPr>
            <p:cNvSpPr/>
            <p:nvPr/>
          </p:nvSpPr>
          <p:spPr>
            <a:xfrm>
              <a:off x="5943600" y="4249072"/>
              <a:ext cx="1600191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ML library</a:t>
              </a:r>
              <a:endParaRPr lang="en-US" sz="2000" dirty="0"/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0EFE4E54-E0A5-4EDE-B4F4-1B2DB29FB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A3386375-ACD5-44CF-B7AA-6EDCCBAA5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A1C967DD-5D17-4DB5-8E26-E2F37C504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4407819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B505B29E-8C1A-4EC3-9943-AF6CAA3E3884}"/>
                </a:ext>
              </a:extLst>
            </p:cNvPr>
            <p:cNvSpPr/>
            <p:nvPr/>
          </p:nvSpPr>
          <p:spPr>
            <a:xfrm>
              <a:off x="8001000" y="4254505"/>
              <a:ext cx="990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Runtime</a:t>
              </a:r>
            </a:p>
          </p:txBody>
        </p:sp>
        <p:sp>
          <p:nvSpPr>
            <p:cNvPr id="704" name="Flowchart: Document 703">
              <a:extLst>
                <a:ext uri="{FF2B5EF4-FFF2-40B4-BE49-F238E27FC236}">
                  <a16:creationId xmlns:a16="http://schemas.microsoft.com/office/drawing/2014/main" id="{1A875959-C4F0-4699-BB1E-584C0CC81163}"/>
                </a:ext>
              </a:extLst>
            </p:cNvPr>
            <p:cNvSpPr/>
            <p:nvPr/>
          </p:nvSpPr>
          <p:spPr>
            <a:xfrm>
              <a:off x="8001000" y="33497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</a:rPr>
                <a:t>System</a:t>
              </a:r>
              <a:br>
                <a:rPr lang="en-US" sz="2800" dirty="0">
                  <a:solidFill>
                    <a:schemeClr val="dk1"/>
                  </a:solidFill>
                </a:rPr>
              </a:br>
              <a:r>
                <a:rPr lang="en-US" sz="2800" dirty="0">
                  <a:solidFill>
                    <a:schemeClr val="dk1"/>
                  </a:solidFill>
                </a:rPr>
                <a:t>CFU map</a:t>
              </a:r>
            </a:p>
          </p:txBody>
        </p: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10B72CBC-8C53-4382-B8FE-B48D890523B8}"/>
                </a:ext>
              </a:extLst>
            </p:cNvPr>
            <p:cNvCxnSpPr>
              <a:cxnSpLocks/>
              <a:stCxn id="704" idx="2"/>
              <a:endCxn id="703" idx="0"/>
            </p:cNvCxnSpPr>
            <p:nvPr/>
          </p:nvCxnSpPr>
          <p:spPr>
            <a:xfrm>
              <a:off x="8496300" y="3921897"/>
              <a:ext cx="0" cy="3326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Flowchart: Document 705">
              <a:extLst>
                <a:ext uri="{FF2B5EF4-FFF2-40B4-BE49-F238E27FC236}">
                  <a16:creationId xmlns:a16="http://schemas.microsoft.com/office/drawing/2014/main" id="{21CC71AD-742F-4799-A0F2-B3D21FB56CE2}"/>
                </a:ext>
              </a:extLst>
            </p:cNvPr>
            <p:cNvSpPr/>
            <p:nvPr/>
          </p:nvSpPr>
          <p:spPr>
            <a:xfrm>
              <a:off x="571500" y="76200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7" name="Flowchart: Document 706">
              <a:extLst>
                <a:ext uri="{FF2B5EF4-FFF2-40B4-BE49-F238E27FC236}">
                  <a16:creationId xmlns:a16="http://schemas.microsoft.com/office/drawing/2014/main" id="{08B34D4F-8A69-4DAF-BF7E-2961CBD55A65}"/>
                </a:ext>
              </a:extLst>
            </p:cNvPr>
            <p:cNvSpPr/>
            <p:nvPr/>
          </p:nvSpPr>
          <p:spPr>
            <a:xfrm>
              <a:off x="1902168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8" name="Flowchart: Document 707">
              <a:extLst>
                <a:ext uri="{FF2B5EF4-FFF2-40B4-BE49-F238E27FC236}">
                  <a16:creationId xmlns:a16="http://schemas.microsoft.com/office/drawing/2014/main" id="{B5C7CBC9-68A8-4AE8-8AEF-735400DB9D40}"/>
                </a:ext>
              </a:extLst>
            </p:cNvPr>
            <p:cNvSpPr/>
            <p:nvPr/>
          </p:nvSpPr>
          <p:spPr>
            <a:xfrm>
              <a:off x="3273709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Crypt.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EFCCFED-94FB-4D8E-9F81-B38744CCB997}"/>
                </a:ext>
              </a:extLst>
            </p:cNvPr>
            <p:cNvSpPr/>
            <p:nvPr/>
          </p:nvSpPr>
          <p:spPr>
            <a:xfrm>
              <a:off x="571499" y="150889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D00ECCFF-0DC6-4C37-A2A6-8E78550030A8}"/>
                </a:ext>
              </a:extLst>
            </p:cNvPr>
            <p:cNvSpPr/>
            <p:nvPr/>
          </p:nvSpPr>
          <p:spPr>
            <a:xfrm>
              <a:off x="1902225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81447684-5699-4282-977E-0D81347CC20D}"/>
                </a:ext>
              </a:extLst>
            </p:cNvPr>
            <p:cNvSpPr/>
            <p:nvPr/>
          </p:nvSpPr>
          <p:spPr>
            <a:xfrm>
              <a:off x="3272719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Crypt.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2" name="Flowchart: Document 711">
              <a:extLst>
                <a:ext uri="{FF2B5EF4-FFF2-40B4-BE49-F238E27FC236}">
                  <a16:creationId xmlns:a16="http://schemas.microsoft.com/office/drawing/2014/main" id="{25074353-EEF2-4759-B75A-6F2A3D6B354B}"/>
                </a:ext>
              </a:extLst>
            </p:cNvPr>
            <p:cNvSpPr/>
            <p:nvPr/>
          </p:nvSpPr>
          <p:spPr>
            <a:xfrm>
              <a:off x="4600287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Comp.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13" name="Flowchart: Document 712">
              <a:extLst>
                <a:ext uri="{FF2B5EF4-FFF2-40B4-BE49-F238E27FC236}">
                  <a16:creationId xmlns:a16="http://schemas.microsoft.com/office/drawing/2014/main" id="{7F41F98B-9DCA-4F3D-843B-29B0A703BC96}"/>
                </a:ext>
              </a:extLst>
            </p:cNvPr>
            <p:cNvSpPr/>
            <p:nvPr/>
          </p:nvSpPr>
          <p:spPr>
            <a:xfrm>
              <a:off x="5934924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bobs_bnn_cfu</a:t>
              </a:r>
              <a:r>
                <a:rPr lang="en-US" sz="2400" dirty="0"/>
                <a:t> MD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CB3B3EEF-1A95-4FE2-AED1-676C09CD0FFB}"/>
                </a:ext>
              </a:extLst>
            </p:cNvPr>
            <p:cNvSpPr/>
            <p:nvPr/>
          </p:nvSpPr>
          <p:spPr>
            <a:xfrm>
              <a:off x="4600344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Comp.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1CBCC9B9-FE3D-449F-8350-6CEFA996F5B5}"/>
                </a:ext>
              </a:extLst>
            </p:cNvPr>
            <p:cNvSpPr/>
            <p:nvPr/>
          </p:nvSpPr>
          <p:spPr>
            <a:xfrm>
              <a:off x="5933934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</a:t>
              </a:r>
              <a:r>
                <a:rPr lang="en-US" sz="2400" dirty="0"/>
                <a:t>_ </a:t>
              </a:r>
              <a:r>
                <a:rPr lang="en-US" sz="2400" dirty="0" err="1"/>
                <a:t>cfu</a:t>
              </a:r>
              <a:r>
                <a:rPr lang="en-US" sz="2400" dirty="0"/>
                <a:t> RTL</a:t>
              </a:r>
            </a:p>
          </p:txBody>
        </p:sp>
        <p:sp>
          <p:nvSpPr>
            <p:cNvPr id="716" name="Flowchart: Document 715">
              <a:extLst>
                <a:ext uri="{FF2B5EF4-FFF2-40B4-BE49-F238E27FC236}">
                  <a16:creationId xmlns:a16="http://schemas.microsoft.com/office/drawing/2014/main" id="{5C0A184F-AD56-4C6D-8A64-9B01F340AA05}"/>
                </a:ext>
              </a:extLst>
            </p:cNvPr>
            <p:cNvSpPr/>
            <p:nvPr/>
          </p:nvSpPr>
          <p:spPr>
            <a:xfrm>
              <a:off x="7543800" y="15971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System</a:t>
              </a:r>
              <a:br>
                <a:rPr lang="en-US" sz="2800" dirty="0"/>
              </a:br>
              <a:r>
                <a:rPr lang="en-US" sz="2800" dirty="0"/>
                <a:t>manifest</a:t>
              </a:r>
            </a:p>
          </p:txBody>
        </p: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2D02B0F4-130D-4F85-8D16-BAF70E863E9B}"/>
                </a:ext>
              </a:extLst>
            </p:cNvPr>
            <p:cNvCxnSpPr>
              <a:stCxn id="681" idx="2"/>
            </p:cNvCxnSpPr>
            <p:nvPr/>
          </p:nvCxnSpPr>
          <p:spPr>
            <a:xfrm>
              <a:off x="1064753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Arrow Connector 717">
              <a:extLst>
                <a:ext uri="{FF2B5EF4-FFF2-40B4-BE49-F238E27FC236}">
                  <a16:creationId xmlns:a16="http://schemas.microsoft.com/office/drawing/2014/main" id="{3EB1177C-29C1-44A4-A49F-FDCAD2835DD8}"/>
                </a:ext>
              </a:extLst>
            </p:cNvPr>
            <p:cNvCxnSpPr/>
            <p:nvPr/>
          </p:nvCxnSpPr>
          <p:spPr>
            <a:xfrm>
              <a:off x="2404024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FA8C0F24-B47B-449F-A6E2-D949CE81609D}"/>
                </a:ext>
              </a:extLst>
            </p:cNvPr>
            <p:cNvCxnSpPr/>
            <p:nvPr/>
          </p:nvCxnSpPr>
          <p:spPr>
            <a:xfrm>
              <a:off x="3774273" y="22190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5AC0274F-FF6E-46A7-AF9C-A1E2DC87C777}"/>
                </a:ext>
              </a:extLst>
            </p:cNvPr>
            <p:cNvCxnSpPr/>
            <p:nvPr/>
          </p:nvCxnSpPr>
          <p:spPr>
            <a:xfrm>
              <a:off x="5077023" y="220770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D8A61CBB-FA95-4F92-ACEC-0232090A3976}"/>
                </a:ext>
              </a:extLst>
            </p:cNvPr>
            <p:cNvCxnSpPr/>
            <p:nvPr/>
          </p:nvCxnSpPr>
          <p:spPr>
            <a:xfrm>
              <a:off x="6442785" y="22048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F18A740-9546-4F2B-A78E-158F33008D1A}"/>
                </a:ext>
              </a:extLst>
            </p:cNvPr>
            <p:cNvCxnSpPr>
              <a:cxnSpLocks/>
              <a:stCxn id="716" idx="2"/>
            </p:cNvCxnSpPr>
            <p:nvPr/>
          </p:nvCxnSpPr>
          <p:spPr>
            <a:xfrm>
              <a:off x="8039100" y="2169297"/>
              <a:ext cx="0" cy="340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6047F41B-A0AD-4589-8A7E-8FEE0DA84897}"/>
                </a:ext>
              </a:extLst>
            </p:cNvPr>
            <p:cNvCxnSpPr/>
            <p:nvPr/>
          </p:nvCxnSpPr>
          <p:spPr>
            <a:xfrm>
              <a:off x="2514600" y="290188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4" name="Flowchart: Alternate Process 723">
              <a:extLst>
                <a:ext uri="{FF2B5EF4-FFF2-40B4-BE49-F238E27FC236}">
                  <a16:creationId xmlns:a16="http://schemas.microsoft.com/office/drawing/2014/main" id="{2A020F37-E754-43FC-AEC8-DDA01B638FAB}"/>
                </a:ext>
              </a:extLst>
            </p:cNvPr>
            <p:cNvSpPr/>
            <p:nvPr/>
          </p:nvSpPr>
          <p:spPr>
            <a:xfrm>
              <a:off x="482718" y="2509649"/>
              <a:ext cx="8657186" cy="392223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Composer</a:t>
              </a:r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FFDAE5E2-6631-4B02-8A9B-2CC859FDD43A}"/>
                </a:ext>
              </a:extLst>
            </p:cNvPr>
            <p:cNvSpPr txBox="1"/>
            <p:nvPr/>
          </p:nvSpPr>
          <p:spPr>
            <a:xfrm>
              <a:off x="1793264" y="248139"/>
              <a:ext cx="3924906" cy="3742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Composable CPU and CFU Packages</a:t>
              </a:r>
            </a:p>
          </p:txBody>
        </p: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1358F283-BA5E-4C1C-AFC2-7DD50959C3B3}"/>
                </a:ext>
              </a:extLst>
            </p:cNvPr>
            <p:cNvCxnSpPr>
              <a:endCxn id="704" idx="0"/>
            </p:cNvCxnSpPr>
            <p:nvPr/>
          </p:nvCxnSpPr>
          <p:spPr>
            <a:xfrm>
              <a:off x="8496300" y="2901872"/>
              <a:ext cx="0" cy="447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Arrow Connector 726">
              <a:extLst>
                <a:ext uri="{FF2B5EF4-FFF2-40B4-BE49-F238E27FC236}">
                  <a16:creationId xmlns:a16="http://schemas.microsoft.com/office/drawing/2014/main" id="{F3286C0E-3192-4BF5-8CF2-C7133CD64061}"/>
                </a:ext>
              </a:extLst>
            </p:cNvPr>
            <p:cNvCxnSpPr>
              <a:cxnSpLocks/>
              <a:endCxn id="703" idx="1"/>
            </p:cNvCxnSpPr>
            <p:nvPr/>
          </p:nvCxnSpPr>
          <p:spPr>
            <a:xfrm>
              <a:off x="7543791" y="3489983"/>
              <a:ext cx="457209" cy="923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AE092DA1-CFAB-4D46-BC90-3913BBE11FBE}"/>
                </a:ext>
              </a:extLst>
            </p:cNvPr>
            <p:cNvCxnSpPr>
              <a:cxnSpLocks/>
              <a:stCxn id="698" idx="3"/>
              <a:endCxn id="703" idx="1"/>
            </p:cNvCxnSpPr>
            <p:nvPr/>
          </p:nvCxnSpPr>
          <p:spPr>
            <a:xfrm>
              <a:off x="7543793" y="3960335"/>
              <a:ext cx="457207" cy="4529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0AF3428C-B126-478F-AE45-CC2758C306A9}"/>
                </a:ext>
              </a:extLst>
            </p:cNvPr>
            <p:cNvCxnSpPr>
              <a:cxnSpLocks/>
              <a:stCxn id="699" idx="3"/>
              <a:endCxn id="703" idx="1"/>
            </p:cNvCxnSpPr>
            <p:nvPr/>
          </p:nvCxnSpPr>
          <p:spPr>
            <a:xfrm>
              <a:off x="7543791" y="4407820"/>
              <a:ext cx="457209" cy="54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184AC378-45D8-4F8C-8164-FC9097DCBBF4}"/>
              </a:ext>
            </a:extLst>
          </p:cNvPr>
          <p:cNvGrpSpPr/>
          <p:nvPr/>
        </p:nvGrpSpPr>
        <p:grpSpPr>
          <a:xfrm>
            <a:off x="2777708" y="27789596"/>
            <a:ext cx="10697441" cy="5477135"/>
            <a:chOff x="609599" y="685800"/>
            <a:chExt cx="5867401" cy="3657600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A6084661-7AEF-49B6-9DC5-F802F842D8BC}"/>
                </a:ext>
              </a:extLst>
            </p:cNvPr>
            <p:cNvSpPr/>
            <p:nvPr/>
          </p:nvSpPr>
          <p:spPr>
            <a:xfrm>
              <a:off x="609599" y="2819409"/>
              <a:ext cx="274318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RV-I -Zicsr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7955E4F7-B9DB-4B38-8487-281EC64E4252}"/>
                </a:ext>
              </a:extLst>
            </p:cNvPr>
            <p:cNvSpPr/>
            <p:nvPr/>
          </p:nvSpPr>
          <p:spPr>
            <a:xfrm>
              <a:off x="3352800" y="2819391"/>
              <a:ext cx="9144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-</a:t>
              </a:r>
              <a:r>
                <a:rPr lang="en-US" sz="2800" i="1" dirty="0" err="1"/>
                <a:t>Zicfu</a:t>
              </a:r>
              <a:endParaRPr lang="en-US" sz="2800" i="1" dirty="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2AB0D6AE-716A-408C-8645-FD700EF47DCE}"/>
                </a:ext>
              </a:extLst>
            </p:cNvPr>
            <p:cNvSpPr/>
            <p:nvPr/>
          </p:nvSpPr>
          <p:spPr>
            <a:xfrm>
              <a:off x="1371609" y="3733827"/>
              <a:ext cx="213359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Logic Interface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2F90F94-689E-4ED5-8042-B51933C562FD}"/>
                </a:ext>
              </a:extLst>
            </p:cNvPr>
            <p:cNvSpPr/>
            <p:nvPr/>
          </p:nvSpPr>
          <p:spPr>
            <a:xfrm>
              <a:off x="2514600" y="1909246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CI-ABI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6B05F50-7653-42B5-A253-016B067C4120}"/>
                </a:ext>
              </a:extLst>
            </p:cNvPr>
            <p:cNvSpPr/>
            <p:nvPr/>
          </p:nvSpPr>
          <p:spPr>
            <a:xfrm>
              <a:off x="609599" y="3124209"/>
              <a:ext cx="3657583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6E86E28-1EE9-4CC9-8C3D-81AE73C6BD0B}"/>
                </a:ext>
              </a:extLst>
            </p:cNvPr>
            <p:cNvSpPr/>
            <p:nvPr/>
          </p:nvSpPr>
          <p:spPr>
            <a:xfrm>
              <a:off x="16002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A48151CE-EFB6-4AAC-B082-3C3FB7CC979E}"/>
                </a:ext>
              </a:extLst>
            </p:cNvPr>
            <p:cNvSpPr/>
            <p:nvPr/>
          </p:nvSpPr>
          <p:spPr>
            <a:xfrm>
              <a:off x="25146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6DB3F8-895A-4EBA-90CC-A670813F1085}"/>
                </a:ext>
              </a:extLst>
            </p:cNvPr>
            <p:cNvSpPr/>
            <p:nvPr/>
          </p:nvSpPr>
          <p:spPr>
            <a:xfrm>
              <a:off x="3429000" y="1905000"/>
              <a:ext cx="7789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E6C90585-16C6-4573-8616-B86299F22ACA}"/>
                </a:ext>
              </a:extLst>
            </p:cNvPr>
            <p:cNvSpPr/>
            <p:nvPr/>
          </p:nvSpPr>
          <p:spPr>
            <a:xfrm>
              <a:off x="685800" y="19092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7E4C2B8E-B83F-4B18-98A6-4FA559F42006}"/>
                </a:ext>
              </a:extLst>
            </p:cNvPr>
            <p:cNvSpPr/>
            <p:nvPr/>
          </p:nvSpPr>
          <p:spPr>
            <a:xfrm>
              <a:off x="1600200" y="1913479"/>
              <a:ext cx="7620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1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C0542481-1F20-4B54-A9DB-D86639BEB95D}"/>
                </a:ext>
              </a:extLst>
            </p:cNvPr>
            <p:cNvSpPr/>
            <p:nvPr/>
          </p:nvSpPr>
          <p:spPr>
            <a:xfrm>
              <a:off x="4648200" y="2514600"/>
              <a:ext cx="1828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Metadata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AF75BA46-7881-497A-A61C-16AAC9ED01C3}"/>
                </a:ext>
              </a:extLst>
            </p:cNvPr>
            <p:cNvSpPr/>
            <p:nvPr/>
          </p:nvSpPr>
          <p:spPr>
            <a:xfrm>
              <a:off x="46482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0</a:t>
              </a:r>
              <a:r>
                <a:rPr lang="en-US" dirty="0"/>
                <a:t>-MD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C235879B-12FA-4A25-B225-C27286C8A205}"/>
                </a:ext>
              </a:extLst>
            </p:cNvPr>
            <p:cNvSpPr/>
            <p:nvPr/>
          </p:nvSpPr>
          <p:spPr>
            <a:xfrm>
              <a:off x="56388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1</a:t>
              </a:r>
              <a:r>
                <a:rPr lang="en-US" dirty="0"/>
                <a:t>-MD</a:t>
              </a: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B2224BE-D7E7-4584-AA38-FA1A4FB266EB}"/>
                </a:ext>
              </a:extLst>
            </p:cNvPr>
            <p:cNvSpPr/>
            <p:nvPr/>
          </p:nvSpPr>
          <p:spPr>
            <a:xfrm>
              <a:off x="685800" y="12996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0</a:t>
              </a:r>
              <a:r>
                <a:rPr lang="en-US" sz="2800" dirty="0"/>
                <a:t> lib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C2699DF1-A498-4C04-B18D-E36F42A51977}"/>
                </a:ext>
              </a:extLst>
            </p:cNvPr>
            <p:cNvSpPr/>
            <p:nvPr/>
          </p:nvSpPr>
          <p:spPr>
            <a:xfrm>
              <a:off x="1600200" y="1303879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1</a:t>
              </a:r>
              <a:r>
                <a:rPr lang="en-US" sz="2800" dirty="0"/>
                <a:t> lib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584689C7-CB3B-462D-9D41-8D3277EFF83F}"/>
                </a:ext>
              </a:extLst>
            </p:cNvPr>
            <p:cNvSpPr/>
            <p:nvPr/>
          </p:nvSpPr>
          <p:spPr>
            <a:xfrm>
              <a:off x="46482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SYS-MD</a:t>
              </a: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374BB20-62C6-4ED5-BD48-97ACB74EF51E}"/>
                </a:ext>
              </a:extLst>
            </p:cNvPr>
            <p:cNvSpPr/>
            <p:nvPr/>
          </p:nvSpPr>
          <p:spPr>
            <a:xfrm>
              <a:off x="56388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CPU-MD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AA548022-BE8F-4F06-A99F-1AA83C887EA5}"/>
                </a:ext>
              </a:extLst>
            </p:cNvPr>
            <p:cNvSpPr/>
            <p:nvPr/>
          </p:nvSpPr>
          <p:spPr>
            <a:xfrm>
              <a:off x="609600" y="685800"/>
              <a:ext cx="1828796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Applications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163C4FCB-654D-4232-820A-7DD6442F476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D17759A8-6CB7-4506-A5D2-81B203CCDA4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1AB5810E-1294-44DF-B69F-E40D21F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E3438DE9-FEBC-4B66-B713-64A7E7974A1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074A0AAE-3A91-4E11-A917-4E1F1E5BB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4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81622F50-F9ED-4CAC-8B6F-52816437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964267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A44E472E-AB9E-4E83-A559-13EABFC72611}"/>
                </a:ext>
              </a:extLst>
            </p:cNvPr>
            <p:cNvCxnSpPr>
              <a:cxnSpLocks/>
              <a:stCxn id="744" idx="2"/>
              <a:endCxn id="734" idx="0"/>
            </p:cNvCxnSpPr>
            <p:nvPr/>
          </p:nvCxnSpPr>
          <p:spPr>
            <a:xfrm>
              <a:off x="1066800" y="1604446"/>
              <a:ext cx="182880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E5FB3266-C523-4F1B-88D7-44846281B4B1}"/>
                </a:ext>
              </a:extLst>
            </p:cNvPr>
            <p:cNvCxnSpPr>
              <a:cxnSpLocks/>
              <a:stCxn id="745" idx="2"/>
              <a:endCxn id="734" idx="0"/>
            </p:cNvCxnSpPr>
            <p:nvPr/>
          </p:nvCxnSpPr>
          <p:spPr>
            <a:xfrm>
              <a:off x="1981200" y="1608679"/>
              <a:ext cx="914400" cy="3005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B4B9FBE8-22D3-4F20-8341-0543B0DBE3D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1B697F88-0252-45EF-A630-7E84A6CB7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6" y="3420503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03C8804C-ACF1-489E-975D-8E944FBE4EC1}"/>
                </a:ext>
              </a:extLst>
            </p:cNvPr>
            <p:cNvSpPr/>
            <p:nvPr/>
          </p:nvSpPr>
          <p:spPr>
            <a:xfrm>
              <a:off x="609599" y="2514600"/>
              <a:ext cx="365759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Language-VM / OS / VM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3E2433AB-41E8-4F3F-875E-608168AF8BD7}"/>
                </a:ext>
              </a:extLst>
            </p:cNvPr>
            <p:cNvCxnSpPr>
              <a:cxnSpLocks/>
            </p:cNvCxnSpPr>
            <p:nvPr/>
          </p:nvCxnSpPr>
          <p:spPr>
            <a:xfrm>
              <a:off x="4610096" y="990600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EDA3AD11-B9D4-4FC9-A346-CF920276997C}"/>
                </a:ext>
              </a:extLst>
            </p:cNvPr>
            <p:cNvSpPr txBox="1"/>
            <p:nvPr/>
          </p:nvSpPr>
          <p:spPr>
            <a:xfrm>
              <a:off x="4572000" y="943026"/>
              <a:ext cx="610297" cy="41801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-uses</a:t>
              </a:r>
            </a:p>
          </p:txBody>
        </p: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9811A59B-F58A-4073-B135-20E272099E5C}"/>
                </a:ext>
              </a:extLst>
            </p:cNvPr>
            <p:cNvCxnSpPr>
              <a:cxnSpLocks/>
            </p:cNvCxnSpPr>
            <p:nvPr/>
          </p:nvCxnSpPr>
          <p:spPr>
            <a:xfrm>
              <a:off x="3771904" y="2201321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Arrow Connector 762">
              <a:extLst>
                <a:ext uri="{FF2B5EF4-FFF2-40B4-BE49-F238E27FC236}">
                  <a16:creationId xmlns:a16="http://schemas.microsoft.com/office/drawing/2014/main" id="{493C0932-0485-4123-8777-6257033F2C17}"/>
                </a:ext>
              </a:extLst>
            </p:cNvPr>
            <p:cNvCxnSpPr>
              <a:cxnSpLocks/>
              <a:stCxn id="744" idx="2"/>
              <a:endCxn id="738" idx="0"/>
            </p:cNvCxnSpPr>
            <p:nvPr/>
          </p:nvCxnSpPr>
          <p:spPr>
            <a:xfrm>
              <a:off x="1066800" y="1604446"/>
              <a:ext cx="2751666" cy="300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24F8C7AF-C503-4949-BD4E-A8D237B28C42}"/>
                </a:ext>
              </a:extLst>
            </p:cNvPr>
            <p:cNvCxnSpPr>
              <a:cxnSpLocks/>
              <a:stCxn id="745" idx="2"/>
              <a:endCxn id="738" idx="0"/>
            </p:cNvCxnSpPr>
            <p:nvPr/>
          </p:nvCxnSpPr>
          <p:spPr>
            <a:xfrm>
              <a:off x="1981200" y="1608679"/>
              <a:ext cx="1837266" cy="296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6" name="TextBox 765">
            <a:extLst>
              <a:ext uri="{FF2B5EF4-FFF2-40B4-BE49-F238E27FC236}">
                <a16:creationId xmlns:a16="http://schemas.microsoft.com/office/drawing/2014/main" id="{94D1E5BE-C956-47C9-B782-AC5B90EB8C21}"/>
              </a:ext>
            </a:extLst>
          </p:cNvPr>
          <p:cNvSpPr txBox="1"/>
          <p:nvPr/>
        </p:nvSpPr>
        <p:spPr>
          <a:xfrm>
            <a:off x="25532382" y="-727777"/>
            <a:ext cx="8048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</a:t>
            </a:r>
            <a:endParaRPr lang="en-US" sz="32000" dirty="0">
              <a:solidFill>
                <a:srgbClr val="FF0000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30BD16C-AE5C-418A-958F-C6325A6EC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7786" y="12063289"/>
            <a:ext cx="9144000" cy="8001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C8BC9C5-A9DF-46A8-8E01-9AB814ACD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87786" y="12793464"/>
            <a:ext cx="9144000" cy="800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E029D12-184A-4516-ABEA-D8D78D821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87786" y="13453857"/>
            <a:ext cx="9144000" cy="8001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66CBE0F-773E-41C2-B549-D88A3106C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87786" y="10510066"/>
            <a:ext cx="9144000" cy="6400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5CF04C-EE43-462A-87AE-01CBB2FB89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87786" y="11205980"/>
            <a:ext cx="9144000" cy="8001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FA1123B-3C5B-4468-9CEA-44C448348402}"/>
              </a:ext>
            </a:extLst>
          </p:cNvPr>
          <p:cNvSpPr txBox="1"/>
          <p:nvPr/>
        </p:nvSpPr>
        <p:spPr>
          <a:xfrm>
            <a:off x="17004066" y="10673196"/>
            <a:ext cx="3536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mcfu_selector CSR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cfu_status CSR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5BEAAB9-F7B7-4309-8602-73C01769E871}"/>
              </a:ext>
            </a:extLst>
          </p:cNvPr>
          <p:cNvSpPr txBox="1"/>
          <p:nvPr/>
        </p:nvSpPr>
        <p:spPr>
          <a:xfrm>
            <a:off x="16155162" y="12291961"/>
            <a:ext cx="44326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cfu</a:t>
            </a:r>
            <a:r>
              <a:rPr lang="en-US" sz="2400" dirty="0">
                <a:latin typeface="Consolas" panose="020B0609020204030204" pitchFamily="49" charset="0"/>
              </a:rPr>
              <a:t> reg  cf_id,rd,rs1,rs2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cfu_imm  cf_id,rd,rs1,imm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400" dirty="0">
                <a:latin typeface="Consolas" panose="020B0609020204030204" pitchFamily="49" charset="0"/>
              </a:rPr>
              <a:t>cfu_flex cf_id,rs1,rs2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CFE18A43-6271-48AB-8801-2AFB8CA396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94705" y="29505553"/>
            <a:ext cx="10065810" cy="68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8F787-A8BE-4E56-B26E-4590BF212C4E}"/>
              </a:ext>
            </a:extLst>
          </p:cNvPr>
          <p:cNvSpPr/>
          <p:nvPr/>
        </p:nvSpPr>
        <p:spPr>
          <a:xfrm>
            <a:off x="6954993" y="39777783"/>
            <a:ext cx="16654152" cy="1669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ysClr val="windowText" lastClr="000000"/>
                </a:solidFill>
              </a:rPr>
              <a:t>Let’s define a common custom extensions architecture</a:t>
            </a:r>
            <a:br>
              <a:rPr lang="en-US" sz="4800" b="1" i="1" dirty="0">
                <a:solidFill>
                  <a:sysClr val="windowText" lastClr="000000"/>
                </a:solidFill>
              </a:rPr>
            </a:br>
            <a:r>
              <a:rPr lang="en-US" sz="4800" b="1" i="1" dirty="0">
                <a:solidFill>
                  <a:sysClr val="windowText" lastClr="000000"/>
                </a:solidFill>
              </a:rPr>
              <a:t>so our custom extensions “just work”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2639-9705-4E9E-B300-54E158861C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553396" y="36627673"/>
            <a:ext cx="1618061" cy="16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838</Words>
  <Application>Microsoft Office PowerPoint</Application>
  <PresentationFormat>Custom</PresentationFormat>
  <Paragraphs>185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MS Shell Dlg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2019-08-18T17:11:05Z</dcterms:created>
  <dcterms:modified xsi:type="dcterms:W3CDTF">2022-04-27T16:41:28Z</dcterms:modified>
</cp:coreProperties>
</file>