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3"/>
  </p:notesMasterIdLst>
  <p:sldIdLst>
    <p:sldId id="335" r:id="rId5"/>
    <p:sldId id="387" r:id="rId6"/>
    <p:sldId id="458" r:id="rId7"/>
    <p:sldId id="426" r:id="rId8"/>
    <p:sldId id="427" r:id="rId9"/>
    <p:sldId id="375" r:id="rId10"/>
    <p:sldId id="385" r:id="rId11"/>
    <p:sldId id="369" r:id="rId12"/>
    <p:sldId id="371" r:id="rId13"/>
    <p:sldId id="409" r:id="rId14"/>
    <p:sldId id="438" r:id="rId15"/>
    <p:sldId id="439" r:id="rId16"/>
    <p:sldId id="449" r:id="rId17"/>
    <p:sldId id="460" r:id="rId18"/>
    <p:sldId id="441" r:id="rId19"/>
    <p:sldId id="448" r:id="rId20"/>
    <p:sldId id="440" r:id="rId21"/>
    <p:sldId id="437" r:id="rId22"/>
    <p:sldId id="454" r:id="rId23"/>
    <p:sldId id="466" r:id="rId24"/>
    <p:sldId id="467" r:id="rId25"/>
    <p:sldId id="456" r:id="rId26"/>
    <p:sldId id="461" r:id="rId27"/>
    <p:sldId id="462" r:id="rId28"/>
    <p:sldId id="463" r:id="rId29"/>
    <p:sldId id="464" r:id="rId30"/>
    <p:sldId id="465" r:id="rId31"/>
    <p:sldId id="35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n Smith" initials="NS" lastIdx="7" clrIdx="0">
    <p:extLst>
      <p:ext uri="{19B8F6BF-5375-455C-9EA6-DF929625EA0E}">
        <p15:presenceInfo xmlns:p15="http://schemas.microsoft.com/office/powerpoint/2012/main" userId="f0425a0d9f426aba" providerId="Windows Live"/>
      </p:ext>
    </p:extLst>
  </p:cmAuthor>
  <p:cmAuthor id="2" name="nwraysmith@gmail.com" initials="nw" lastIdx="2" clrIdx="1">
    <p:extLst>
      <p:ext uri="{19B8F6BF-5375-455C-9EA6-DF929625EA0E}">
        <p15:presenceInfo xmlns:p15="http://schemas.microsoft.com/office/powerpoint/2012/main" userId="S::urn:spo:guest#nwraysmith@gmail.com::" providerId="AD"/>
      </p:ext>
    </p:extLst>
  </p:cmAuthor>
  <p:cmAuthor id="3" name="ryan.koenig@hotmail.ca" initials="ry" lastIdx="2" clrIdx="2">
    <p:extLst>
      <p:ext uri="{19B8F6BF-5375-455C-9EA6-DF929625EA0E}">
        <p15:presenceInfo xmlns:p15="http://schemas.microsoft.com/office/powerpoint/2012/main" userId="S::urn:spo:guest#ryan.koenig@hotmail.c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67A509-E389-85C6-F34C-9B313E74CDE3}" v="4" dt="2021-05-07T22:54:49.693"/>
    <p1510:client id="{95E8DA12-4F19-6B80-7566-8C24B47FD671}" v="8" dt="2021-05-08T15:55:00.582"/>
    <p1510:client id="{B7EEC59F-6085-0000-A4B1-1133A1048F00}" v="5" dt="2021-05-08T16:11:15.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9591" autoAdjust="0"/>
  </p:normalViewPr>
  <p:slideViewPr>
    <p:cSldViewPr snapToGrid="0">
      <p:cViewPr varScale="1">
        <p:scale>
          <a:sx n="102" d="100"/>
          <a:sy n="102" d="100"/>
        </p:scale>
        <p:origin x="918" y="114"/>
      </p:cViewPr>
      <p:guideLst>
        <p:guide orient="horz" pos="36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wraysmith@gmail.com" userId="S::urn:spo:guest#nwraysmith@gmail.com::" providerId="AD" clId="Web-{8367A509-E389-85C6-F34C-9B313E74CDE3}"/>
    <pc:docChg chg="">
      <pc:chgData name="nwraysmith@gmail.com" userId="S::urn:spo:guest#nwraysmith@gmail.com::" providerId="AD" clId="Web-{8367A509-E389-85C6-F34C-9B313E74CDE3}" dt="2021-05-07T22:54:49.693" v="3"/>
      <pc:docMkLst>
        <pc:docMk/>
      </pc:docMkLst>
      <pc:sldChg chg="addCm modCm">
        <pc:chgData name="nwraysmith@gmail.com" userId="S::urn:spo:guest#nwraysmith@gmail.com::" providerId="AD" clId="Web-{8367A509-E389-85C6-F34C-9B313E74CDE3}" dt="2021-05-07T22:54:49.693" v="3"/>
        <pc:sldMkLst>
          <pc:docMk/>
          <pc:sldMk cId="1341168471" sldId="385"/>
        </pc:sldMkLst>
      </pc:sldChg>
      <pc:sldChg chg="addCm modCm">
        <pc:chgData name="nwraysmith@gmail.com" userId="S::urn:spo:guest#nwraysmith@gmail.com::" providerId="AD" clId="Web-{8367A509-E389-85C6-F34C-9B313E74CDE3}" dt="2021-05-07T22:54:38.615" v="1"/>
        <pc:sldMkLst>
          <pc:docMk/>
          <pc:sldMk cId="3563375699" sldId="386"/>
        </pc:sldMkLst>
      </pc:sldChg>
    </pc:docChg>
  </pc:docChgLst>
  <pc:docChgLst>
    <pc:chgData name="nwraysmith@gmail.com" userId="S::urn:spo:guest#nwraysmith@gmail.com::" providerId="AD" clId="Web-{B7EEC59F-6085-0000-A4B1-1133A1048F00}"/>
    <pc:docChg chg="modSld">
      <pc:chgData name="nwraysmith@gmail.com" userId="S::urn:spo:guest#nwraysmith@gmail.com::" providerId="AD" clId="Web-{B7EEC59F-6085-0000-A4B1-1133A1048F00}" dt="2021-05-08T16:11:15.378" v="3"/>
      <pc:docMkLst>
        <pc:docMk/>
      </pc:docMkLst>
      <pc:sldChg chg="delCm">
        <pc:chgData name="nwraysmith@gmail.com" userId="S::urn:spo:guest#nwraysmith@gmail.com::" providerId="AD" clId="Web-{B7EEC59F-6085-0000-A4B1-1133A1048F00}" dt="2021-05-08T16:11:15.378" v="3"/>
        <pc:sldMkLst>
          <pc:docMk/>
          <pc:sldMk cId="1341168471" sldId="385"/>
        </pc:sldMkLst>
      </pc:sldChg>
      <pc:sldChg chg="modSp delCm">
        <pc:chgData name="nwraysmith@gmail.com" userId="S::urn:spo:guest#nwraysmith@gmail.com::" providerId="AD" clId="Web-{B7EEC59F-6085-0000-A4B1-1133A1048F00}" dt="2021-05-08T16:11:06.956" v="2"/>
        <pc:sldMkLst>
          <pc:docMk/>
          <pc:sldMk cId="3563375699" sldId="386"/>
        </pc:sldMkLst>
        <pc:spChg chg="mod">
          <ac:chgData name="nwraysmith@gmail.com" userId="S::urn:spo:guest#nwraysmith@gmail.com::" providerId="AD" clId="Web-{B7EEC59F-6085-0000-A4B1-1133A1048F00}" dt="2021-05-08T16:10:43.487" v="1" actId="20577"/>
          <ac:spMkLst>
            <pc:docMk/>
            <pc:sldMk cId="3563375699" sldId="386"/>
            <ac:spMk id="7" creationId="{11EF0A06-755C-46C8-8507-EBB7658BAA1C}"/>
          </ac:spMkLst>
        </pc:spChg>
      </pc:sldChg>
    </pc:docChg>
  </pc:docChgLst>
  <pc:docChgLst>
    <pc:chgData name="ryan.koenig@hotmail.ca" userId="S::urn:spo:guest#ryan.koenig@hotmail.ca::" providerId="AD" clId="Web-{95E8DA12-4F19-6B80-7566-8C24B47FD671}"/>
    <pc:docChg chg="modSld">
      <pc:chgData name="ryan.koenig@hotmail.ca" userId="S::urn:spo:guest#ryan.koenig@hotmail.ca::" providerId="AD" clId="Web-{95E8DA12-4F19-6B80-7566-8C24B47FD671}" dt="2021-05-08T15:55:00.582" v="4"/>
      <pc:docMkLst>
        <pc:docMk/>
      </pc:docMkLst>
      <pc:sldChg chg="modSp addCm">
        <pc:chgData name="ryan.koenig@hotmail.ca" userId="S::urn:spo:guest#ryan.koenig@hotmail.ca::" providerId="AD" clId="Web-{95E8DA12-4F19-6B80-7566-8C24B47FD671}" dt="2021-05-08T15:55:00.582" v="4"/>
        <pc:sldMkLst>
          <pc:docMk/>
          <pc:sldMk cId="1341168471" sldId="385"/>
        </pc:sldMkLst>
        <pc:picChg chg="mod">
          <ac:chgData name="ryan.koenig@hotmail.ca" userId="S::urn:spo:guest#ryan.koenig@hotmail.ca::" providerId="AD" clId="Web-{95E8DA12-4F19-6B80-7566-8C24B47FD671}" dt="2021-05-08T15:52:09.223" v="1"/>
          <ac:picMkLst>
            <pc:docMk/>
            <pc:sldMk cId="1341168471" sldId="385"/>
            <ac:picMk id="1028" creationId="{E7B6A25F-7199-48F7-B773-A0C425DB4D47}"/>
          </ac:picMkLst>
        </pc:picChg>
      </pc:sldChg>
      <pc:sldChg chg="modSp addCm">
        <pc:chgData name="ryan.koenig@hotmail.ca" userId="S::urn:spo:guest#ryan.koenig@hotmail.ca::" providerId="AD" clId="Web-{95E8DA12-4F19-6B80-7566-8C24B47FD671}" dt="2021-05-08T15:54:54.394" v="3"/>
        <pc:sldMkLst>
          <pc:docMk/>
          <pc:sldMk cId="3563375699" sldId="386"/>
        </pc:sldMkLst>
        <pc:picChg chg="mod">
          <ac:chgData name="ryan.koenig@hotmail.ca" userId="S::urn:spo:guest#ryan.koenig@hotmail.ca::" providerId="AD" clId="Web-{95E8DA12-4F19-6B80-7566-8C24B47FD671}" dt="2021-05-08T15:54:22.957" v="2"/>
          <ac:picMkLst>
            <pc:docMk/>
            <pc:sldMk cId="3563375699" sldId="386"/>
            <ac:picMk id="1028" creationId="{E7B6A25F-7199-48F7-B773-A0C425DB4D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rPr>
              <a:t>Training completed weekly/monthly</a:t>
            </a:r>
          </a:p>
          <a:p>
            <a:pPr marL="171450" indent="-171450">
              <a:buFont typeface="Arial" panose="020B0604020202020204" pitchFamily="34" charset="0"/>
              <a:buChar char="•"/>
            </a:pPr>
            <a:r>
              <a:rPr lang="en-US" dirty="0">
                <a:solidFill>
                  <a:schemeClr val="bg1"/>
                </a:solidFill>
              </a:rPr>
              <a:t>Predict on ongoing basis</a:t>
            </a:r>
          </a:p>
          <a:p>
            <a:pPr marL="171450" indent="-171450">
              <a:buFont typeface="Arial" panose="020B0604020202020204" pitchFamily="34" charset="0"/>
              <a:buChar char="•"/>
            </a:pPr>
            <a:r>
              <a:rPr lang="en-US" dirty="0">
                <a:solidFill>
                  <a:schemeClr val="bg1"/>
                </a:solidFill>
              </a:rPr>
              <a:t>Trains on normal data</a:t>
            </a:r>
          </a:p>
          <a:p>
            <a:pPr marL="171450" indent="-171450">
              <a:buFont typeface="Arial" panose="020B0604020202020204" pitchFamily="34" charset="0"/>
              <a:buChar char="•"/>
            </a:pPr>
            <a:r>
              <a:rPr lang="en-US" dirty="0">
                <a:solidFill>
                  <a:schemeClr val="bg1"/>
                </a:solidFill>
              </a:rPr>
              <a:t>Allows operational adjustment</a:t>
            </a:r>
          </a:p>
          <a:p>
            <a:pPr marL="171450" indent="-171450">
              <a:buFont typeface="Arial" panose="020B0604020202020204" pitchFamily="34" charset="0"/>
              <a:buChar char="•"/>
            </a:pPr>
            <a:r>
              <a:rPr lang="en-US" dirty="0">
                <a:solidFill>
                  <a:schemeClr val="bg1"/>
                </a:solidFill>
              </a:rPr>
              <a:t>Allows new sensor to use a similar sensor trained model to start detection</a:t>
            </a: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222190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rPr>
              <a:t>Training completed weekly/monthly</a:t>
            </a:r>
          </a:p>
          <a:p>
            <a:pPr marL="171450" indent="-171450">
              <a:buFont typeface="Arial" panose="020B0604020202020204" pitchFamily="34" charset="0"/>
              <a:buChar char="•"/>
            </a:pPr>
            <a:r>
              <a:rPr lang="en-US" dirty="0">
                <a:solidFill>
                  <a:schemeClr val="bg1"/>
                </a:solidFill>
              </a:rPr>
              <a:t>Predict on ongoing basis</a:t>
            </a:r>
          </a:p>
          <a:p>
            <a:pPr marL="171450" indent="-171450">
              <a:buFont typeface="Arial" panose="020B0604020202020204" pitchFamily="34" charset="0"/>
              <a:buChar char="•"/>
            </a:pPr>
            <a:r>
              <a:rPr lang="en-US" dirty="0">
                <a:solidFill>
                  <a:schemeClr val="bg1"/>
                </a:solidFill>
              </a:rPr>
              <a:t>Trains on normal data</a:t>
            </a:r>
          </a:p>
          <a:p>
            <a:pPr marL="171450" indent="-171450">
              <a:buFont typeface="Arial" panose="020B0604020202020204" pitchFamily="34" charset="0"/>
              <a:buChar char="•"/>
            </a:pPr>
            <a:r>
              <a:rPr lang="en-US" dirty="0">
                <a:solidFill>
                  <a:schemeClr val="bg1"/>
                </a:solidFill>
              </a:rPr>
              <a:t>Allows operational adjustment</a:t>
            </a:r>
          </a:p>
          <a:p>
            <a:pPr marL="171450" indent="-171450">
              <a:buFont typeface="Arial" panose="020B0604020202020204" pitchFamily="34" charset="0"/>
              <a:buChar char="•"/>
            </a:pPr>
            <a:r>
              <a:rPr lang="en-US" dirty="0">
                <a:solidFill>
                  <a:schemeClr val="bg1"/>
                </a:solidFill>
              </a:rPr>
              <a:t>Allows new sensor to use a similar sensor trained model to start detection</a:t>
            </a: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1835438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1500236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rPr>
              <a:t>Training completed weekly/monthly</a:t>
            </a:r>
          </a:p>
          <a:p>
            <a:pPr marL="171450" indent="-171450">
              <a:buFont typeface="Arial" panose="020B0604020202020204" pitchFamily="34" charset="0"/>
              <a:buChar char="•"/>
            </a:pPr>
            <a:r>
              <a:rPr lang="en-US" dirty="0">
                <a:solidFill>
                  <a:schemeClr val="bg1"/>
                </a:solidFill>
              </a:rPr>
              <a:t>Predict on ongoing basis</a:t>
            </a:r>
          </a:p>
          <a:p>
            <a:pPr marL="171450" indent="-171450">
              <a:buFont typeface="Arial" panose="020B0604020202020204" pitchFamily="34" charset="0"/>
              <a:buChar char="•"/>
            </a:pPr>
            <a:r>
              <a:rPr lang="en-US" dirty="0">
                <a:solidFill>
                  <a:schemeClr val="bg1"/>
                </a:solidFill>
              </a:rPr>
              <a:t>Trains on normal data</a:t>
            </a:r>
          </a:p>
          <a:p>
            <a:pPr marL="171450" indent="-171450">
              <a:buFont typeface="Arial" panose="020B0604020202020204" pitchFamily="34" charset="0"/>
              <a:buChar char="•"/>
            </a:pPr>
            <a:r>
              <a:rPr lang="en-US" dirty="0">
                <a:solidFill>
                  <a:schemeClr val="bg1"/>
                </a:solidFill>
              </a:rPr>
              <a:t>Allows operational adjustment</a:t>
            </a:r>
          </a:p>
          <a:p>
            <a:pPr marL="171450" indent="-171450">
              <a:buFont typeface="Arial" panose="020B0604020202020204" pitchFamily="34" charset="0"/>
              <a:buChar char="•"/>
            </a:pPr>
            <a:r>
              <a:rPr lang="en-US" dirty="0">
                <a:solidFill>
                  <a:schemeClr val="bg1"/>
                </a:solidFill>
              </a:rPr>
              <a:t>Allows new sensor to use a similar sensor trained model to start detection</a:t>
            </a: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a:p>
        </p:txBody>
      </p:sp>
    </p:spTree>
    <p:extLst>
      <p:ext uri="{BB962C8B-B14F-4D97-AF65-F5344CB8AC3E}">
        <p14:creationId xmlns:p14="http://schemas.microsoft.com/office/powerpoint/2010/main" val="3395138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rPr>
              <a:t>Training completed weekly/monthly</a:t>
            </a:r>
          </a:p>
          <a:p>
            <a:pPr marL="171450" indent="-171450">
              <a:buFont typeface="Arial" panose="020B0604020202020204" pitchFamily="34" charset="0"/>
              <a:buChar char="•"/>
            </a:pPr>
            <a:r>
              <a:rPr lang="en-US" dirty="0">
                <a:solidFill>
                  <a:schemeClr val="bg1"/>
                </a:solidFill>
              </a:rPr>
              <a:t>Predict on ongoing basis</a:t>
            </a:r>
          </a:p>
          <a:p>
            <a:pPr marL="171450" indent="-171450">
              <a:buFont typeface="Arial" panose="020B0604020202020204" pitchFamily="34" charset="0"/>
              <a:buChar char="•"/>
            </a:pPr>
            <a:r>
              <a:rPr lang="en-US" dirty="0">
                <a:solidFill>
                  <a:schemeClr val="bg1"/>
                </a:solidFill>
              </a:rPr>
              <a:t>Trains on normal data</a:t>
            </a:r>
          </a:p>
          <a:p>
            <a:pPr marL="171450" indent="-171450">
              <a:buFont typeface="Arial" panose="020B0604020202020204" pitchFamily="34" charset="0"/>
              <a:buChar char="•"/>
            </a:pPr>
            <a:r>
              <a:rPr lang="en-US" dirty="0">
                <a:solidFill>
                  <a:schemeClr val="bg1"/>
                </a:solidFill>
              </a:rPr>
              <a:t>Allows operational adjustment</a:t>
            </a:r>
          </a:p>
          <a:p>
            <a:pPr marL="171450" indent="-171450">
              <a:buFont typeface="Arial" panose="020B0604020202020204" pitchFamily="34" charset="0"/>
              <a:buChar char="•"/>
            </a:pPr>
            <a:r>
              <a:rPr lang="en-US" dirty="0">
                <a:solidFill>
                  <a:schemeClr val="bg1"/>
                </a:solidFill>
              </a:rPr>
              <a:t>Allows new sensor to use a similar sensor trained model to start detection</a:t>
            </a: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a:p>
        </p:txBody>
      </p:sp>
    </p:spTree>
    <p:extLst>
      <p:ext uri="{BB962C8B-B14F-4D97-AF65-F5344CB8AC3E}">
        <p14:creationId xmlns:p14="http://schemas.microsoft.com/office/powerpoint/2010/main" val="265048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rPr>
              <a:t>Training completed weekly/monthly</a:t>
            </a:r>
          </a:p>
          <a:p>
            <a:pPr marL="171450" indent="-171450">
              <a:buFont typeface="Arial" panose="020B0604020202020204" pitchFamily="34" charset="0"/>
              <a:buChar char="•"/>
            </a:pPr>
            <a:r>
              <a:rPr lang="en-US" dirty="0">
                <a:solidFill>
                  <a:schemeClr val="bg1"/>
                </a:solidFill>
              </a:rPr>
              <a:t>Predict on ongoing basis</a:t>
            </a:r>
          </a:p>
          <a:p>
            <a:pPr marL="171450" indent="-171450">
              <a:buFont typeface="Arial" panose="020B0604020202020204" pitchFamily="34" charset="0"/>
              <a:buChar char="•"/>
            </a:pPr>
            <a:r>
              <a:rPr lang="en-US" dirty="0">
                <a:solidFill>
                  <a:schemeClr val="bg1"/>
                </a:solidFill>
              </a:rPr>
              <a:t>Trains on normal data</a:t>
            </a:r>
          </a:p>
          <a:p>
            <a:pPr marL="171450" indent="-171450">
              <a:buFont typeface="Arial" panose="020B0604020202020204" pitchFamily="34" charset="0"/>
              <a:buChar char="•"/>
            </a:pPr>
            <a:r>
              <a:rPr lang="en-US" dirty="0">
                <a:solidFill>
                  <a:schemeClr val="bg1"/>
                </a:solidFill>
              </a:rPr>
              <a:t>Allows operational adjustment</a:t>
            </a:r>
          </a:p>
          <a:p>
            <a:pPr marL="171450" indent="-171450">
              <a:buFont typeface="Arial" panose="020B0604020202020204" pitchFamily="34" charset="0"/>
              <a:buChar char="•"/>
            </a:pPr>
            <a:r>
              <a:rPr lang="en-US" dirty="0">
                <a:solidFill>
                  <a:schemeClr val="bg1"/>
                </a:solidFill>
              </a:rPr>
              <a:t>Allows new sensor to use a similar sensor trained model to start detection</a:t>
            </a: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a:p>
        </p:txBody>
      </p:sp>
    </p:spTree>
    <p:extLst>
      <p:ext uri="{BB962C8B-B14F-4D97-AF65-F5344CB8AC3E}">
        <p14:creationId xmlns:p14="http://schemas.microsoft.com/office/powerpoint/2010/main" val="1715721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rPr>
              <a:t>Training completed weekly/monthly</a:t>
            </a:r>
          </a:p>
          <a:p>
            <a:pPr marL="171450" indent="-171450">
              <a:buFont typeface="Arial" panose="020B0604020202020204" pitchFamily="34" charset="0"/>
              <a:buChar char="•"/>
            </a:pPr>
            <a:r>
              <a:rPr lang="en-US" dirty="0">
                <a:solidFill>
                  <a:schemeClr val="bg1"/>
                </a:solidFill>
              </a:rPr>
              <a:t>Predict on ongoing basis</a:t>
            </a:r>
          </a:p>
          <a:p>
            <a:pPr marL="171450" indent="-171450">
              <a:buFont typeface="Arial" panose="020B0604020202020204" pitchFamily="34" charset="0"/>
              <a:buChar char="•"/>
            </a:pPr>
            <a:r>
              <a:rPr lang="en-US" dirty="0">
                <a:solidFill>
                  <a:schemeClr val="bg1"/>
                </a:solidFill>
              </a:rPr>
              <a:t>Trains on normal data</a:t>
            </a:r>
          </a:p>
          <a:p>
            <a:pPr marL="171450" indent="-171450">
              <a:buFont typeface="Arial" panose="020B0604020202020204" pitchFamily="34" charset="0"/>
              <a:buChar char="•"/>
            </a:pPr>
            <a:r>
              <a:rPr lang="en-US" dirty="0">
                <a:solidFill>
                  <a:schemeClr val="bg1"/>
                </a:solidFill>
              </a:rPr>
              <a:t>Allows operational adjustment</a:t>
            </a:r>
          </a:p>
          <a:p>
            <a:pPr marL="171450" indent="-171450">
              <a:buFont typeface="Arial" panose="020B0604020202020204" pitchFamily="34" charset="0"/>
              <a:buChar char="•"/>
            </a:pPr>
            <a:r>
              <a:rPr lang="en-US" dirty="0">
                <a:solidFill>
                  <a:schemeClr val="bg1"/>
                </a:solidFill>
              </a:rPr>
              <a:t>Allows new sensor to use a similar sensor trained model to start detection</a:t>
            </a: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a:p>
        </p:txBody>
      </p:sp>
    </p:spTree>
    <p:extLst>
      <p:ext uri="{BB962C8B-B14F-4D97-AF65-F5344CB8AC3E}">
        <p14:creationId xmlns:p14="http://schemas.microsoft.com/office/powerpoint/2010/main" val="77831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953875" cy="6305549"/>
          </a:xfrm>
          <a:prstGeom prst="rect">
            <a:avLst/>
          </a:prstGeom>
          <a:solidFill>
            <a:schemeClr val="accent1"/>
          </a:solidFill>
          <a:ln>
            <a:noFill/>
          </a:ln>
        </p:spPr>
        <p:txBody>
          <a:bodyPr rot="0" vert="horz" wrap="square" lIns="91440" tIns="45720" rIns="91440" bIns="45720" anchor="t" anchorCtr="0" upright="1">
            <a:noAutofit/>
          </a:bodyPr>
          <a:lstStyle/>
          <a:p>
            <a:endParaRPr lang="en-US"/>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906250" cy="6217136"/>
          </a:xfrm>
          <a:prstGeom prst="rect">
            <a:avLst/>
          </a:prstGeom>
          <a:solidFill>
            <a:schemeClr val="accent1"/>
          </a:solidFill>
          <a:ln>
            <a:noFill/>
          </a:ln>
        </p:spPr>
        <p:txBody>
          <a:bodyPr rot="0" vert="horz" wrap="square" lIns="91440" tIns="45720" rIns="91440" bIns="45720" anchor="t" anchorCtr="0" upright="1">
            <a:noAutofit/>
          </a:bodyPr>
          <a:lstStyle/>
          <a:p>
            <a:endParaRPr lang="en-US"/>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10460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b="1" dirty="0"/>
              <a:t>Data 599</a:t>
            </a:r>
            <a:r>
              <a:rPr lang="en-US" dirty="0"/>
              <a:t>      Mitch Harris, Ryan Koenig, Nathan Smith 	June 4, 2021 </a:t>
            </a:r>
          </a:p>
          <a:p>
            <a:endParaRPr lang="en-US" dirty="0"/>
          </a:p>
        </p:txBody>
      </p:sp>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a:xfrm>
            <a:off x="976313" y="1656344"/>
            <a:ext cx="9863322" cy="2113466"/>
          </a:xfrm>
        </p:spPr>
        <p:txBody>
          <a:bodyPr/>
          <a:lstStyle/>
          <a:p>
            <a:br>
              <a:rPr lang="en-US" sz="4000" dirty="0"/>
            </a:br>
            <a:r>
              <a:rPr lang="en-US" sz="4000" dirty="0"/>
              <a:t>Real-time Anomaly Detection for Building Sensors</a:t>
            </a:r>
            <a:br>
              <a:rPr lang="en-US" sz="2400" dirty="0"/>
            </a:br>
            <a:r>
              <a:rPr lang="en-US" sz="2400" dirty="0"/>
              <a:t>Urban Data Lab Capstone Project</a:t>
            </a:r>
            <a:br>
              <a:rPr lang="en-US" sz="2400" dirty="0"/>
            </a:br>
            <a:r>
              <a:rPr lang="en-US" sz="2400" dirty="0"/>
              <a:t>EWS Meeting</a:t>
            </a:r>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Real-time Detection Framework</a:t>
            </a:r>
            <a:br>
              <a:rPr lang="en-US" dirty="0"/>
            </a:br>
            <a:r>
              <a:rPr lang="en-US" sz="3000" dirty="0"/>
              <a:t>Project Approach</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10</a:t>
            </a:fld>
            <a:endParaRPr lang="en-US"/>
          </a:p>
        </p:txBody>
      </p:sp>
      <p:sp>
        <p:nvSpPr>
          <p:cNvPr id="8" name="Content Placeholder 2">
            <a:extLst>
              <a:ext uri="{FF2B5EF4-FFF2-40B4-BE49-F238E27FC236}">
                <a16:creationId xmlns:a16="http://schemas.microsoft.com/office/drawing/2014/main" id="{0602D64C-7A74-4F54-BE39-917963439AAF}"/>
              </a:ext>
            </a:extLst>
          </p:cNvPr>
          <p:cNvSpPr txBox="1">
            <a:spLocks/>
          </p:cNvSpPr>
          <p:nvPr/>
        </p:nvSpPr>
        <p:spPr>
          <a:xfrm>
            <a:off x="1200150" y="24384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p:txBody>
      </p:sp>
      <p:sp>
        <p:nvSpPr>
          <p:cNvPr id="54" name="TextBox 53">
            <a:extLst>
              <a:ext uri="{FF2B5EF4-FFF2-40B4-BE49-F238E27FC236}">
                <a16:creationId xmlns:a16="http://schemas.microsoft.com/office/drawing/2014/main" id="{40DCE47D-3F7A-42B0-B043-72ECB2ADDB4F}"/>
              </a:ext>
            </a:extLst>
          </p:cNvPr>
          <p:cNvSpPr txBox="1"/>
          <p:nvPr/>
        </p:nvSpPr>
        <p:spPr>
          <a:xfrm>
            <a:off x="961644" y="2189176"/>
            <a:ext cx="930209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Anomaly detection model are trained and parameters stored</a:t>
            </a:r>
          </a:p>
          <a:p>
            <a:pPr marL="285750" indent="-285750">
              <a:buFont typeface="Arial" panose="020B0604020202020204" pitchFamily="34" charset="0"/>
              <a:buChar char="•"/>
            </a:pPr>
            <a:r>
              <a:rPr lang="en-US" sz="2000" dirty="0">
                <a:solidFill>
                  <a:schemeClr val="bg1"/>
                </a:solidFill>
              </a:rPr>
              <a:t>Anomaly detector only reads latest points and uses stored parameters</a:t>
            </a:r>
          </a:p>
          <a:p>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endParaRPr lang="en-US" sz="1400" dirty="0">
              <a:solidFill>
                <a:schemeClr val="bg1"/>
              </a:solidFill>
            </a:endParaRPr>
          </a:p>
          <a:p>
            <a:endParaRPr lang="en-US" dirty="0">
              <a:solidFill>
                <a:schemeClr val="bg1"/>
              </a:solidFill>
            </a:endParaRPr>
          </a:p>
        </p:txBody>
      </p:sp>
      <p:grpSp>
        <p:nvGrpSpPr>
          <p:cNvPr id="16" name="Group 15">
            <a:extLst>
              <a:ext uri="{FF2B5EF4-FFF2-40B4-BE49-F238E27FC236}">
                <a16:creationId xmlns:a16="http://schemas.microsoft.com/office/drawing/2014/main" id="{8DA4F378-2520-4001-BFA1-62B5D1B40F81}"/>
              </a:ext>
            </a:extLst>
          </p:cNvPr>
          <p:cNvGrpSpPr/>
          <p:nvPr/>
        </p:nvGrpSpPr>
        <p:grpSpPr>
          <a:xfrm>
            <a:off x="9728308" y="3614762"/>
            <a:ext cx="1303724" cy="1709083"/>
            <a:chOff x="9688124" y="4298015"/>
            <a:chExt cx="1303724" cy="1709083"/>
          </a:xfrm>
        </p:grpSpPr>
        <p:cxnSp>
          <p:nvCxnSpPr>
            <p:cNvPr id="33" name="Straight Arrow Connector 32">
              <a:extLst>
                <a:ext uri="{FF2B5EF4-FFF2-40B4-BE49-F238E27FC236}">
                  <a16:creationId xmlns:a16="http://schemas.microsoft.com/office/drawing/2014/main" id="{B00968DE-925E-426A-8A0E-301E0108CA2F}"/>
                </a:ext>
              </a:extLst>
            </p:cNvPr>
            <p:cNvCxnSpPr>
              <a:cxnSpLocks/>
            </p:cNvCxnSpPr>
            <p:nvPr/>
          </p:nvCxnSpPr>
          <p:spPr>
            <a:xfrm>
              <a:off x="9879408" y="4598136"/>
              <a:ext cx="867410" cy="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536187-0F09-4603-87CB-9A8D544832A3}"/>
                </a:ext>
              </a:extLst>
            </p:cNvPr>
            <p:cNvCxnSpPr>
              <a:cxnSpLocks/>
            </p:cNvCxnSpPr>
            <p:nvPr/>
          </p:nvCxnSpPr>
          <p:spPr>
            <a:xfrm>
              <a:off x="9874756" y="5343257"/>
              <a:ext cx="855291" cy="0"/>
            </a:xfrm>
            <a:prstGeom prst="straightConnector1">
              <a:avLst/>
            </a:prstGeom>
            <a:ln>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A925BDC-7F18-4A60-9F91-2C6DA9D6A298}"/>
                </a:ext>
              </a:extLst>
            </p:cNvPr>
            <p:cNvSpPr txBox="1"/>
            <p:nvPr/>
          </p:nvSpPr>
          <p:spPr>
            <a:xfrm>
              <a:off x="9820578" y="4354486"/>
              <a:ext cx="651249" cy="246221"/>
            </a:xfrm>
            <a:prstGeom prst="rect">
              <a:avLst/>
            </a:prstGeom>
            <a:noFill/>
          </p:spPr>
          <p:txBody>
            <a:bodyPr wrap="square" rtlCol="0">
              <a:spAutoFit/>
            </a:bodyPr>
            <a:lstStyle/>
            <a:p>
              <a:r>
                <a:rPr lang="en-US" sz="1000" b="1" dirty="0">
                  <a:solidFill>
                    <a:schemeClr val="bg1"/>
                  </a:solidFill>
                </a:rPr>
                <a:t>Raw</a:t>
              </a:r>
            </a:p>
          </p:txBody>
        </p:sp>
        <p:sp>
          <p:nvSpPr>
            <p:cNvPr id="37" name="TextBox 36">
              <a:extLst>
                <a:ext uri="{FF2B5EF4-FFF2-40B4-BE49-F238E27FC236}">
                  <a16:creationId xmlns:a16="http://schemas.microsoft.com/office/drawing/2014/main" id="{E1331FA2-63B0-48A3-81C0-FBE3A107E0F2}"/>
                </a:ext>
              </a:extLst>
            </p:cNvPr>
            <p:cNvSpPr txBox="1"/>
            <p:nvPr/>
          </p:nvSpPr>
          <p:spPr>
            <a:xfrm>
              <a:off x="9830818" y="4668090"/>
              <a:ext cx="651249" cy="246221"/>
            </a:xfrm>
            <a:prstGeom prst="rect">
              <a:avLst/>
            </a:prstGeom>
            <a:noFill/>
          </p:spPr>
          <p:txBody>
            <a:bodyPr wrap="square" rtlCol="0">
              <a:spAutoFit/>
            </a:bodyPr>
            <a:lstStyle/>
            <a:p>
              <a:r>
                <a:rPr lang="en-US" sz="1000" b="1" dirty="0">
                  <a:solidFill>
                    <a:schemeClr val="bg1"/>
                  </a:solidFill>
                </a:rPr>
                <a:t>Parsed</a:t>
              </a:r>
            </a:p>
          </p:txBody>
        </p:sp>
        <p:sp>
          <p:nvSpPr>
            <p:cNvPr id="38" name="TextBox 37">
              <a:extLst>
                <a:ext uri="{FF2B5EF4-FFF2-40B4-BE49-F238E27FC236}">
                  <a16:creationId xmlns:a16="http://schemas.microsoft.com/office/drawing/2014/main" id="{98A9426E-31C3-42D7-AA66-A108C184211F}"/>
                </a:ext>
              </a:extLst>
            </p:cNvPr>
            <p:cNvSpPr txBox="1"/>
            <p:nvPr/>
          </p:nvSpPr>
          <p:spPr>
            <a:xfrm>
              <a:off x="9820578" y="5063083"/>
              <a:ext cx="926240" cy="246221"/>
            </a:xfrm>
            <a:prstGeom prst="rect">
              <a:avLst/>
            </a:prstGeom>
            <a:noFill/>
          </p:spPr>
          <p:txBody>
            <a:bodyPr wrap="square" rtlCol="0">
              <a:spAutoFit/>
            </a:bodyPr>
            <a:lstStyle/>
            <a:p>
              <a:r>
                <a:rPr lang="en-US" sz="1000" b="1" dirty="0">
                  <a:solidFill>
                    <a:schemeClr val="bg1"/>
                  </a:solidFill>
                </a:rPr>
                <a:t>Detected</a:t>
              </a:r>
            </a:p>
          </p:txBody>
        </p:sp>
        <p:sp>
          <p:nvSpPr>
            <p:cNvPr id="39" name="Rectangle 38">
              <a:extLst>
                <a:ext uri="{FF2B5EF4-FFF2-40B4-BE49-F238E27FC236}">
                  <a16:creationId xmlns:a16="http://schemas.microsoft.com/office/drawing/2014/main" id="{1F83846A-0285-4855-A021-B93DC53573E8}"/>
                </a:ext>
              </a:extLst>
            </p:cNvPr>
            <p:cNvSpPr/>
            <p:nvPr/>
          </p:nvSpPr>
          <p:spPr>
            <a:xfrm>
              <a:off x="9688124" y="4298015"/>
              <a:ext cx="1303724" cy="17090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E5D4DEB-273A-4E33-9B95-2EB337FFBD06}"/>
                </a:ext>
              </a:extLst>
            </p:cNvPr>
            <p:cNvCxnSpPr>
              <a:cxnSpLocks/>
            </p:cNvCxnSpPr>
            <p:nvPr/>
          </p:nvCxnSpPr>
          <p:spPr>
            <a:xfrm>
              <a:off x="9886721" y="5885667"/>
              <a:ext cx="860097" cy="0"/>
            </a:xfrm>
            <a:prstGeom prst="straightConnector1">
              <a:avLst/>
            </a:prstGeom>
            <a:ln>
              <a:solidFill>
                <a:schemeClr val="bg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8E9AE3D-374F-4972-A1A5-FDBA1CC62A4A}"/>
                </a:ext>
              </a:extLst>
            </p:cNvPr>
            <p:cNvSpPr txBox="1"/>
            <p:nvPr/>
          </p:nvSpPr>
          <p:spPr>
            <a:xfrm>
              <a:off x="9820578" y="5453149"/>
              <a:ext cx="926240" cy="400110"/>
            </a:xfrm>
            <a:prstGeom prst="rect">
              <a:avLst/>
            </a:prstGeom>
            <a:noFill/>
          </p:spPr>
          <p:txBody>
            <a:bodyPr wrap="square" rtlCol="0">
              <a:spAutoFit/>
            </a:bodyPr>
            <a:lstStyle/>
            <a:p>
              <a:r>
                <a:rPr lang="en-US" sz="1000" b="1" dirty="0">
                  <a:solidFill>
                    <a:schemeClr val="bg1"/>
                  </a:solidFill>
                </a:rPr>
                <a:t>Train Parameters</a:t>
              </a:r>
            </a:p>
          </p:txBody>
        </p:sp>
        <p:cxnSp>
          <p:nvCxnSpPr>
            <p:cNvPr id="50" name="Straight Arrow Connector 49">
              <a:extLst>
                <a:ext uri="{FF2B5EF4-FFF2-40B4-BE49-F238E27FC236}">
                  <a16:creationId xmlns:a16="http://schemas.microsoft.com/office/drawing/2014/main" id="{CF82E637-297E-4EE8-86BB-B4D35F529D82}"/>
                </a:ext>
              </a:extLst>
            </p:cNvPr>
            <p:cNvCxnSpPr>
              <a:cxnSpLocks/>
            </p:cNvCxnSpPr>
            <p:nvPr/>
          </p:nvCxnSpPr>
          <p:spPr>
            <a:xfrm>
              <a:off x="9862637" y="4991381"/>
              <a:ext cx="867410" cy="25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B6C55EE3-B01E-43AC-9B9C-6BD18229BAEC}"/>
              </a:ext>
            </a:extLst>
          </p:cNvPr>
          <p:cNvGrpSpPr/>
          <p:nvPr/>
        </p:nvGrpSpPr>
        <p:grpSpPr>
          <a:xfrm>
            <a:off x="2387065" y="3642212"/>
            <a:ext cx="7125921" cy="2033223"/>
            <a:chOff x="2019821" y="3922386"/>
            <a:chExt cx="7125921" cy="2033223"/>
          </a:xfrm>
        </p:grpSpPr>
        <p:cxnSp>
          <p:nvCxnSpPr>
            <p:cNvPr id="40" name="Straight Arrow Connector 39">
              <a:extLst>
                <a:ext uri="{FF2B5EF4-FFF2-40B4-BE49-F238E27FC236}">
                  <a16:creationId xmlns:a16="http://schemas.microsoft.com/office/drawing/2014/main" id="{31AD132B-69A2-44D8-931B-14DDC8DE7E79}"/>
                </a:ext>
              </a:extLst>
            </p:cNvPr>
            <p:cNvCxnSpPr>
              <a:cxnSpLocks/>
            </p:cNvCxnSpPr>
            <p:nvPr/>
          </p:nvCxnSpPr>
          <p:spPr>
            <a:xfrm flipH="1">
              <a:off x="5490056" y="5483831"/>
              <a:ext cx="514867"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1904A4-0810-46B3-9BB8-7A54EA1FE62B}"/>
                </a:ext>
              </a:extLst>
            </p:cNvPr>
            <p:cNvCxnSpPr>
              <a:cxnSpLocks/>
            </p:cNvCxnSpPr>
            <p:nvPr/>
          </p:nvCxnSpPr>
          <p:spPr>
            <a:xfrm>
              <a:off x="5490055" y="5144450"/>
              <a:ext cx="51486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5F80704-44BF-46C4-8973-A5CB7F99A12B}"/>
                </a:ext>
              </a:extLst>
            </p:cNvPr>
            <p:cNvGrpSpPr/>
            <p:nvPr/>
          </p:nvGrpSpPr>
          <p:grpSpPr>
            <a:xfrm>
              <a:off x="2019821" y="3922386"/>
              <a:ext cx="7125921" cy="2033223"/>
              <a:chOff x="2037513" y="3861139"/>
              <a:chExt cx="7125921" cy="2033223"/>
            </a:xfrm>
          </p:grpSpPr>
          <p:grpSp>
            <p:nvGrpSpPr>
              <p:cNvPr id="26" name="Group 25">
                <a:extLst>
                  <a:ext uri="{FF2B5EF4-FFF2-40B4-BE49-F238E27FC236}">
                    <a16:creationId xmlns:a16="http://schemas.microsoft.com/office/drawing/2014/main" id="{8FB6F9CF-2696-48D4-ACF5-E17FF86BA6DF}"/>
                  </a:ext>
                </a:extLst>
              </p:cNvPr>
              <p:cNvGrpSpPr/>
              <p:nvPr/>
            </p:nvGrpSpPr>
            <p:grpSpPr>
              <a:xfrm>
                <a:off x="2037513" y="4668193"/>
                <a:ext cx="4733795" cy="1226169"/>
                <a:chOff x="910938" y="1639039"/>
                <a:chExt cx="7239986" cy="2067756"/>
              </a:xfrm>
            </p:grpSpPr>
            <p:pic>
              <p:nvPicPr>
                <p:cNvPr id="27" name="Graphic 26">
                  <a:extLst>
                    <a:ext uri="{FF2B5EF4-FFF2-40B4-BE49-F238E27FC236}">
                      <a16:creationId xmlns:a16="http://schemas.microsoft.com/office/drawing/2014/main" id="{8394983A-4789-48D5-AEAB-31CDBAEA2C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20846" y="1639039"/>
                  <a:ext cx="2067756" cy="2067756"/>
                </a:xfrm>
                <a:prstGeom prst="rect">
                  <a:avLst/>
                </a:prstGeom>
              </p:spPr>
            </p:pic>
            <p:pic>
              <p:nvPicPr>
                <p:cNvPr id="28" name="Graphic 27">
                  <a:extLst>
                    <a:ext uri="{FF2B5EF4-FFF2-40B4-BE49-F238E27FC236}">
                      <a16:creationId xmlns:a16="http://schemas.microsoft.com/office/drawing/2014/main" id="{70F9F3AB-EA6F-4175-A791-A6112350A3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7801" y="1782931"/>
                  <a:ext cx="1779972" cy="1779972"/>
                </a:xfrm>
                <a:prstGeom prst="rect">
                  <a:avLst/>
                </a:prstGeom>
              </p:spPr>
            </p:pic>
            <p:pic>
              <p:nvPicPr>
                <p:cNvPr id="29" name="Graphic 28">
                  <a:extLst>
                    <a:ext uri="{FF2B5EF4-FFF2-40B4-BE49-F238E27FC236}">
                      <a16:creationId xmlns:a16="http://schemas.microsoft.com/office/drawing/2014/main" id="{15B14315-B2CD-4395-90CE-A627FA0BE1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05248" y="2368214"/>
                  <a:ext cx="745676" cy="745676"/>
                </a:xfrm>
                <a:prstGeom prst="rect">
                  <a:avLst/>
                </a:prstGeom>
              </p:spPr>
            </p:pic>
            <p:cxnSp>
              <p:nvCxnSpPr>
                <p:cNvPr id="30" name="Straight Arrow Connector 29">
                  <a:extLst>
                    <a:ext uri="{FF2B5EF4-FFF2-40B4-BE49-F238E27FC236}">
                      <a16:creationId xmlns:a16="http://schemas.microsoft.com/office/drawing/2014/main" id="{5548C54D-9539-471D-9445-29EBD3D6032D}"/>
                    </a:ext>
                  </a:extLst>
                </p:cNvPr>
                <p:cNvCxnSpPr>
                  <a:cxnSpLocks/>
                </p:cNvCxnSpPr>
                <p:nvPr/>
              </p:nvCxnSpPr>
              <p:spPr>
                <a:xfrm>
                  <a:off x="910938" y="2672916"/>
                  <a:ext cx="6887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E30FA02-4978-4106-8D04-8D736494F947}"/>
                    </a:ext>
                  </a:extLst>
                </p:cNvPr>
                <p:cNvCxnSpPr>
                  <a:cxnSpLocks/>
                </p:cNvCxnSpPr>
                <p:nvPr/>
              </p:nvCxnSpPr>
              <p:spPr>
                <a:xfrm>
                  <a:off x="3517773" y="2656638"/>
                  <a:ext cx="61625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pic>
            <p:nvPicPr>
              <p:cNvPr id="42" name="Graphic 41">
                <a:extLst>
                  <a:ext uri="{FF2B5EF4-FFF2-40B4-BE49-F238E27FC236}">
                    <a16:creationId xmlns:a16="http://schemas.microsoft.com/office/drawing/2014/main" id="{D0A898EB-87ED-44D5-9081-E033E0109C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78206" y="3941284"/>
                <a:ext cx="487553" cy="442182"/>
              </a:xfrm>
              <a:prstGeom prst="rect">
                <a:avLst/>
              </a:prstGeom>
            </p:spPr>
          </p:pic>
          <p:pic>
            <p:nvPicPr>
              <p:cNvPr id="46" name="Graphic 45" descr="Paper">
                <a:extLst>
                  <a:ext uri="{FF2B5EF4-FFF2-40B4-BE49-F238E27FC236}">
                    <a16:creationId xmlns:a16="http://schemas.microsoft.com/office/drawing/2014/main" id="{D63B2160-C21F-4ECB-9EB7-CE8A75E1BD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78236" y="3861139"/>
                <a:ext cx="568168" cy="568168"/>
              </a:xfrm>
              <a:prstGeom prst="rect">
                <a:avLst/>
              </a:prstGeom>
            </p:spPr>
          </p:pic>
          <p:cxnSp>
            <p:nvCxnSpPr>
              <p:cNvPr id="47" name="Straight Arrow Connector 46">
                <a:extLst>
                  <a:ext uri="{FF2B5EF4-FFF2-40B4-BE49-F238E27FC236}">
                    <a16:creationId xmlns:a16="http://schemas.microsoft.com/office/drawing/2014/main" id="{62166828-167E-4339-BE2F-CA7D5AFE364E}"/>
                  </a:ext>
                </a:extLst>
              </p:cNvPr>
              <p:cNvCxnSpPr>
                <a:cxnSpLocks/>
              </p:cNvCxnSpPr>
              <p:nvPr/>
            </p:nvCxnSpPr>
            <p:spPr>
              <a:xfrm flipV="1">
                <a:off x="5232621" y="4159515"/>
                <a:ext cx="772301" cy="28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EAAC61-9858-4C2C-9C82-35D63F34E3A1}"/>
                  </a:ext>
                </a:extLst>
              </p:cNvPr>
              <p:cNvCxnSpPr>
                <a:cxnSpLocks/>
              </p:cNvCxnSpPr>
              <p:nvPr/>
            </p:nvCxnSpPr>
            <p:spPr>
              <a:xfrm>
                <a:off x="6462320" y="4531095"/>
                <a:ext cx="0" cy="4237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29E408-874F-4475-AB05-F86C080F5B28}"/>
                  </a:ext>
                </a:extLst>
              </p:cNvPr>
              <p:cNvSpPr txBox="1"/>
              <p:nvPr/>
            </p:nvSpPr>
            <p:spPr>
              <a:xfrm>
                <a:off x="6811490" y="4040331"/>
                <a:ext cx="2351944" cy="276999"/>
              </a:xfrm>
              <a:prstGeom prst="rect">
                <a:avLst/>
              </a:prstGeom>
              <a:noFill/>
            </p:spPr>
            <p:txBody>
              <a:bodyPr wrap="square" rtlCol="0">
                <a:spAutoFit/>
              </a:bodyPr>
              <a:lstStyle/>
              <a:p>
                <a:r>
                  <a:rPr lang="en-US" sz="1200" dirty="0">
                    <a:solidFill>
                      <a:schemeClr val="bg1"/>
                    </a:solidFill>
                  </a:rPr>
                  <a:t>Model Parameters Stored</a:t>
                </a:r>
              </a:p>
            </p:txBody>
          </p:sp>
          <p:sp>
            <p:nvSpPr>
              <p:cNvPr id="52" name="TextBox 51">
                <a:extLst>
                  <a:ext uri="{FF2B5EF4-FFF2-40B4-BE49-F238E27FC236}">
                    <a16:creationId xmlns:a16="http://schemas.microsoft.com/office/drawing/2014/main" id="{12E87B99-0307-49A7-B382-1FD5B42A8C71}"/>
                  </a:ext>
                </a:extLst>
              </p:cNvPr>
              <p:cNvSpPr txBox="1"/>
              <p:nvPr/>
            </p:nvSpPr>
            <p:spPr>
              <a:xfrm>
                <a:off x="6811490" y="5173187"/>
                <a:ext cx="2351944" cy="276999"/>
              </a:xfrm>
              <a:prstGeom prst="rect">
                <a:avLst/>
              </a:prstGeom>
              <a:noFill/>
            </p:spPr>
            <p:txBody>
              <a:bodyPr wrap="square" rtlCol="0">
                <a:spAutoFit/>
              </a:bodyPr>
              <a:lstStyle/>
              <a:p>
                <a:r>
                  <a:rPr lang="en-US" sz="1200" dirty="0">
                    <a:solidFill>
                      <a:schemeClr val="bg1"/>
                    </a:solidFill>
                  </a:rPr>
                  <a:t>Continuous Read/Detect/Write</a:t>
                </a:r>
              </a:p>
            </p:txBody>
          </p:sp>
          <p:sp>
            <p:nvSpPr>
              <p:cNvPr id="53" name="TextBox 52">
                <a:extLst>
                  <a:ext uri="{FF2B5EF4-FFF2-40B4-BE49-F238E27FC236}">
                    <a16:creationId xmlns:a16="http://schemas.microsoft.com/office/drawing/2014/main" id="{7C614C5A-DFCD-491E-9F0B-11000D1FD7D6}"/>
                  </a:ext>
                </a:extLst>
              </p:cNvPr>
              <p:cNvSpPr txBox="1"/>
              <p:nvPr/>
            </p:nvSpPr>
            <p:spPr>
              <a:xfrm>
                <a:off x="2737869" y="3957302"/>
                <a:ext cx="1627367" cy="461665"/>
              </a:xfrm>
              <a:prstGeom prst="rect">
                <a:avLst/>
              </a:prstGeom>
              <a:noFill/>
            </p:spPr>
            <p:txBody>
              <a:bodyPr wrap="square" rtlCol="0">
                <a:spAutoFit/>
              </a:bodyPr>
              <a:lstStyle/>
              <a:p>
                <a:r>
                  <a:rPr lang="en-US" sz="1200" dirty="0">
                    <a:solidFill>
                      <a:schemeClr val="bg1"/>
                    </a:solidFill>
                  </a:rPr>
                  <a:t>Run Weekly/Monthly to Update Model</a:t>
                </a:r>
              </a:p>
            </p:txBody>
          </p:sp>
          <p:cxnSp>
            <p:nvCxnSpPr>
              <p:cNvPr id="43" name="Straight Arrow Connector 42">
                <a:extLst>
                  <a:ext uri="{FF2B5EF4-FFF2-40B4-BE49-F238E27FC236}">
                    <a16:creationId xmlns:a16="http://schemas.microsoft.com/office/drawing/2014/main" id="{543E0A2E-0AFE-4D27-A87E-4D0D4CBC5559}"/>
                  </a:ext>
                </a:extLst>
              </p:cNvPr>
              <p:cNvCxnSpPr>
                <a:cxnSpLocks/>
              </p:cNvCxnSpPr>
              <p:nvPr/>
            </p:nvCxnSpPr>
            <p:spPr>
              <a:xfrm flipV="1">
                <a:off x="4721982" y="4531096"/>
                <a:ext cx="1" cy="496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5" name="Picture 4">
            <a:extLst>
              <a:ext uri="{FF2B5EF4-FFF2-40B4-BE49-F238E27FC236}">
                <a16:creationId xmlns:a16="http://schemas.microsoft.com/office/drawing/2014/main" id="{5B391AE2-3588-4E7F-AB15-BED0E32BCC19}"/>
              </a:ext>
            </a:extLst>
          </p:cNvPr>
          <p:cNvPicPr>
            <a:picLocks noChangeAspect="1"/>
          </p:cNvPicPr>
          <p:nvPr/>
        </p:nvPicPr>
        <p:blipFill>
          <a:blip r:embed="rId10"/>
          <a:stretch>
            <a:fillRect/>
          </a:stretch>
        </p:blipFill>
        <p:spPr>
          <a:xfrm>
            <a:off x="1517410" y="4660004"/>
            <a:ext cx="686922" cy="1277434"/>
          </a:xfrm>
          <a:prstGeom prst="rect">
            <a:avLst/>
          </a:prstGeom>
        </p:spPr>
      </p:pic>
    </p:spTree>
    <p:extLst>
      <p:ext uri="{BB962C8B-B14F-4D97-AF65-F5344CB8AC3E}">
        <p14:creationId xmlns:p14="http://schemas.microsoft.com/office/powerpoint/2010/main" val="100312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Subset of Data</a:t>
            </a:r>
            <a:br>
              <a:rPr lang="en-US" dirty="0"/>
            </a:br>
            <a:r>
              <a:rPr lang="en-US" sz="3000" dirty="0"/>
              <a:t>Project Approach</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11</a:t>
            </a:fld>
            <a:endParaRPr lang="en-US"/>
          </a:p>
        </p:txBody>
      </p:sp>
      <p:sp>
        <p:nvSpPr>
          <p:cNvPr id="8" name="Content Placeholder 7">
            <a:extLst>
              <a:ext uri="{FF2B5EF4-FFF2-40B4-BE49-F238E27FC236}">
                <a16:creationId xmlns:a16="http://schemas.microsoft.com/office/drawing/2014/main" id="{9BB1FBD5-843A-4E03-B5F7-6AE706DC18D9}"/>
              </a:ext>
            </a:extLst>
          </p:cNvPr>
          <p:cNvSpPr>
            <a:spLocks noGrp="1"/>
          </p:cNvSpPr>
          <p:nvPr>
            <p:ph sz="half" idx="1"/>
          </p:nvPr>
        </p:nvSpPr>
        <p:spPr>
          <a:xfrm>
            <a:off x="1028699" y="2286003"/>
            <a:ext cx="2487499" cy="3568696"/>
          </a:xfrm>
        </p:spPr>
        <p:txBody>
          <a:bodyPr/>
          <a:lstStyle/>
          <a:p>
            <a:r>
              <a:rPr lang="en-US" sz="2000" dirty="0"/>
              <a:t>High variation in sensor patterns and anomalies types</a:t>
            </a:r>
          </a:p>
          <a:p>
            <a:endParaRPr lang="en-US" sz="2000" dirty="0"/>
          </a:p>
          <a:p>
            <a:endParaRPr lang="en-US" sz="2000" dirty="0"/>
          </a:p>
        </p:txBody>
      </p:sp>
      <p:pic>
        <p:nvPicPr>
          <p:cNvPr id="7" name="Picture Placeholder 8" descr="Graphical user interface, chart&#10;&#10;Description automatically generated">
            <a:extLst>
              <a:ext uri="{FF2B5EF4-FFF2-40B4-BE49-F238E27FC236}">
                <a16:creationId xmlns:a16="http://schemas.microsoft.com/office/drawing/2014/main" id="{E106819D-9044-46BE-BF0A-51E4DCBF569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781291" y="2147975"/>
            <a:ext cx="7712209" cy="4034081"/>
          </a:xfrm>
        </p:spPr>
      </p:pic>
    </p:spTree>
    <p:extLst>
      <p:ext uri="{BB962C8B-B14F-4D97-AF65-F5344CB8AC3E}">
        <p14:creationId xmlns:p14="http://schemas.microsoft.com/office/powerpoint/2010/main" val="346469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Anomaly Detection Model</a:t>
            </a:r>
            <a:br>
              <a:rPr lang="en-US" dirty="0"/>
            </a:br>
            <a:r>
              <a:rPr lang="en-US" sz="3000" dirty="0"/>
              <a:t>Project Approach</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12</a:t>
            </a:fld>
            <a:endParaRPr lang="en-US"/>
          </a:p>
        </p:txBody>
      </p:sp>
      <p:sp>
        <p:nvSpPr>
          <p:cNvPr id="8" name="Content Placeholder 7">
            <a:extLst>
              <a:ext uri="{FF2B5EF4-FFF2-40B4-BE49-F238E27FC236}">
                <a16:creationId xmlns:a16="http://schemas.microsoft.com/office/drawing/2014/main" id="{9BB1FBD5-843A-4E03-B5F7-6AE706DC18D9}"/>
              </a:ext>
            </a:extLst>
          </p:cNvPr>
          <p:cNvSpPr>
            <a:spLocks noGrp="1"/>
          </p:cNvSpPr>
          <p:nvPr>
            <p:ph sz="half" idx="1"/>
          </p:nvPr>
        </p:nvSpPr>
        <p:spPr>
          <a:xfrm>
            <a:off x="1028700" y="2286003"/>
            <a:ext cx="8732268" cy="3568696"/>
          </a:xfrm>
        </p:spPr>
        <p:txBody>
          <a:bodyPr/>
          <a:lstStyle/>
          <a:p>
            <a:r>
              <a:rPr lang="en-US" sz="2000" dirty="0"/>
              <a:t>LSTM Encoder-Decoder Model Selected</a:t>
            </a:r>
          </a:p>
          <a:p>
            <a:pPr marL="342900" indent="-342900">
              <a:buFont typeface="Arial" panose="020B0604020202020204" pitchFamily="34" charset="0"/>
              <a:buChar char="•"/>
            </a:pPr>
            <a:r>
              <a:rPr lang="en-US" sz="2000" dirty="0"/>
              <a:t>Identified as a successful model on IoT sensors</a:t>
            </a:r>
          </a:p>
          <a:p>
            <a:pPr marL="342900" indent="-342900">
              <a:buFont typeface="Arial" panose="020B0604020202020204" pitchFamily="34" charset="0"/>
              <a:buChar char="•"/>
            </a:pPr>
            <a:r>
              <a:rPr lang="en-US" sz="2000" dirty="0"/>
              <a:t>Able to run in an unsupervised approach</a:t>
            </a:r>
          </a:p>
          <a:p>
            <a:pPr marL="342900" indent="-342900">
              <a:buFont typeface="Arial" panose="020B0604020202020204" pitchFamily="34" charset="0"/>
              <a:buChar char="•"/>
            </a:pPr>
            <a:r>
              <a:rPr lang="en-US" sz="2000" dirty="0"/>
              <a:t>Flexible model to handle different sensor types</a:t>
            </a:r>
          </a:p>
          <a:p>
            <a:pPr marL="342900" indent="-342900">
              <a:buFont typeface="Arial" panose="020B0604020202020204" pitchFamily="34" charset="0"/>
              <a:buChar char="•"/>
            </a:pPr>
            <a:r>
              <a:rPr lang="en-US" sz="2000" dirty="0"/>
              <a:t>Has tunable parameters</a:t>
            </a:r>
          </a:p>
          <a:p>
            <a:pPr marL="342900" indent="-342900">
              <a:buFont typeface="Arial" panose="020B0604020202020204" pitchFamily="34" charset="0"/>
              <a:buChar char="•"/>
            </a:pPr>
            <a:endParaRPr lang="en-US" sz="2000" dirty="0"/>
          </a:p>
          <a:p>
            <a:endParaRPr lang="en-US" sz="2000" dirty="0"/>
          </a:p>
          <a:p>
            <a:endParaRPr lang="en-US" sz="2000" dirty="0"/>
          </a:p>
        </p:txBody>
      </p:sp>
    </p:spTree>
    <p:extLst>
      <p:ext uri="{BB962C8B-B14F-4D97-AF65-F5344CB8AC3E}">
        <p14:creationId xmlns:p14="http://schemas.microsoft.com/office/powerpoint/2010/main" val="65513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Anomaly Detection Model</a:t>
            </a:r>
            <a:br>
              <a:rPr lang="en-US" dirty="0"/>
            </a:br>
            <a:r>
              <a:rPr lang="en-US" sz="3000" dirty="0"/>
              <a:t>Project Approach</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13</a:t>
            </a:fld>
            <a:endParaRPr lang="en-US"/>
          </a:p>
        </p:txBody>
      </p:sp>
      <p:sp>
        <p:nvSpPr>
          <p:cNvPr id="8" name="Content Placeholder 7">
            <a:extLst>
              <a:ext uri="{FF2B5EF4-FFF2-40B4-BE49-F238E27FC236}">
                <a16:creationId xmlns:a16="http://schemas.microsoft.com/office/drawing/2014/main" id="{9BB1FBD5-843A-4E03-B5F7-6AE706DC18D9}"/>
              </a:ext>
            </a:extLst>
          </p:cNvPr>
          <p:cNvSpPr>
            <a:spLocks noGrp="1"/>
          </p:cNvSpPr>
          <p:nvPr>
            <p:ph sz="half" idx="1"/>
          </p:nvPr>
        </p:nvSpPr>
        <p:spPr>
          <a:xfrm>
            <a:off x="1028700" y="2286003"/>
            <a:ext cx="4380698" cy="3568696"/>
          </a:xfrm>
        </p:spPr>
        <p:txBody>
          <a:bodyPr/>
          <a:lstStyle/>
          <a:p>
            <a:r>
              <a:rPr lang="en-US" sz="2000" dirty="0"/>
              <a:t>Two Model Setups Considered</a:t>
            </a:r>
          </a:p>
          <a:p>
            <a:pPr marL="342900" indent="-342900">
              <a:buFont typeface="Arial" panose="020B0604020202020204" pitchFamily="34" charset="0"/>
              <a:buChar char="•"/>
            </a:pPr>
            <a:endParaRPr lang="en-US" sz="2000" dirty="0"/>
          </a:p>
          <a:p>
            <a:endParaRPr lang="en-US" sz="2000" dirty="0"/>
          </a:p>
          <a:p>
            <a:endParaRPr lang="en-US" sz="2000" dirty="0"/>
          </a:p>
        </p:txBody>
      </p:sp>
      <p:sp>
        <p:nvSpPr>
          <p:cNvPr id="3" name="Rectangle 2">
            <a:extLst>
              <a:ext uri="{FF2B5EF4-FFF2-40B4-BE49-F238E27FC236}">
                <a16:creationId xmlns:a16="http://schemas.microsoft.com/office/drawing/2014/main" id="{738CC971-6B76-4ED3-AA5F-29E0ABD5A2ED}"/>
              </a:ext>
            </a:extLst>
          </p:cNvPr>
          <p:cNvSpPr/>
          <p:nvPr/>
        </p:nvSpPr>
        <p:spPr>
          <a:xfrm>
            <a:off x="6362299" y="3931908"/>
            <a:ext cx="539015"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C7BCDFC-62B6-49A1-A4A6-AD8CFF39015B}"/>
              </a:ext>
            </a:extLst>
          </p:cNvPr>
          <p:cNvSpPr/>
          <p:nvPr/>
        </p:nvSpPr>
        <p:spPr>
          <a:xfrm>
            <a:off x="7137937" y="3931907"/>
            <a:ext cx="539015"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50B95F-C0EE-4540-87D4-B80BBA14371C}"/>
              </a:ext>
            </a:extLst>
          </p:cNvPr>
          <p:cNvSpPr/>
          <p:nvPr/>
        </p:nvSpPr>
        <p:spPr>
          <a:xfrm>
            <a:off x="7913575" y="3931906"/>
            <a:ext cx="539015"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CEB883A-5CDA-469A-A6A0-692A3BF441F5}"/>
              </a:ext>
            </a:extLst>
          </p:cNvPr>
          <p:cNvCxnSpPr>
            <a:stCxn id="3" idx="3"/>
            <a:endCxn id="9" idx="1"/>
          </p:cNvCxnSpPr>
          <p:nvPr/>
        </p:nvCxnSpPr>
        <p:spPr>
          <a:xfrm flipV="1">
            <a:off x="6901314" y="4178555"/>
            <a:ext cx="236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77AE62-9E24-4EE2-BCDD-ACFFE4275046}"/>
              </a:ext>
            </a:extLst>
          </p:cNvPr>
          <p:cNvCxnSpPr>
            <a:cxnSpLocks/>
            <a:stCxn id="9" idx="3"/>
            <a:endCxn id="11" idx="1"/>
          </p:cNvCxnSpPr>
          <p:nvPr/>
        </p:nvCxnSpPr>
        <p:spPr>
          <a:xfrm flipV="1">
            <a:off x="7676952" y="4178554"/>
            <a:ext cx="236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49ECD34-0157-4065-9C9D-DC6F50B10E60}"/>
              </a:ext>
            </a:extLst>
          </p:cNvPr>
          <p:cNvSpPr/>
          <p:nvPr/>
        </p:nvSpPr>
        <p:spPr>
          <a:xfrm>
            <a:off x="8656328" y="3931905"/>
            <a:ext cx="539015"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D23D8C7-2FFC-4C9C-AAFC-CA3B255A93EC}"/>
              </a:ext>
            </a:extLst>
          </p:cNvPr>
          <p:cNvSpPr/>
          <p:nvPr/>
        </p:nvSpPr>
        <p:spPr>
          <a:xfrm>
            <a:off x="9417541" y="3931902"/>
            <a:ext cx="539015"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10A1EBFD-A077-40A9-BD2B-4DBA8A7E35FF}"/>
              </a:ext>
            </a:extLst>
          </p:cNvPr>
          <p:cNvCxnSpPr>
            <a:cxnSpLocks/>
            <a:stCxn id="11" idx="3"/>
            <a:endCxn id="16" idx="1"/>
          </p:cNvCxnSpPr>
          <p:nvPr/>
        </p:nvCxnSpPr>
        <p:spPr>
          <a:xfrm flipV="1">
            <a:off x="8452590" y="4178553"/>
            <a:ext cx="2037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078D69-65A6-4594-9F0C-F6EB531C9BD7}"/>
              </a:ext>
            </a:extLst>
          </p:cNvPr>
          <p:cNvCxnSpPr>
            <a:cxnSpLocks/>
            <a:stCxn id="16" idx="3"/>
            <a:endCxn id="17" idx="1"/>
          </p:cNvCxnSpPr>
          <p:nvPr/>
        </p:nvCxnSpPr>
        <p:spPr>
          <a:xfrm flipV="1">
            <a:off x="9195343" y="4178550"/>
            <a:ext cx="222198"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42CC66C-80B1-4D91-9E07-7A01C59EA954}"/>
              </a:ext>
            </a:extLst>
          </p:cNvPr>
          <p:cNvSpPr/>
          <p:nvPr/>
        </p:nvSpPr>
        <p:spPr>
          <a:xfrm>
            <a:off x="6362299" y="3355600"/>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X-2</a:t>
            </a:r>
          </a:p>
        </p:txBody>
      </p:sp>
      <p:sp>
        <p:nvSpPr>
          <p:cNvPr id="35" name="Oval 34">
            <a:extLst>
              <a:ext uri="{FF2B5EF4-FFF2-40B4-BE49-F238E27FC236}">
                <a16:creationId xmlns:a16="http://schemas.microsoft.com/office/drawing/2014/main" id="{5383C63F-39FA-4B52-A417-9B3CC5291851}"/>
              </a:ext>
            </a:extLst>
          </p:cNvPr>
          <p:cNvSpPr/>
          <p:nvPr/>
        </p:nvSpPr>
        <p:spPr>
          <a:xfrm>
            <a:off x="7137937" y="3355600"/>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X-1</a:t>
            </a:r>
          </a:p>
        </p:txBody>
      </p:sp>
      <p:sp>
        <p:nvSpPr>
          <p:cNvPr id="36" name="Oval 35">
            <a:extLst>
              <a:ext uri="{FF2B5EF4-FFF2-40B4-BE49-F238E27FC236}">
                <a16:creationId xmlns:a16="http://schemas.microsoft.com/office/drawing/2014/main" id="{339717AF-3702-4BC2-B1C3-C75A85E3A317}"/>
              </a:ext>
            </a:extLst>
          </p:cNvPr>
          <p:cNvSpPr/>
          <p:nvPr/>
        </p:nvSpPr>
        <p:spPr>
          <a:xfrm>
            <a:off x="7913575" y="3358008"/>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X0</a:t>
            </a:r>
          </a:p>
        </p:txBody>
      </p:sp>
      <p:sp>
        <p:nvSpPr>
          <p:cNvPr id="37" name="Oval 36">
            <a:extLst>
              <a:ext uri="{FF2B5EF4-FFF2-40B4-BE49-F238E27FC236}">
                <a16:creationId xmlns:a16="http://schemas.microsoft.com/office/drawing/2014/main" id="{92D8CE00-5E01-4626-B6CE-D109B8CF98B0}"/>
              </a:ext>
            </a:extLst>
          </p:cNvPr>
          <p:cNvSpPr/>
          <p:nvPr/>
        </p:nvSpPr>
        <p:spPr>
          <a:xfrm>
            <a:off x="7913574" y="4719974"/>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X-2’</a:t>
            </a:r>
          </a:p>
        </p:txBody>
      </p:sp>
      <p:sp>
        <p:nvSpPr>
          <p:cNvPr id="38" name="Oval 37">
            <a:extLst>
              <a:ext uri="{FF2B5EF4-FFF2-40B4-BE49-F238E27FC236}">
                <a16:creationId xmlns:a16="http://schemas.microsoft.com/office/drawing/2014/main" id="{CC8118B7-EF7C-4F96-8D63-DE102DE730A5}"/>
              </a:ext>
            </a:extLst>
          </p:cNvPr>
          <p:cNvSpPr/>
          <p:nvPr/>
        </p:nvSpPr>
        <p:spPr>
          <a:xfrm>
            <a:off x="8663940" y="4719974"/>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X-1’</a:t>
            </a:r>
          </a:p>
        </p:txBody>
      </p:sp>
      <p:sp>
        <p:nvSpPr>
          <p:cNvPr id="39" name="Oval 38">
            <a:extLst>
              <a:ext uri="{FF2B5EF4-FFF2-40B4-BE49-F238E27FC236}">
                <a16:creationId xmlns:a16="http://schemas.microsoft.com/office/drawing/2014/main" id="{67CB61F2-E3C7-4025-91CF-099D06AC8BC1}"/>
              </a:ext>
            </a:extLst>
          </p:cNvPr>
          <p:cNvSpPr/>
          <p:nvPr/>
        </p:nvSpPr>
        <p:spPr>
          <a:xfrm>
            <a:off x="9427552" y="4719974"/>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X0’</a:t>
            </a:r>
          </a:p>
        </p:txBody>
      </p:sp>
      <p:cxnSp>
        <p:nvCxnSpPr>
          <p:cNvPr id="40" name="Straight Arrow Connector 39">
            <a:extLst>
              <a:ext uri="{FF2B5EF4-FFF2-40B4-BE49-F238E27FC236}">
                <a16:creationId xmlns:a16="http://schemas.microsoft.com/office/drawing/2014/main" id="{0E4AC26D-BACC-405B-9D93-10C4EF4F4E39}"/>
              </a:ext>
            </a:extLst>
          </p:cNvPr>
          <p:cNvCxnSpPr>
            <a:cxnSpLocks/>
            <a:stCxn id="33" idx="4"/>
            <a:endCxn id="3" idx="0"/>
          </p:cNvCxnSpPr>
          <p:nvPr/>
        </p:nvCxnSpPr>
        <p:spPr>
          <a:xfrm>
            <a:off x="6631807" y="3639542"/>
            <a:ext cx="0" cy="29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E5B8E91-7479-45F2-8D52-BC6D7F8C33DF}"/>
              </a:ext>
            </a:extLst>
          </p:cNvPr>
          <p:cNvCxnSpPr>
            <a:cxnSpLocks/>
            <a:stCxn id="35" idx="4"/>
            <a:endCxn id="9" idx="0"/>
          </p:cNvCxnSpPr>
          <p:nvPr/>
        </p:nvCxnSpPr>
        <p:spPr>
          <a:xfrm>
            <a:off x="7407445" y="3639542"/>
            <a:ext cx="0" cy="292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F80F62F-967C-4F0F-A3E9-1CFC07E48A13}"/>
              </a:ext>
            </a:extLst>
          </p:cNvPr>
          <p:cNvCxnSpPr>
            <a:cxnSpLocks/>
            <a:stCxn id="36" idx="4"/>
            <a:endCxn id="11" idx="0"/>
          </p:cNvCxnSpPr>
          <p:nvPr/>
        </p:nvCxnSpPr>
        <p:spPr>
          <a:xfrm>
            <a:off x="8183083" y="3641950"/>
            <a:ext cx="0" cy="289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8BB6D07-BAF9-4C33-BD7F-983FAC932329}"/>
              </a:ext>
            </a:extLst>
          </p:cNvPr>
          <p:cNvCxnSpPr>
            <a:cxnSpLocks/>
            <a:stCxn id="11" idx="2"/>
            <a:endCxn id="37" idx="0"/>
          </p:cNvCxnSpPr>
          <p:nvPr/>
        </p:nvCxnSpPr>
        <p:spPr>
          <a:xfrm flipH="1">
            <a:off x="8183082" y="4425201"/>
            <a:ext cx="1" cy="29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C214DAE-4167-44CD-87F0-FBD77F97E4F9}"/>
              </a:ext>
            </a:extLst>
          </p:cNvPr>
          <p:cNvCxnSpPr>
            <a:cxnSpLocks/>
            <a:stCxn id="16" idx="2"/>
            <a:endCxn id="38" idx="0"/>
          </p:cNvCxnSpPr>
          <p:nvPr/>
        </p:nvCxnSpPr>
        <p:spPr>
          <a:xfrm>
            <a:off x="8925836" y="4425200"/>
            <a:ext cx="7612" cy="294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273D063-8F4B-481C-9D65-15FC4686399F}"/>
              </a:ext>
            </a:extLst>
          </p:cNvPr>
          <p:cNvCxnSpPr>
            <a:cxnSpLocks/>
            <a:stCxn id="17" idx="2"/>
            <a:endCxn id="39" idx="0"/>
          </p:cNvCxnSpPr>
          <p:nvPr/>
        </p:nvCxnSpPr>
        <p:spPr>
          <a:xfrm>
            <a:off x="9687049" y="4425197"/>
            <a:ext cx="10011" cy="294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428A3D59-6E27-4EF3-9604-10AAB4135A5E}"/>
              </a:ext>
            </a:extLst>
          </p:cNvPr>
          <p:cNvSpPr/>
          <p:nvPr/>
        </p:nvSpPr>
        <p:spPr>
          <a:xfrm>
            <a:off x="2591193" y="3931908"/>
            <a:ext cx="539015"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C40835C-7269-4057-8360-583CD40D3585}"/>
              </a:ext>
            </a:extLst>
          </p:cNvPr>
          <p:cNvSpPr/>
          <p:nvPr/>
        </p:nvSpPr>
        <p:spPr>
          <a:xfrm>
            <a:off x="3366831" y="3931907"/>
            <a:ext cx="539015"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825D886-4FB5-4B8E-B2F5-A8FE313A17A3}"/>
              </a:ext>
            </a:extLst>
          </p:cNvPr>
          <p:cNvSpPr/>
          <p:nvPr/>
        </p:nvSpPr>
        <p:spPr>
          <a:xfrm>
            <a:off x="4142469" y="3931906"/>
            <a:ext cx="539015" cy="49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F3E4E46A-71B7-4D0F-9DD1-D94B6669BE67}"/>
              </a:ext>
            </a:extLst>
          </p:cNvPr>
          <p:cNvCxnSpPr>
            <a:stCxn id="63" idx="3"/>
            <a:endCxn id="64" idx="1"/>
          </p:cNvCxnSpPr>
          <p:nvPr/>
        </p:nvCxnSpPr>
        <p:spPr>
          <a:xfrm flipV="1">
            <a:off x="3130208" y="4178555"/>
            <a:ext cx="236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ED47AFF-4BBD-4438-A0DC-CE0770A31CC7}"/>
              </a:ext>
            </a:extLst>
          </p:cNvPr>
          <p:cNvCxnSpPr>
            <a:cxnSpLocks/>
            <a:stCxn id="64" idx="3"/>
            <a:endCxn id="65" idx="1"/>
          </p:cNvCxnSpPr>
          <p:nvPr/>
        </p:nvCxnSpPr>
        <p:spPr>
          <a:xfrm flipV="1">
            <a:off x="3905846" y="4178554"/>
            <a:ext cx="236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F922B20F-9B9E-4227-B662-F441FABA8BCD}"/>
              </a:ext>
            </a:extLst>
          </p:cNvPr>
          <p:cNvSpPr/>
          <p:nvPr/>
        </p:nvSpPr>
        <p:spPr>
          <a:xfrm>
            <a:off x="2591193" y="3355600"/>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X-2</a:t>
            </a:r>
          </a:p>
        </p:txBody>
      </p:sp>
      <p:sp>
        <p:nvSpPr>
          <p:cNvPr id="73" name="Oval 72">
            <a:extLst>
              <a:ext uri="{FF2B5EF4-FFF2-40B4-BE49-F238E27FC236}">
                <a16:creationId xmlns:a16="http://schemas.microsoft.com/office/drawing/2014/main" id="{2EFA36C2-4A66-49A8-ADDF-DEF995FF7E9F}"/>
              </a:ext>
            </a:extLst>
          </p:cNvPr>
          <p:cNvSpPr/>
          <p:nvPr/>
        </p:nvSpPr>
        <p:spPr>
          <a:xfrm>
            <a:off x="3366831" y="3355600"/>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X-1</a:t>
            </a:r>
          </a:p>
        </p:txBody>
      </p:sp>
      <p:sp>
        <p:nvSpPr>
          <p:cNvPr id="74" name="Oval 73">
            <a:extLst>
              <a:ext uri="{FF2B5EF4-FFF2-40B4-BE49-F238E27FC236}">
                <a16:creationId xmlns:a16="http://schemas.microsoft.com/office/drawing/2014/main" id="{A7972D9A-AA9D-4EB8-ABC0-5D75443E05E2}"/>
              </a:ext>
            </a:extLst>
          </p:cNvPr>
          <p:cNvSpPr/>
          <p:nvPr/>
        </p:nvSpPr>
        <p:spPr>
          <a:xfrm>
            <a:off x="4142469" y="3358008"/>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X0</a:t>
            </a:r>
          </a:p>
        </p:txBody>
      </p:sp>
      <p:sp>
        <p:nvSpPr>
          <p:cNvPr id="75" name="Oval 74">
            <a:extLst>
              <a:ext uri="{FF2B5EF4-FFF2-40B4-BE49-F238E27FC236}">
                <a16:creationId xmlns:a16="http://schemas.microsoft.com/office/drawing/2014/main" id="{2884F6C8-8237-4AA0-BBB2-7AACC7AE8BF4}"/>
              </a:ext>
            </a:extLst>
          </p:cNvPr>
          <p:cNvSpPr/>
          <p:nvPr/>
        </p:nvSpPr>
        <p:spPr>
          <a:xfrm>
            <a:off x="4142468" y="4719974"/>
            <a:ext cx="539015" cy="283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X1’</a:t>
            </a:r>
          </a:p>
        </p:txBody>
      </p:sp>
      <p:cxnSp>
        <p:nvCxnSpPr>
          <p:cNvPr id="78" name="Straight Arrow Connector 77">
            <a:extLst>
              <a:ext uri="{FF2B5EF4-FFF2-40B4-BE49-F238E27FC236}">
                <a16:creationId xmlns:a16="http://schemas.microsoft.com/office/drawing/2014/main" id="{5D63C0EE-2771-4930-BC5F-EAAA2610660A}"/>
              </a:ext>
            </a:extLst>
          </p:cNvPr>
          <p:cNvCxnSpPr>
            <a:cxnSpLocks/>
            <a:stCxn id="72" idx="4"/>
            <a:endCxn id="63" idx="0"/>
          </p:cNvCxnSpPr>
          <p:nvPr/>
        </p:nvCxnSpPr>
        <p:spPr>
          <a:xfrm>
            <a:off x="2860701" y="3639542"/>
            <a:ext cx="0" cy="29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81E0961-35C5-4CB8-8154-8F2F751ADA63}"/>
              </a:ext>
            </a:extLst>
          </p:cNvPr>
          <p:cNvCxnSpPr>
            <a:cxnSpLocks/>
            <a:stCxn id="73" idx="4"/>
            <a:endCxn id="64" idx="0"/>
          </p:cNvCxnSpPr>
          <p:nvPr/>
        </p:nvCxnSpPr>
        <p:spPr>
          <a:xfrm>
            <a:off x="3636339" y="3639542"/>
            <a:ext cx="0" cy="292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76A082B2-D2CB-42DD-8669-4DE1E31F76D3}"/>
              </a:ext>
            </a:extLst>
          </p:cNvPr>
          <p:cNvCxnSpPr>
            <a:cxnSpLocks/>
            <a:stCxn id="74" idx="4"/>
            <a:endCxn id="65" idx="0"/>
          </p:cNvCxnSpPr>
          <p:nvPr/>
        </p:nvCxnSpPr>
        <p:spPr>
          <a:xfrm>
            <a:off x="4411977" y="3641950"/>
            <a:ext cx="0" cy="289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7750F36-69E5-429E-AE2E-065491300B2A}"/>
              </a:ext>
            </a:extLst>
          </p:cNvPr>
          <p:cNvCxnSpPr>
            <a:cxnSpLocks/>
            <a:stCxn id="65" idx="2"/>
            <a:endCxn id="75" idx="0"/>
          </p:cNvCxnSpPr>
          <p:nvPr/>
        </p:nvCxnSpPr>
        <p:spPr>
          <a:xfrm flipH="1">
            <a:off x="4411976" y="4425201"/>
            <a:ext cx="1" cy="29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22D0095-FDAC-4093-B649-B0C90345CCB0}"/>
              </a:ext>
            </a:extLst>
          </p:cNvPr>
          <p:cNvSpPr txBox="1"/>
          <p:nvPr/>
        </p:nvSpPr>
        <p:spPr>
          <a:xfrm>
            <a:off x="2860700" y="5298689"/>
            <a:ext cx="2231064" cy="523220"/>
          </a:xfrm>
          <a:prstGeom prst="rect">
            <a:avLst/>
          </a:prstGeom>
          <a:noFill/>
        </p:spPr>
        <p:txBody>
          <a:bodyPr wrap="square" rtlCol="0">
            <a:spAutoFit/>
          </a:bodyPr>
          <a:lstStyle/>
          <a:p>
            <a:pPr algn="ctr"/>
            <a:r>
              <a:rPr lang="en-US" sz="1400" b="1" dirty="0">
                <a:solidFill>
                  <a:schemeClr val="bg1"/>
                </a:solidFill>
              </a:rPr>
              <a:t>Next Point Prediction</a:t>
            </a:r>
          </a:p>
          <a:p>
            <a:pPr algn="ctr"/>
            <a:r>
              <a:rPr lang="en-US" sz="1400" dirty="0">
                <a:solidFill>
                  <a:schemeClr val="bg1"/>
                </a:solidFill>
              </a:rPr>
              <a:t>(Many-to-One)</a:t>
            </a:r>
          </a:p>
        </p:txBody>
      </p:sp>
      <p:sp>
        <p:nvSpPr>
          <p:cNvPr id="85" name="TextBox 84">
            <a:extLst>
              <a:ext uri="{FF2B5EF4-FFF2-40B4-BE49-F238E27FC236}">
                <a16:creationId xmlns:a16="http://schemas.microsoft.com/office/drawing/2014/main" id="{A1677EBD-B212-449C-A139-810FEC095C52}"/>
              </a:ext>
            </a:extLst>
          </p:cNvPr>
          <p:cNvSpPr txBox="1"/>
          <p:nvPr/>
        </p:nvSpPr>
        <p:spPr>
          <a:xfrm>
            <a:off x="7137937" y="5298688"/>
            <a:ext cx="2549112" cy="523220"/>
          </a:xfrm>
          <a:prstGeom prst="rect">
            <a:avLst/>
          </a:prstGeom>
          <a:noFill/>
        </p:spPr>
        <p:txBody>
          <a:bodyPr wrap="square" rtlCol="0">
            <a:spAutoFit/>
          </a:bodyPr>
          <a:lstStyle/>
          <a:p>
            <a:pPr algn="ctr"/>
            <a:r>
              <a:rPr lang="en-US" sz="1400" b="1" dirty="0">
                <a:solidFill>
                  <a:schemeClr val="bg1"/>
                </a:solidFill>
              </a:rPr>
              <a:t>Sequence Reconstruction</a:t>
            </a:r>
          </a:p>
          <a:p>
            <a:pPr algn="ctr"/>
            <a:r>
              <a:rPr lang="en-US" sz="1400" dirty="0">
                <a:solidFill>
                  <a:schemeClr val="bg1"/>
                </a:solidFill>
              </a:rPr>
              <a:t>(Many-to-Many, Seq2Seq)</a:t>
            </a:r>
          </a:p>
        </p:txBody>
      </p:sp>
    </p:spTree>
    <p:extLst>
      <p:ext uri="{BB962C8B-B14F-4D97-AF65-F5344CB8AC3E}">
        <p14:creationId xmlns:p14="http://schemas.microsoft.com/office/powerpoint/2010/main" val="3459045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Anomaly Detection Model Example</a:t>
            </a:r>
            <a:br>
              <a:rPr lang="en-US" dirty="0"/>
            </a:br>
            <a:r>
              <a:rPr lang="en-US" sz="3000" dirty="0"/>
              <a:t>Project Approach</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14</a:t>
            </a:fld>
            <a:endParaRPr lang="en-US"/>
          </a:p>
        </p:txBody>
      </p:sp>
      <p:pic>
        <p:nvPicPr>
          <p:cNvPr id="10" name="Picture 9">
            <a:extLst>
              <a:ext uri="{FF2B5EF4-FFF2-40B4-BE49-F238E27FC236}">
                <a16:creationId xmlns:a16="http://schemas.microsoft.com/office/drawing/2014/main" id="{338BCBB7-2756-44D5-81E1-6B0D3467A5F0}"/>
              </a:ext>
            </a:extLst>
          </p:cNvPr>
          <p:cNvPicPr>
            <a:picLocks noChangeAspect="1"/>
          </p:cNvPicPr>
          <p:nvPr/>
        </p:nvPicPr>
        <p:blipFill>
          <a:blip r:embed="rId3"/>
          <a:stretch>
            <a:fillRect/>
          </a:stretch>
        </p:blipFill>
        <p:spPr>
          <a:xfrm>
            <a:off x="1247461" y="2545691"/>
            <a:ext cx="2638328" cy="1529697"/>
          </a:xfrm>
          <a:prstGeom prst="rect">
            <a:avLst/>
          </a:prstGeom>
        </p:spPr>
      </p:pic>
      <p:pic>
        <p:nvPicPr>
          <p:cNvPr id="12" name="Picture 11">
            <a:extLst>
              <a:ext uri="{FF2B5EF4-FFF2-40B4-BE49-F238E27FC236}">
                <a16:creationId xmlns:a16="http://schemas.microsoft.com/office/drawing/2014/main" id="{E2B9A1CC-7E00-4ABB-96AA-801B8C404C82}"/>
              </a:ext>
            </a:extLst>
          </p:cNvPr>
          <p:cNvPicPr>
            <a:picLocks noChangeAspect="1"/>
          </p:cNvPicPr>
          <p:nvPr/>
        </p:nvPicPr>
        <p:blipFill>
          <a:blip r:embed="rId4"/>
          <a:stretch>
            <a:fillRect/>
          </a:stretch>
        </p:blipFill>
        <p:spPr>
          <a:xfrm>
            <a:off x="4522588" y="2464563"/>
            <a:ext cx="2939886" cy="1690876"/>
          </a:xfrm>
          <a:prstGeom prst="rect">
            <a:avLst/>
          </a:prstGeom>
        </p:spPr>
      </p:pic>
      <p:pic>
        <p:nvPicPr>
          <p:cNvPr id="14" name="Picture 13">
            <a:extLst>
              <a:ext uri="{FF2B5EF4-FFF2-40B4-BE49-F238E27FC236}">
                <a16:creationId xmlns:a16="http://schemas.microsoft.com/office/drawing/2014/main" id="{FA928571-40F0-48FE-A2F0-28E93B5FB5C2}"/>
              </a:ext>
            </a:extLst>
          </p:cNvPr>
          <p:cNvPicPr>
            <a:picLocks noChangeAspect="1"/>
          </p:cNvPicPr>
          <p:nvPr/>
        </p:nvPicPr>
        <p:blipFill>
          <a:blip r:embed="rId5"/>
          <a:stretch>
            <a:fillRect/>
          </a:stretch>
        </p:blipFill>
        <p:spPr>
          <a:xfrm>
            <a:off x="8246022" y="2564105"/>
            <a:ext cx="2574377" cy="1491792"/>
          </a:xfrm>
          <a:prstGeom prst="rect">
            <a:avLst/>
          </a:prstGeom>
        </p:spPr>
      </p:pic>
      <p:pic>
        <p:nvPicPr>
          <p:cNvPr id="18" name="Picture 17">
            <a:extLst>
              <a:ext uri="{FF2B5EF4-FFF2-40B4-BE49-F238E27FC236}">
                <a16:creationId xmlns:a16="http://schemas.microsoft.com/office/drawing/2014/main" id="{3FF9716F-E601-49F2-958F-AD3E006EFA72}"/>
              </a:ext>
            </a:extLst>
          </p:cNvPr>
          <p:cNvPicPr>
            <a:picLocks noChangeAspect="1"/>
          </p:cNvPicPr>
          <p:nvPr/>
        </p:nvPicPr>
        <p:blipFill>
          <a:blip r:embed="rId6"/>
          <a:stretch>
            <a:fillRect/>
          </a:stretch>
        </p:blipFill>
        <p:spPr>
          <a:xfrm>
            <a:off x="2566625" y="4684702"/>
            <a:ext cx="2778599" cy="1614287"/>
          </a:xfrm>
          <a:prstGeom prst="rect">
            <a:avLst/>
          </a:prstGeom>
        </p:spPr>
      </p:pic>
      <p:cxnSp>
        <p:nvCxnSpPr>
          <p:cNvPr id="22" name="Straight Arrow Connector 21">
            <a:extLst>
              <a:ext uri="{FF2B5EF4-FFF2-40B4-BE49-F238E27FC236}">
                <a16:creationId xmlns:a16="http://schemas.microsoft.com/office/drawing/2014/main" id="{7A5F1CCC-F96F-4C58-88BD-AB5317BC45EE}"/>
              </a:ext>
            </a:extLst>
          </p:cNvPr>
          <p:cNvCxnSpPr>
            <a:cxnSpLocks/>
          </p:cNvCxnSpPr>
          <p:nvPr/>
        </p:nvCxnSpPr>
        <p:spPr>
          <a:xfrm>
            <a:off x="3885789" y="3327285"/>
            <a:ext cx="49653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BCE360-2F38-4371-BD24-140ED94F21D5}"/>
              </a:ext>
            </a:extLst>
          </p:cNvPr>
          <p:cNvCxnSpPr>
            <a:cxnSpLocks/>
          </p:cNvCxnSpPr>
          <p:nvPr/>
        </p:nvCxnSpPr>
        <p:spPr>
          <a:xfrm>
            <a:off x="7475175" y="3327285"/>
            <a:ext cx="49653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74266F-9797-4C77-94BA-1943AB19E5C8}"/>
              </a:ext>
            </a:extLst>
          </p:cNvPr>
          <p:cNvCxnSpPr>
            <a:cxnSpLocks/>
          </p:cNvCxnSpPr>
          <p:nvPr/>
        </p:nvCxnSpPr>
        <p:spPr>
          <a:xfrm>
            <a:off x="5496001" y="5491845"/>
            <a:ext cx="49653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2F7C614-77B9-4A6E-BC78-53847CD75760}"/>
              </a:ext>
            </a:extLst>
          </p:cNvPr>
          <p:cNvSpPr txBox="1"/>
          <p:nvPr/>
        </p:nvSpPr>
        <p:spPr>
          <a:xfrm>
            <a:off x="8946270" y="2104299"/>
            <a:ext cx="1493872" cy="276999"/>
          </a:xfrm>
          <a:prstGeom prst="rect">
            <a:avLst/>
          </a:prstGeom>
          <a:noFill/>
        </p:spPr>
        <p:txBody>
          <a:bodyPr wrap="square" rtlCol="0">
            <a:spAutoFit/>
          </a:bodyPr>
          <a:lstStyle/>
          <a:p>
            <a:r>
              <a:rPr lang="en-US" sz="1200" dirty="0">
                <a:solidFill>
                  <a:schemeClr val="bg1"/>
                </a:solidFill>
              </a:rPr>
              <a:t>Train Model Here</a:t>
            </a:r>
          </a:p>
        </p:txBody>
      </p:sp>
      <p:sp>
        <p:nvSpPr>
          <p:cNvPr id="26" name="Rectangle 25">
            <a:extLst>
              <a:ext uri="{FF2B5EF4-FFF2-40B4-BE49-F238E27FC236}">
                <a16:creationId xmlns:a16="http://schemas.microsoft.com/office/drawing/2014/main" id="{0387AD06-4CB5-4F93-B5C3-F6D8874FE4E8}"/>
              </a:ext>
            </a:extLst>
          </p:cNvPr>
          <p:cNvSpPr/>
          <p:nvPr/>
        </p:nvSpPr>
        <p:spPr>
          <a:xfrm>
            <a:off x="8082293" y="2439811"/>
            <a:ext cx="2939886" cy="17342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51E3F6B9-4286-44DB-9B71-340281EAA122}"/>
              </a:ext>
            </a:extLst>
          </p:cNvPr>
          <p:cNvGrpSpPr/>
          <p:nvPr/>
        </p:nvGrpSpPr>
        <p:grpSpPr>
          <a:xfrm>
            <a:off x="6253497" y="4626433"/>
            <a:ext cx="2939886" cy="1734236"/>
            <a:chOff x="6312799" y="4851357"/>
            <a:chExt cx="2939886" cy="1734236"/>
          </a:xfrm>
        </p:grpSpPr>
        <p:pic>
          <p:nvPicPr>
            <p:cNvPr id="20" name="Picture 19">
              <a:extLst>
                <a:ext uri="{FF2B5EF4-FFF2-40B4-BE49-F238E27FC236}">
                  <a16:creationId xmlns:a16="http://schemas.microsoft.com/office/drawing/2014/main" id="{E9675FB5-01CA-48F9-B31B-A78854E965D0}"/>
                </a:ext>
              </a:extLst>
            </p:cNvPr>
            <p:cNvPicPr>
              <a:picLocks noChangeAspect="1"/>
            </p:cNvPicPr>
            <p:nvPr/>
          </p:nvPicPr>
          <p:blipFill>
            <a:blip r:embed="rId7"/>
            <a:stretch>
              <a:fillRect/>
            </a:stretch>
          </p:blipFill>
          <p:spPr>
            <a:xfrm>
              <a:off x="6312799" y="4851357"/>
              <a:ext cx="2939886" cy="1734236"/>
            </a:xfrm>
            <a:prstGeom prst="rect">
              <a:avLst/>
            </a:prstGeom>
          </p:spPr>
        </p:pic>
        <p:cxnSp>
          <p:nvCxnSpPr>
            <p:cNvPr id="28" name="Straight Connector 27">
              <a:extLst>
                <a:ext uri="{FF2B5EF4-FFF2-40B4-BE49-F238E27FC236}">
                  <a16:creationId xmlns:a16="http://schemas.microsoft.com/office/drawing/2014/main" id="{4327D0D2-9B96-45B5-89EB-35FF9C1F8767}"/>
                </a:ext>
              </a:extLst>
            </p:cNvPr>
            <p:cNvCxnSpPr/>
            <p:nvPr/>
          </p:nvCxnSpPr>
          <p:spPr>
            <a:xfrm>
              <a:off x="6504495" y="5580668"/>
              <a:ext cx="2620651"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sp>
        <p:nvSpPr>
          <p:cNvPr id="30" name="Oval 29">
            <a:extLst>
              <a:ext uri="{FF2B5EF4-FFF2-40B4-BE49-F238E27FC236}">
                <a16:creationId xmlns:a16="http://schemas.microsoft.com/office/drawing/2014/main" id="{9133981A-2E77-4098-A183-74C69121B44C}"/>
              </a:ext>
            </a:extLst>
          </p:cNvPr>
          <p:cNvSpPr/>
          <p:nvPr/>
        </p:nvSpPr>
        <p:spPr>
          <a:xfrm>
            <a:off x="6994689" y="5491845"/>
            <a:ext cx="480486" cy="5385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8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Anomaly Detection Model Pipeline</a:t>
            </a:r>
            <a:br>
              <a:rPr lang="en-US" dirty="0"/>
            </a:br>
            <a:r>
              <a:rPr lang="en-US" sz="3000" dirty="0"/>
              <a:t>Project Approach</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15</a:t>
            </a:fld>
            <a:endParaRPr lang="en-US"/>
          </a:p>
        </p:txBody>
      </p:sp>
      <p:pic>
        <p:nvPicPr>
          <p:cNvPr id="8" name="Picture 7">
            <a:extLst>
              <a:ext uri="{FF2B5EF4-FFF2-40B4-BE49-F238E27FC236}">
                <a16:creationId xmlns:a16="http://schemas.microsoft.com/office/drawing/2014/main" id="{3E0BB8CA-D7A5-46CE-995E-A1D067CA1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261" y="2030151"/>
            <a:ext cx="10601739" cy="4077592"/>
          </a:xfrm>
          <a:prstGeom prst="rect">
            <a:avLst/>
          </a:prstGeom>
        </p:spPr>
      </p:pic>
    </p:spTree>
    <p:extLst>
      <p:ext uri="{BB962C8B-B14F-4D97-AF65-F5344CB8AC3E}">
        <p14:creationId xmlns:p14="http://schemas.microsoft.com/office/powerpoint/2010/main" val="121926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Dashboard/Notification System</a:t>
            </a:r>
            <a:br>
              <a:rPr lang="en-US" dirty="0"/>
            </a:br>
            <a:r>
              <a:rPr lang="en-US" sz="3000" dirty="0"/>
              <a:t>Project Approach</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16</a:t>
            </a:fld>
            <a:endParaRPr lang="en-US"/>
          </a:p>
        </p:txBody>
      </p:sp>
      <p:sp>
        <p:nvSpPr>
          <p:cNvPr id="8" name="Content Placeholder 7">
            <a:extLst>
              <a:ext uri="{FF2B5EF4-FFF2-40B4-BE49-F238E27FC236}">
                <a16:creationId xmlns:a16="http://schemas.microsoft.com/office/drawing/2014/main" id="{9BB1FBD5-843A-4E03-B5F7-6AE706DC18D9}"/>
              </a:ext>
            </a:extLst>
          </p:cNvPr>
          <p:cNvSpPr>
            <a:spLocks noGrp="1"/>
          </p:cNvSpPr>
          <p:nvPr>
            <p:ph sz="half" idx="1"/>
          </p:nvPr>
        </p:nvSpPr>
        <p:spPr>
          <a:xfrm>
            <a:off x="1028700" y="2286003"/>
            <a:ext cx="8732268" cy="3568696"/>
          </a:xfrm>
        </p:spPr>
        <p:txBody>
          <a:bodyPr/>
          <a:lstStyle/>
          <a:p>
            <a:r>
              <a:rPr lang="en-US" sz="2000" dirty="0"/>
              <a:t>Likely built directly into </a:t>
            </a:r>
            <a:r>
              <a:rPr lang="en-US" sz="2000" dirty="0" err="1"/>
              <a:t>InfluxDB</a:t>
            </a:r>
            <a:r>
              <a:rPr lang="en-US" sz="2000" dirty="0"/>
              <a:t>, move to Grafana if required</a:t>
            </a:r>
          </a:p>
          <a:p>
            <a:endParaRPr lang="en-US" sz="2000" dirty="0"/>
          </a:p>
          <a:p>
            <a:endParaRPr lang="en-US" sz="2000" dirty="0"/>
          </a:p>
          <a:p>
            <a:endParaRPr lang="en-US" sz="2000" dirty="0"/>
          </a:p>
        </p:txBody>
      </p:sp>
      <p:pic>
        <p:nvPicPr>
          <p:cNvPr id="7" name="Picture 6">
            <a:extLst>
              <a:ext uri="{FF2B5EF4-FFF2-40B4-BE49-F238E27FC236}">
                <a16:creationId xmlns:a16="http://schemas.microsoft.com/office/drawing/2014/main" id="{C84AB858-D39D-4C13-8263-58B355577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460" y="2964572"/>
            <a:ext cx="4963926" cy="2890127"/>
          </a:xfrm>
          <a:prstGeom prst="rect">
            <a:avLst/>
          </a:prstGeom>
        </p:spPr>
      </p:pic>
      <p:pic>
        <p:nvPicPr>
          <p:cNvPr id="10" name="Picture 9">
            <a:extLst>
              <a:ext uri="{FF2B5EF4-FFF2-40B4-BE49-F238E27FC236}">
                <a16:creationId xmlns:a16="http://schemas.microsoft.com/office/drawing/2014/main" id="{C0B1D171-B14A-4E39-B20A-C01778711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51" y="2964572"/>
            <a:ext cx="4563359" cy="2890127"/>
          </a:xfrm>
          <a:prstGeom prst="rect">
            <a:avLst/>
          </a:prstGeom>
        </p:spPr>
      </p:pic>
    </p:spTree>
    <p:extLst>
      <p:ext uri="{BB962C8B-B14F-4D97-AF65-F5344CB8AC3E}">
        <p14:creationId xmlns:p14="http://schemas.microsoft.com/office/powerpoint/2010/main" val="77843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Additional Comments</a:t>
            </a:r>
            <a:br>
              <a:rPr lang="en-US" dirty="0"/>
            </a:br>
            <a:r>
              <a:rPr lang="en-US" sz="3000" dirty="0"/>
              <a:t>Project Approach</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17</a:t>
            </a:fld>
            <a:endParaRPr lang="en-US"/>
          </a:p>
        </p:txBody>
      </p:sp>
      <p:sp>
        <p:nvSpPr>
          <p:cNvPr id="8" name="TextBox 7">
            <a:extLst>
              <a:ext uri="{FF2B5EF4-FFF2-40B4-BE49-F238E27FC236}">
                <a16:creationId xmlns:a16="http://schemas.microsoft.com/office/drawing/2014/main" id="{5B9C5D49-5585-41C8-B2A4-D3E189EEBA3A}"/>
              </a:ext>
            </a:extLst>
          </p:cNvPr>
          <p:cNvSpPr txBox="1"/>
          <p:nvPr/>
        </p:nvSpPr>
        <p:spPr>
          <a:xfrm>
            <a:off x="994245" y="2060658"/>
            <a:ext cx="10289273" cy="3785652"/>
          </a:xfrm>
          <a:prstGeom prst="rect">
            <a:avLst/>
          </a:prstGeom>
          <a:noFill/>
        </p:spPr>
        <p:txBody>
          <a:bodyPr wrap="square" lIns="91440" tIns="45720" rIns="91440" bIns="45720" rtlCol="0" anchor="t">
            <a:spAutoFit/>
          </a:bodyPr>
          <a:lstStyle/>
          <a:p>
            <a:endParaRPr lang="en-US" b="1" dirty="0">
              <a:solidFill>
                <a:schemeClr val="bg1"/>
              </a:solidFill>
            </a:endParaRPr>
          </a:p>
          <a:p>
            <a:pPr marL="285750" indent="-285750">
              <a:buFont typeface="Arial" panose="020B0604020202020204" pitchFamily="34" charset="0"/>
              <a:buChar char="•"/>
            </a:pPr>
            <a:r>
              <a:rPr lang="en-US" dirty="0">
                <a:solidFill>
                  <a:schemeClr val="bg1"/>
                </a:solidFill>
              </a:rPr>
              <a:t>The model framework is not tailored specifically to the boiler dataset (there are potentially approaches that would work better specifically to boiler data) but the hope is that it provides an approach allowing models to be trained on groups of similar sensors.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dirty="0">
                <a:solidFill>
                  <a:schemeClr val="bg1"/>
                </a:solidFill>
              </a:rPr>
              <a:t>This could provide a good initial anomaly detection framework applied to different buildings/sensor types and then customized algorithms/rules could be integrated as necessary.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is recognized that ideally we would have time in the project to consider various approaches but given the timeline we feel this is a reasonable approach to use.</a:t>
            </a:r>
          </a:p>
          <a:p>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37831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Current Results</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dirty="0"/>
              <a:t>June 4, 2021 </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18</a:t>
            </a:fld>
            <a:endParaRPr lang="en-US"/>
          </a:p>
        </p:txBody>
      </p:sp>
      <p:sp>
        <p:nvSpPr>
          <p:cNvPr id="7" name="Content Placeholder 2">
            <a:extLst>
              <a:ext uri="{FF2B5EF4-FFF2-40B4-BE49-F238E27FC236}">
                <a16:creationId xmlns:a16="http://schemas.microsoft.com/office/drawing/2014/main" id="{1B053E32-00B8-4F5A-A2D8-2B2D76DB5655}"/>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Tree>
    <p:extLst>
      <p:ext uri="{BB962C8B-B14F-4D97-AF65-F5344CB8AC3E}">
        <p14:creationId xmlns:p14="http://schemas.microsoft.com/office/powerpoint/2010/main" val="416427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Current Model Results</a:t>
            </a:r>
            <a:br>
              <a:rPr lang="en-US" dirty="0"/>
            </a:br>
            <a:r>
              <a:rPr lang="en-US" sz="3000" dirty="0"/>
              <a:t>Current Results</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19</a:t>
            </a:fld>
            <a:endParaRPr lang="en-US"/>
          </a:p>
        </p:txBody>
      </p:sp>
      <p:pic>
        <p:nvPicPr>
          <p:cNvPr id="7" name="Picture 6" descr="Chart&#10;&#10;Description automatically generated with medium confidence">
            <a:extLst>
              <a:ext uri="{FF2B5EF4-FFF2-40B4-BE49-F238E27FC236}">
                <a16:creationId xmlns:a16="http://schemas.microsoft.com/office/drawing/2014/main" id="{1D4782FC-EF69-43F8-B362-DA71E9E8D3AD}"/>
              </a:ext>
            </a:extLst>
          </p:cNvPr>
          <p:cNvPicPr>
            <a:picLocks noChangeAspect="1"/>
          </p:cNvPicPr>
          <p:nvPr/>
        </p:nvPicPr>
        <p:blipFill rotWithShape="1">
          <a:blip r:embed="rId3">
            <a:extLst>
              <a:ext uri="{28A0092B-C50C-407E-A947-70E740481C1C}">
                <a14:useLocalDpi xmlns:a14="http://schemas.microsoft.com/office/drawing/2010/main" val="0"/>
              </a:ext>
            </a:extLst>
          </a:blip>
          <a:srcRect l="1109" t="5668" r="16800"/>
          <a:stretch/>
        </p:blipFill>
        <p:spPr>
          <a:xfrm>
            <a:off x="669405" y="2853965"/>
            <a:ext cx="5373278" cy="2552922"/>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BE0431E7-1CA7-47D5-B117-96855328FB63}"/>
              </a:ext>
            </a:extLst>
          </p:cNvPr>
          <p:cNvPicPr>
            <a:picLocks noChangeAspect="1"/>
          </p:cNvPicPr>
          <p:nvPr/>
        </p:nvPicPr>
        <p:blipFill rotWithShape="1">
          <a:blip r:embed="rId4">
            <a:extLst>
              <a:ext uri="{28A0092B-C50C-407E-A947-70E740481C1C}">
                <a14:useLocalDpi xmlns:a14="http://schemas.microsoft.com/office/drawing/2010/main" val="0"/>
              </a:ext>
            </a:extLst>
          </a:blip>
          <a:srcRect l="1065" t="5675" r="16850"/>
          <a:stretch/>
        </p:blipFill>
        <p:spPr>
          <a:xfrm>
            <a:off x="6149319" y="2839275"/>
            <a:ext cx="5445353" cy="2602752"/>
          </a:xfrm>
          <a:prstGeom prst="rect">
            <a:avLst/>
          </a:prstGeom>
        </p:spPr>
      </p:pic>
      <p:sp>
        <p:nvSpPr>
          <p:cNvPr id="12" name="TextBox 11">
            <a:extLst>
              <a:ext uri="{FF2B5EF4-FFF2-40B4-BE49-F238E27FC236}">
                <a16:creationId xmlns:a16="http://schemas.microsoft.com/office/drawing/2014/main" id="{ECCFFCF3-044E-4355-B07E-D560305D9A97}"/>
              </a:ext>
            </a:extLst>
          </p:cNvPr>
          <p:cNvSpPr txBox="1"/>
          <p:nvPr/>
        </p:nvSpPr>
        <p:spPr>
          <a:xfrm>
            <a:off x="934429" y="2125327"/>
            <a:ext cx="4749537" cy="369332"/>
          </a:xfrm>
          <a:prstGeom prst="rect">
            <a:avLst/>
          </a:prstGeom>
          <a:noFill/>
        </p:spPr>
        <p:txBody>
          <a:bodyPr wrap="square" rtlCol="0">
            <a:spAutoFit/>
          </a:bodyPr>
          <a:lstStyle/>
          <a:p>
            <a:r>
              <a:rPr lang="en-CA" dirty="0">
                <a:solidFill>
                  <a:schemeClr val="bg1"/>
                </a:solidFill>
              </a:rPr>
              <a:t>Sequence Reconstruction</a:t>
            </a:r>
          </a:p>
        </p:txBody>
      </p:sp>
      <p:sp>
        <p:nvSpPr>
          <p:cNvPr id="13" name="TextBox 12">
            <a:extLst>
              <a:ext uri="{FF2B5EF4-FFF2-40B4-BE49-F238E27FC236}">
                <a16:creationId xmlns:a16="http://schemas.microsoft.com/office/drawing/2014/main" id="{586ED5E4-90EF-4A67-992F-DE47779868B9}"/>
              </a:ext>
            </a:extLst>
          </p:cNvPr>
          <p:cNvSpPr txBox="1"/>
          <p:nvPr/>
        </p:nvSpPr>
        <p:spPr>
          <a:xfrm>
            <a:off x="6347284" y="2125327"/>
            <a:ext cx="4749537" cy="369332"/>
          </a:xfrm>
          <a:prstGeom prst="rect">
            <a:avLst/>
          </a:prstGeom>
          <a:noFill/>
        </p:spPr>
        <p:txBody>
          <a:bodyPr wrap="square" rtlCol="0">
            <a:spAutoFit/>
          </a:bodyPr>
          <a:lstStyle/>
          <a:p>
            <a:r>
              <a:rPr lang="en-CA" dirty="0">
                <a:solidFill>
                  <a:schemeClr val="bg1"/>
                </a:solidFill>
              </a:rPr>
              <a:t>Predicting Next Point</a:t>
            </a:r>
          </a:p>
        </p:txBody>
      </p:sp>
    </p:spTree>
    <p:extLst>
      <p:ext uri="{BB962C8B-B14F-4D97-AF65-F5344CB8AC3E}">
        <p14:creationId xmlns:p14="http://schemas.microsoft.com/office/powerpoint/2010/main" val="100438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Outline</a:t>
            </a:r>
            <a:endParaRPr lang="en-US" sz="3000" dirty="0"/>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9791700" cy="3568696"/>
          </a:xfrm>
        </p:spPr>
        <p:txBody>
          <a:bodyPr/>
          <a:lstStyle/>
          <a:p>
            <a:endParaRPr lang="en-US" dirty="0"/>
          </a:p>
          <a:p>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a:t>
            </a:fld>
            <a:endParaRPr lang="en-US"/>
          </a:p>
        </p:txBody>
      </p:sp>
      <p:sp>
        <p:nvSpPr>
          <p:cNvPr id="8" name="Text Placeholder 1">
            <a:extLst>
              <a:ext uri="{FF2B5EF4-FFF2-40B4-BE49-F238E27FC236}">
                <a16:creationId xmlns:a16="http://schemas.microsoft.com/office/drawing/2014/main" id="{77804643-0AB1-476B-9017-6E1A8F755CB1}"/>
              </a:ext>
            </a:extLst>
          </p:cNvPr>
          <p:cNvSpPr txBox="1">
            <a:spLocks/>
          </p:cNvSpPr>
          <p:nvPr/>
        </p:nvSpPr>
        <p:spPr>
          <a:xfrm>
            <a:off x="1028700" y="2286000"/>
            <a:ext cx="9802057" cy="2904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10000"/>
              </a:lnSpc>
              <a:buFont typeface="+mj-lt"/>
              <a:buAutoNum type="arabicPeriod"/>
            </a:pPr>
            <a:r>
              <a:rPr lang="en-US" dirty="0">
                <a:cs typeface="Calibri"/>
              </a:rPr>
              <a:t>Introduction</a:t>
            </a:r>
          </a:p>
          <a:p>
            <a:pPr marL="514350" indent="-514350">
              <a:lnSpc>
                <a:spcPct val="110000"/>
              </a:lnSpc>
              <a:buFont typeface="+mj-lt"/>
              <a:buAutoNum type="arabicPeriod"/>
            </a:pPr>
            <a:r>
              <a:rPr lang="en-US" dirty="0">
                <a:cs typeface="Calibri"/>
              </a:rPr>
              <a:t>Project Approach</a:t>
            </a:r>
          </a:p>
          <a:p>
            <a:pPr marL="514350" indent="-514350">
              <a:lnSpc>
                <a:spcPct val="110000"/>
              </a:lnSpc>
              <a:buFont typeface="+mj-lt"/>
              <a:buAutoNum type="arabicPeriod"/>
            </a:pPr>
            <a:r>
              <a:rPr lang="en-US" dirty="0">
                <a:cs typeface="Calibri"/>
              </a:rPr>
              <a:t>Current Results</a:t>
            </a:r>
          </a:p>
          <a:p>
            <a:pPr marL="514350" indent="-514350">
              <a:lnSpc>
                <a:spcPct val="110000"/>
              </a:lnSpc>
              <a:buFont typeface="+mj-lt"/>
              <a:buAutoNum type="arabicPeriod"/>
            </a:pPr>
            <a:r>
              <a:rPr lang="en-US" dirty="0">
                <a:cs typeface="Calibri"/>
              </a:rPr>
              <a:t>Future Study and Discussion</a:t>
            </a:r>
          </a:p>
          <a:p>
            <a:pPr marL="0" indent="0">
              <a:lnSpc>
                <a:spcPct val="110000"/>
              </a:lnSpc>
              <a:buNone/>
            </a:pPr>
            <a:endParaRPr lang="en-US" dirty="0">
              <a:cs typeface="Calibri"/>
            </a:endParaRPr>
          </a:p>
          <a:p>
            <a:pPr marL="0" indent="0">
              <a:buNone/>
            </a:pPr>
            <a:endParaRPr lang="en-US" dirty="0"/>
          </a:p>
        </p:txBody>
      </p:sp>
    </p:spTree>
    <p:extLst>
      <p:ext uri="{BB962C8B-B14F-4D97-AF65-F5344CB8AC3E}">
        <p14:creationId xmlns:p14="http://schemas.microsoft.com/office/powerpoint/2010/main" val="2844385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9891E5-C95D-4447-83BF-D8FCBB4ADEAE}"/>
              </a:ext>
            </a:extLst>
          </p:cNvPr>
          <p:cNvPicPr>
            <a:picLocks noChangeAspect="1"/>
          </p:cNvPicPr>
          <p:nvPr/>
        </p:nvPicPr>
        <p:blipFill rotWithShape="1">
          <a:blip r:embed="rId3">
            <a:extLst>
              <a:ext uri="{28A0092B-C50C-407E-A947-70E740481C1C}">
                <a14:useLocalDpi xmlns:a14="http://schemas.microsoft.com/office/drawing/2010/main" val="0"/>
              </a:ext>
            </a:extLst>
          </a:blip>
          <a:srcRect l="3713" t="16441" r="17423" b="12514"/>
          <a:stretch/>
        </p:blipFill>
        <p:spPr>
          <a:xfrm>
            <a:off x="1139251" y="1941922"/>
            <a:ext cx="5573883" cy="1535060"/>
          </a:xfrm>
          <a:prstGeom prst="rect">
            <a:avLst/>
          </a:prstGeom>
        </p:spPr>
      </p:pic>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Current Model Results</a:t>
            </a:r>
            <a:br>
              <a:rPr lang="en-US" dirty="0"/>
            </a:br>
            <a:r>
              <a:rPr lang="en-US" sz="3000" dirty="0"/>
              <a:t>Current Results</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20</a:t>
            </a:fld>
            <a:endParaRPr lang="en-US"/>
          </a:p>
        </p:txBody>
      </p:sp>
      <p:sp>
        <p:nvSpPr>
          <p:cNvPr id="3" name="TextBox 2">
            <a:extLst>
              <a:ext uri="{FF2B5EF4-FFF2-40B4-BE49-F238E27FC236}">
                <a16:creationId xmlns:a16="http://schemas.microsoft.com/office/drawing/2014/main" id="{3991A00D-4F58-47B5-8E1F-C750E7E3A8CB}"/>
              </a:ext>
            </a:extLst>
          </p:cNvPr>
          <p:cNvSpPr txBox="1"/>
          <p:nvPr/>
        </p:nvSpPr>
        <p:spPr>
          <a:xfrm>
            <a:off x="6904349" y="2195775"/>
            <a:ext cx="4593079" cy="3416320"/>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bg1"/>
                </a:solidFill>
              </a:rPr>
              <a:t>CEC HW Main Meter Flow Rate</a:t>
            </a:r>
          </a:p>
          <a:p>
            <a:endParaRPr lang="en-CA" dirty="0">
              <a:solidFill>
                <a:schemeClr val="bg1"/>
              </a:solidFill>
            </a:endParaRPr>
          </a:p>
          <a:p>
            <a:endParaRPr lang="en-CA" dirty="0">
              <a:solidFill>
                <a:schemeClr val="bg1"/>
              </a:solidFill>
            </a:endParaRPr>
          </a:p>
          <a:p>
            <a:endParaRPr lang="en-CA" dirty="0">
              <a:solidFill>
                <a:schemeClr val="bg1"/>
              </a:solidFill>
            </a:endParaRPr>
          </a:p>
          <a:p>
            <a:pPr marL="285750" indent="-285750">
              <a:buFont typeface="Arial" panose="020B0604020202020204" pitchFamily="34" charset="0"/>
              <a:buChar char="•"/>
            </a:pPr>
            <a:r>
              <a:rPr lang="en-CA" dirty="0">
                <a:solidFill>
                  <a:schemeClr val="bg1"/>
                </a:solidFill>
              </a:rPr>
              <a:t>CEC Boiler B-1 Gas Pressure</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CEC HW Main Meter Entering Water Temperature</a:t>
            </a:r>
          </a:p>
        </p:txBody>
      </p:sp>
      <p:pic>
        <p:nvPicPr>
          <p:cNvPr id="10" name="Picture 9">
            <a:extLst>
              <a:ext uri="{FF2B5EF4-FFF2-40B4-BE49-F238E27FC236}">
                <a16:creationId xmlns:a16="http://schemas.microsoft.com/office/drawing/2014/main" id="{FE381677-F625-467E-B649-2EDB3725F80F}"/>
              </a:ext>
            </a:extLst>
          </p:cNvPr>
          <p:cNvPicPr>
            <a:picLocks noChangeAspect="1"/>
          </p:cNvPicPr>
          <p:nvPr/>
        </p:nvPicPr>
        <p:blipFill rotWithShape="1">
          <a:blip r:embed="rId4">
            <a:extLst>
              <a:ext uri="{28A0092B-C50C-407E-A947-70E740481C1C}">
                <a14:useLocalDpi xmlns:a14="http://schemas.microsoft.com/office/drawing/2010/main" val="0"/>
              </a:ext>
            </a:extLst>
          </a:blip>
          <a:srcRect l="2154" t="15701" r="17253" b="11659"/>
          <a:stretch/>
        </p:blipFill>
        <p:spPr>
          <a:xfrm>
            <a:off x="1028699" y="3516456"/>
            <a:ext cx="5684436" cy="1619907"/>
          </a:xfrm>
          <a:prstGeom prst="rect">
            <a:avLst/>
          </a:prstGeom>
        </p:spPr>
      </p:pic>
      <p:pic>
        <p:nvPicPr>
          <p:cNvPr id="13" name="Picture 12" descr="Chart&#10;&#10;Description automatically generated with medium confidence">
            <a:extLst>
              <a:ext uri="{FF2B5EF4-FFF2-40B4-BE49-F238E27FC236}">
                <a16:creationId xmlns:a16="http://schemas.microsoft.com/office/drawing/2014/main" id="{DE9CBD1A-A783-4E81-904B-572319E3881E}"/>
              </a:ext>
            </a:extLst>
          </p:cNvPr>
          <p:cNvPicPr>
            <a:picLocks noChangeAspect="1"/>
          </p:cNvPicPr>
          <p:nvPr/>
        </p:nvPicPr>
        <p:blipFill rotWithShape="1">
          <a:blip r:embed="rId5">
            <a:extLst>
              <a:ext uri="{28A0092B-C50C-407E-A947-70E740481C1C}">
                <a14:useLocalDpi xmlns:a14="http://schemas.microsoft.com/office/drawing/2010/main" val="0"/>
              </a:ext>
            </a:extLst>
          </a:blip>
          <a:srcRect l="2768" t="14633" r="17265" b="6423"/>
          <a:stretch/>
        </p:blipFill>
        <p:spPr>
          <a:xfrm>
            <a:off x="1028699" y="5188358"/>
            <a:ext cx="5684436" cy="1574835"/>
          </a:xfrm>
          <a:prstGeom prst="rect">
            <a:avLst/>
          </a:prstGeom>
        </p:spPr>
      </p:pic>
    </p:spTree>
    <p:extLst>
      <p:ext uri="{BB962C8B-B14F-4D97-AF65-F5344CB8AC3E}">
        <p14:creationId xmlns:p14="http://schemas.microsoft.com/office/powerpoint/2010/main" val="194983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9891E5-C95D-4447-83BF-D8FCBB4ADEAE}"/>
              </a:ext>
            </a:extLst>
          </p:cNvPr>
          <p:cNvPicPr>
            <a:picLocks noChangeAspect="1"/>
          </p:cNvPicPr>
          <p:nvPr/>
        </p:nvPicPr>
        <p:blipFill rotWithShape="1">
          <a:blip r:embed="rId3">
            <a:extLst>
              <a:ext uri="{28A0092B-C50C-407E-A947-70E740481C1C}">
                <a14:useLocalDpi xmlns:a14="http://schemas.microsoft.com/office/drawing/2010/main" val="0"/>
              </a:ext>
            </a:extLst>
          </a:blip>
          <a:srcRect t="17600" r="17423" b="11020"/>
          <a:stretch/>
        </p:blipFill>
        <p:spPr>
          <a:xfrm>
            <a:off x="1028698" y="2004125"/>
            <a:ext cx="10325101" cy="1929938"/>
          </a:xfrm>
          <a:prstGeom prst="rect">
            <a:avLst/>
          </a:prstGeom>
        </p:spPr>
      </p:pic>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Current Model Results</a:t>
            </a:r>
            <a:br>
              <a:rPr lang="en-US" dirty="0"/>
            </a:br>
            <a:r>
              <a:rPr lang="en-US" sz="3000" dirty="0"/>
              <a:t>Current Results</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21</a:t>
            </a:fld>
            <a:endParaRPr lang="en-US"/>
          </a:p>
        </p:txBody>
      </p:sp>
      <p:pic>
        <p:nvPicPr>
          <p:cNvPr id="10" name="Picture 9">
            <a:extLst>
              <a:ext uri="{FF2B5EF4-FFF2-40B4-BE49-F238E27FC236}">
                <a16:creationId xmlns:a16="http://schemas.microsoft.com/office/drawing/2014/main" id="{FE381677-F625-467E-B649-2EDB3725F80F}"/>
              </a:ext>
            </a:extLst>
          </p:cNvPr>
          <p:cNvPicPr>
            <a:picLocks noChangeAspect="1"/>
          </p:cNvPicPr>
          <p:nvPr/>
        </p:nvPicPr>
        <p:blipFill rotWithShape="1">
          <a:blip r:embed="rId4">
            <a:extLst>
              <a:ext uri="{28A0092B-C50C-407E-A947-70E740481C1C}">
                <a14:useLocalDpi xmlns:a14="http://schemas.microsoft.com/office/drawing/2010/main" val="0"/>
              </a:ext>
            </a:extLst>
          </a:blip>
          <a:srcRect t="17742" r="17166" b="10878"/>
          <a:stretch/>
        </p:blipFill>
        <p:spPr>
          <a:xfrm>
            <a:off x="1028697" y="3975118"/>
            <a:ext cx="10325101" cy="2276161"/>
          </a:xfrm>
          <a:prstGeom prst="rect">
            <a:avLst/>
          </a:prstGeom>
        </p:spPr>
      </p:pic>
    </p:spTree>
    <p:extLst>
      <p:ext uri="{BB962C8B-B14F-4D97-AF65-F5344CB8AC3E}">
        <p14:creationId xmlns:p14="http://schemas.microsoft.com/office/powerpoint/2010/main" val="232270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chart&#10;&#10;Description automatically generated">
            <a:extLst>
              <a:ext uri="{FF2B5EF4-FFF2-40B4-BE49-F238E27FC236}">
                <a16:creationId xmlns:a16="http://schemas.microsoft.com/office/drawing/2014/main" id="{D29891E5-C95D-4447-83BF-D8FCBB4ADEAE}"/>
              </a:ext>
            </a:extLst>
          </p:cNvPr>
          <p:cNvPicPr>
            <a:picLocks noChangeAspect="1"/>
          </p:cNvPicPr>
          <p:nvPr/>
        </p:nvPicPr>
        <p:blipFill rotWithShape="1">
          <a:blip r:embed="rId3">
            <a:extLst>
              <a:ext uri="{28A0092B-C50C-407E-A947-70E740481C1C}">
                <a14:useLocalDpi xmlns:a14="http://schemas.microsoft.com/office/drawing/2010/main" val="0"/>
              </a:ext>
            </a:extLst>
          </a:blip>
          <a:srcRect l="1563" t="4115" r="18030" b="3014"/>
          <a:stretch/>
        </p:blipFill>
        <p:spPr>
          <a:xfrm>
            <a:off x="876779" y="1924834"/>
            <a:ext cx="5836356" cy="1552148"/>
          </a:xfrm>
          <a:prstGeom prst="rect">
            <a:avLst/>
          </a:prstGeom>
        </p:spPr>
      </p:pic>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Current Model Results</a:t>
            </a:r>
            <a:br>
              <a:rPr lang="en-US" dirty="0"/>
            </a:br>
            <a:r>
              <a:rPr lang="en-US" sz="3000" dirty="0"/>
              <a:t>Current Results</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22</a:t>
            </a:fld>
            <a:endParaRPr lang="en-US"/>
          </a:p>
        </p:txBody>
      </p:sp>
      <p:pic>
        <p:nvPicPr>
          <p:cNvPr id="14" name="Picture 13">
            <a:extLst>
              <a:ext uri="{FF2B5EF4-FFF2-40B4-BE49-F238E27FC236}">
                <a16:creationId xmlns:a16="http://schemas.microsoft.com/office/drawing/2014/main" id="{8BEA1B63-32F5-4136-8899-441880573037}"/>
              </a:ext>
            </a:extLst>
          </p:cNvPr>
          <p:cNvPicPr>
            <a:picLocks noChangeAspect="1"/>
          </p:cNvPicPr>
          <p:nvPr/>
        </p:nvPicPr>
        <p:blipFill rotWithShape="1">
          <a:blip r:embed="rId4">
            <a:extLst>
              <a:ext uri="{28A0092B-C50C-407E-A947-70E740481C1C}">
                <a14:useLocalDpi xmlns:a14="http://schemas.microsoft.com/office/drawing/2010/main" val="0"/>
              </a:ext>
            </a:extLst>
          </a:blip>
          <a:srcRect l="1132" t="5550" r="17446" b="154"/>
          <a:stretch/>
        </p:blipFill>
        <p:spPr>
          <a:xfrm>
            <a:off x="876779" y="5147852"/>
            <a:ext cx="5836356" cy="1552148"/>
          </a:xfrm>
          <a:prstGeom prst="rect">
            <a:avLst/>
          </a:prstGeom>
        </p:spPr>
      </p:pic>
      <p:sp>
        <p:nvSpPr>
          <p:cNvPr id="3" name="TextBox 2">
            <a:extLst>
              <a:ext uri="{FF2B5EF4-FFF2-40B4-BE49-F238E27FC236}">
                <a16:creationId xmlns:a16="http://schemas.microsoft.com/office/drawing/2014/main" id="{3991A00D-4F58-47B5-8E1F-C750E7E3A8CB}"/>
              </a:ext>
            </a:extLst>
          </p:cNvPr>
          <p:cNvSpPr txBox="1"/>
          <p:nvPr/>
        </p:nvSpPr>
        <p:spPr>
          <a:xfrm>
            <a:off x="6900420" y="2167495"/>
            <a:ext cx="4593079" cy="1200329"/>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bg1"/>
                </a:solidFill>
              </a:rPr>
              <a:t>Identifies manually labelled anomalous events quite well</a:t>
            </a:r>
          </a:p>
          <a:p>
            <a:endParaRPr lang="en-CA" dirty="0">
              <a:solidFill>
                <a:schemeClr val="bg1"/>
              </a:solidFill>
            </a:endParaRPr>
          </a:p>
          <a:p>
            <a:pPr marL="285750" indent="-285750">
              <a:buFont typeface="Arial" panose="020B0604020202020204" pitchFamily="34" charset="0"/>
              <a:buChar char="•"/>
            </a:pPr>
            <a:r>
              <a:rPr lang="en-CA" dirty="0">
                <a:solidFill>
                  <a:schemeClr val="bg1"/>
                </a:solidFill>
              </a:rPr>
              <a:t>Needs tuning to avoid incorrect flagging</a:t>
            </a:r>
          </a:p>
        </p:txBody>
      </p:sp>
      <p:pic>
        <p:nvPicPr>
          <p:cNvPr id="10" name="Picture 9">
            <a:extLst>
              <a:ext uri="{FF2B5EF4-FFF2-40B4-BE49-F238E27FC236}">
                <a16:creationId xmlns:a16="http://schemas.microsoft.com/office/drawing/2014/main" id="{FE381677-F625-467E-B649-2EDB3725F80F}"/>
              </a:ext>
            </a:extLst>
          </p:cNvPr>
          <p:cNvPicPr>
            <a:picLocks noChangeAspect="1"/>
          </p:cNvPicPr>
          <p:nvPr/>
        </p:nvPicPr>
        <p:blipFill rotWithShape="1">
          <a:blip r:embed="rId5">
            <a:extLst>
              <a:ext uri="{28A0092B-C50C-407E-A947-70E740481C1C}">
                <a14:useLocalDpi xmlns:a14="http://schemas.microsoft.com/office/drawing/2010/main" val="0"/>
              </a:ext>
            </a:extLst>
          </a:blip>
          <a:srcRect l="1402" t="6253" r="16126" b="3112"/>
          <a:stretch/>
        </p:blipFill>
        <p:spPr>
          <a:xfrm>
            <a:off x="876779" y="3536343"/>
            <a:ext cx="6023642" cy="1552148"/>
          </a:xfrm>
          <a:prstGeom prst="rect">
            <a:avLst/>
          </a:prstGeom>
        </p:spPr>
      </p:pic>
    </p:spTree>
    <p:extLst>
      <p:ext uri="{BB962C8B-B14F-4D97-AF65-F5344CB8AC3E}">
        <p14:creationId xmlns:p14="http://schemas.microsoft.com/office/powerpoint/2010/main" val="3012410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Future Study</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dirty="0"/>
              <a:t>June 4, 2021 </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23</a:t>
            </a:fld>
            <a:endParaRPr lang="en-US"/>
          </a:p>
        </p:txBody>
      </p:sp>
      <p:sp>
        <p:nvSpPr>
          <p:cNvPr id="7" name="Content Placeholder 2">
            <a:extLst>
              <a:ext uri="{FF2B5EF4-FFF2-40B4-BE49-F238E27FC236}">
                <a16:creationId xmlns:a16="http://schemas.microsoft.com/office/drawing/2014/main" id="{1B053E32-00B8-4F5A-A2D8-2B2D76DB5655}"/>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D075F771-CC45-4AAF-9D67-477D454C8FE7}"/>
              </a:ext>
            </a:extLst>
          </p:cNvPr>
          <p:cNvSpPr txBox="1">
            <a:spLocks/>
          </p:cNvSpPr>
          <p:nvPr/>
        </p:nvSpPr>
        <p:spPr>
          <a:xfrm>
            <a:off x="1181099" y="23355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9" name="Content Placeholder 2">
            <a:extLst>
              <a:ext uri="{FF2B5EF4-FFF2-40B4-BE49-F238E27FC236}">
                <a16:creationId xmlns:a16="http://schemas.microsoft.com/office/drawing/2014/main" id="{F941C613-3B64-4925-B532-32A5757F0FE8}"/>
              </a:ext>
            </a:extLst>
          </p:cNvPr>
          <p:cNvSpPr txBox="1">
            <a:spLocks/>
          </p:cNvSpPr>
          <p:nvPr/>
        </p:nvSpPr>
        <p:spPr>
          <a:xfrm>
            <a:off x="1333499" y="24879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Anomaly Detection Framework</a:t>
            </a:r>
          </a:p>
          <a:p>
            <a:pPr marL="285750" indent="-285750">
              <a:buFont typeface="Arial" panose="020B0604020202020204" pitchFamily="34" charset="0"/>
              <a:buChar char="•"/>
            </a:pPr>
            <a:r>
              <a:rPr lang="en-US" sz="2000" dirty="0"/>
              <a:t>Anomaly Detection Model</a:t>
            </a:r>
          </a:p>
          <a:p>
            <a:pPr marL="285750" indent="-285750">
              <a:buFont typeface="Arial" panose="020B0604020202020204" pitchFamily="34" charset="0"/>
              <a:buChar char="•"/>
            </a:pPr>
            <a:r>
              <a:rPr lang="en-US" sz="2000" dirty="0"/>
              <a:t>Model Performance</a:t>
            </a:r>
          </a:p>
          <a:p>
            <a:pPr marL="285750" indent="-285750">
              <a:buFont typeface="Arial" panose="020B0604020202020204" pitchFamily="34" charset="0"/>
              <a:buChar char="•"/>
            </a:pPr>
            <a:r>
              <a:rPr lang="en-US" sz="2000" dirty="0"/>
              <a:t>Dashboard and Notification System</a:t>
            </a:r>
          </a:p>
          <a:p>
            <a:endParaRPr lang="en-US" sz="2400" dirty="0"/>
          </a:p>
        </p:txBody>
      </p:sp>
    </p:spTree>
    <p:extLst>
      <p:ext uri="{BB962C8B-B14F-4D97-AF65-F5344CB8AC3E}">
        <p14:creationId xmlns:p14="http://schemas.microsoft.com/office/powerpoint/2010/main" val="4003050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Anomaly Detection Framework</a:t>
            </a:r>
            <a:br>
              <a:rPr lang="en-US" dirty="0"/>
            </a:br>
            <a:r>
              <a:rPr lang="en-US" sz="3000" dirty="0"/>
              <a:t>Future Study</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24</a:t>
            </a:fld>
            <a:endParaRPr lang="en-US"/>
          </a:p>
        </p:txBody>
      </p:sp>
      <p:sp>
        <p:nvSpPr>
          <p:cNvPr id="8" name="Content Placeholder 7">
            <a:extLst>
              <a:ext uri="{FF2B5EF4-FFF2-40B4-BE49-F238E27FC236}">
                <a16:creationId xmlns:a16="http://schemas.microsoft.com/office/drawing/2014/main" id="{9BB1FBD5-843A-4E03-B5F7-6AE706DC18D9}"/>
              </a:ext>
            </a:extLst>
          </p:cNvPr>
          <p:cNvSpPr>
            <a:spLocks noGrp="1"/>
          </p:cNvSpPr>
          <p:nvPr>
            <p:ph sz="half" idx="1"/>
          </p:nvPr>
        </p:nvSpPr>
        <p:spPr>
          <a:xfrm>
            <a:off x="1028699" y="2286003"/>
            <a:ext cx="9906393" cy="3568696"/>
          </a:xfrm>
        </p:spPr>
        <p:txBody>
          <a:bodyPr/>
          <a:lstStyle/>
          <a:p>
            <a:pPr marL="342900" indent="-342900">
              <a:buFont typeface="Arial" panose="020B0604020202020204" pitchFamily="34" charset="0"/>
              <a:buChar char="•"/>
            </a:pPr>
            <a:r>
              <a:rPr lang="en-US" sz="2000" dirty="0"/>
              <a:t>Anomaly detection inline with Telegraf to provide better real-time detection</a:t>
            </a:r>
          </a:p>
          <a:p>
            <a:endParaRPr lang="en-US" sz="2000" dirty="0"/>
          </a:p>
          <a:p>
            <a:pPr marL="342900" indent="-342900">
              <a:buFont typeface="Arial" panose="020B0604020202020204" pitchFamily="34" charset="0"/>
              <a:buChar char="•"/>
            </a:pPr>
            <a:r>
              <a:rPr lang="en-US" sz="2000" dirty="0"/>
              <a:t>Improve current implementation to avoid re-querying the same data from InfluxDB</a:t>
            </a:r>
          </a:p>
          <a:p>
            <a:endParaRPr lang="en-US" sz="2000" dirty="0"/>
          </a:p>
          <a:p>
            <a:endParaRPr lang="en-US" sz="2000" dirty="0"/>
          </a:p>
        </p:txBody>
      </p:sp>
    </p:spTree>
    <p:extLst>
      <p:ext uri="{BB962C8B-B14F-4D97-AF65-F5344CB8AC3E}">
        <p14:creationId xmlns:p14="http://schemas.microsoft.com/office/powerpoint/2010/main" val="354334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Anomaly Detection Model</a:t>
            </a:r>
            <a:br>
              <a:rPr lang="en-US" dirty="0"/>
            </a:br>
            <a:r>
              <a:rPr lang="en-US" sz="3000" dirty="0"/>
              <a:t>Future Study</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25</a:t>
            </a:fld>
            <a:endParaRPr lang="en-US"/>
          </a:p>
        </p:txBody>
      </p:sp>
      <p:sp>
        <p:nvSpPr>
          <p:cNvPr id="8" name="Content Placeholder 7">
            <a:extLst>
              <a:ext uri="{FF2B5EF4-FFF2-40B4-BE49-F238E27FC236}">
                <a16:creationId xmlns:a16="http://schemas.microsoft.com/office/drawing/2014/main" id="{9BB1FBD5-843A-4E03-B5F7-6AE706DC18D9}"/>
              </a:ext>
            </a:extLst>
          </p:cNvPr>
          <p:cNvSpPr>
            <a:spLocks noGrp="1"/>
          </p:cNvSpPr>
          <p:nvPr>
            <p:ph sz="half" idx="1"/>
          </p:nvPr>
        </p:nvSpPr>
        <p:spPr>
          <a:xfrm>
            <a:off x="1028699" y="2286003"/>
            <a:ext cx="9906393" cy="3568696"/>
          </a:xfrm>
        </p:spPr>
        <p:txBody>
          <a:bodyPr/>
          <a:lstStyle/>
          <a:p>
            <a:pPr marL="342900" indent="-342900">
              <a:buFont typeface="Arial" panose="020B0604020202020204" pitchFamily="34" charset="0"/>
              <a:buChar char="•"/>
            </a:pPr>
            <a:r>
              <a:rPr lang="en-US" sz="2000" dirty="0"/>
              <a:t>The LSTM-ED represents a complex model that is capable of being very flexible/general for univariate sensor data</a:t>
            </a:r>
          </a:p>
          <a:p>
            <a:endParaRPr lang="en-US" sz="2000" dirty="0"/>
          </a:p>
          <a:p>
            <a:pPr marL="342900" indent="-342900">
              <a:buFont typeface="Arial" panose="020B0604020202020204" pitchFamily="34" charset="0"/>
              <a:buChar char="•"/>
            </a:pPr>
            <a:r>
              <a:rPr lang="en-US" sz="2000" dirty="0"/>
              <a:t>However, the study did not have time to assess simpler models that may perform well and the study did not assess model that use multiple sensors to predict if data are anomalous</a:t>
            </a:r>
          </a:p>
          <a:p>
            <a:endParaRPr lang="en-US" sz="2000" dirty="0"/>
          </a:p>
          <a:p>
            <a:pPr marL="342900" indent="-342900">
              <a:buFont typeface="Arial" panose="020B0604020202020204" pitchFamily="34" charset="0"/>
              <a:buChar char="•"/>
            </a:pPr>
            <a:r>
              <a:rPr lang="en-US" sz="2000" dirty="0"/>
              <a:t>The study also did not assess putting sensor/system specific anomaly detection model/rules inline with the more general approach</a:t>
            </a:r>
          </a:p>
          <a:p>
            <a:endParaRPr lang="en-US" sz="2000" dirty="0"/>
          </a:p>
          <a:p>
            <a:endParaRPr lang="en-US" sz="2000" dirty="0"/>
          </a:p>
        </p:txBody>
      </p:sp>
    </p:spTree>
    <p:extLst>
      <p:ext uri="{BB962C8B-B14F-4D97-AF65-F5344CB8AC3E}">
        <p14:creationId xmlns:p14="http://schemas.microsoft.com/office/powerpoint/2010/main" val="3979085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Model Performance</a:t>
            </a:r>
            <a:br>
              <a:rPr lang="en-US" dirty="0"/>
            </a:br>
            <a:r>
              <a:rPr lang="en-US" sz="3000" dirty="0"/>
              <a:t>Future Study</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26</a:t>
            </a:fld>
            <a:endParaRPr lang="en-US"/>
          </a:p>
        </p:txBody>
      </p:sp>
      <p:sp>
        <p:nvSpPr>
          <p:cNvPr id="8" name="Content Placeholder 7">
            <a:extLst>
              <a:ext uri="{FF2B5EF4-FFF2-40B4-BE49-F238E27FC236}">
                <a16:creationId xmlns:a16="http://schemas.microsoft.com/office/drawing/2014/main" id="{9BB1FBD5-843A-4E03-B5F7-6AE706DC18D9}"/>
              </a:ext>
            </a:extLst>
          </p:cNvPr>
          <p:cNvSpPr>
            <a:spLocks noGrp="1"/>
          </p:cNvSpPr>
          <p:nvPr>
            <p:ph sz="half" idx="1"/>
          </p:nvPr>
        </p:nvSpPr>
        <p:spPr>
          <a:xfrm>
            <a:off x="1028699" y="2286003"/>
            <a:ext cx="9906393" cy="3568696"/>
          </a:xfrm>
        </p:spPr>
        <p:txBody>
          <a:bodyPr/>
          <a:lstStyle/>
          <a:p>
            <a:pPr marL="342900" indent="-342900">
              <a:buFont typeface="Arial" panose="020B0604020202020204" pitchFamily="34" charset="0"/>
              <a:buChar char="•"/>
            </a:pPr>
            <a:r>
              <a:rPr lang="en-US" sz="2000" dirty="0"/>
              <a:t>This study only looked at qualitative anomaly detection performance, using records or applying simple anomaly detection methods on sensors with known model/rules would allow quantitative performance evaluation</a:t>
            </a:r>
          </a:p>
          <a:p>
            <a:endParaRPr lang="en-US" sz="2000" dirty="0"/>
          </a:p>
          <a:p>
            <a:pPr marL="342900" indent="-342900">
              <a:buFont typeface="Arial" panose="020B0604020202020204" pitchFamily="34" charset="0"/>
              <a:buChar char="•"/>
            </a:pPr>
            <a:r>
              <a:rPr lang="en-US" sz="2000" dirty="0"/>
              <a:t>Additional sensors should be assessed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Additional system should be assessed to determine the generalizability of the approach</a:t>
            </a:r>
          </a:p>
          <a:p>
            <a:endParaRPr lang="en-US" sz="2000" dirty="0"/>
          </a:p>
          <a:p>
            <a:endParaRPr lang="en-US" sz="2000" dirty="0"/>
          </a:p>
        </p:txBody>
      </p:sp>
    </p:spTree>
    <p:extLst>
      <p:ext uri="{BB962C8B-B14F-4D97-AF65-F5344CB8AC3E}">
        <p14:creationId xmlns:p14="http://schemas.microsoft.com/office/powerpoint/2010/main" val="402369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Dashboard and Notification System</a:t>
            </a:r>
            <a:br>
              <a:rPr lang="en-US" dirty="0"/>
            </a:br>
            <a:r>
              <a:rPr lang="en-US" sz="3000" dirty="0"/>
              <a:t>Future Study</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27</a:t>
            </a:fld>
            <a:endParaRPr lang="en-US"/>
          </a:p>
        </p:txBody>
      </p:sp>
      <p:sp>
        <p:nvSpPr>
          <p:cNvPr id="8" name="Content Placeholder 7">
            <a:extLst>
              <a:ext uri="{FF2B5EF4-FFF2-40B4-BE49-F238E27FC236}">
                <a16:creationId xmlns:a16="http://schemas.microsoft.com/office/drawing/2014/main" id="{9BB1FBD5-843A-4E03-B5F7-6AE706DC18D9}"/>
              </a:ext>
            </a:extLst>
          </p:cNvPr>
          <p:cNvSpPr>
            <a:spLocks noGrp="1"/>
          </p:cNvSpPr>
          <p:nvPr>
            <p:ph sz="half" idx="1"/>
          </p:nvPr>
        </p:nvSpPr>
        <p:spPr>
          <a:xfrm>
            <a:off x="1028699" y="2286003"/>
            <a:ext cx="9906393" cy="3568696"/>
          </a:xfrm>
        </p:spPr>
        <p:txBody>
          <a:bodyPr/>
          <a:lstStyle/>
          <a:p>
            <a:pPr marL="342900" indent="-342900">
              <a:buFont typeface="Arial" panose="020B0604020202020204" pitchFamily="34" charset="0"/>
              <a:buChar char="•"/>
            </a:pPr>
            <a:r>
              <a:rPr lang="en-US" sz="2000" dirty="0"/>
              <a:t>Only a simple dashboard and notification system using built-in InfluxDB functionality will be looked at in this study and the system will just be set to send a notification system on any anomaly detection data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More sophisticated notifications systems are likely required that could include only providing notifications if multiple sensors detected anomalous data or turning off notifications if equipment is not operational</a:t>
            </a:r>
          </a:p>
          <a:p>
            <a:endParaRPr lang="en-US" sz="2000" dirty="0"/>
          </a:p>
          <a:p>
            <a:endParaRPr lang="en-US" sz="2000" dirty="0"/>
          </a:p>
        </p:txBody>
      </p:sp>
    </p:spTree>
    <p:extLst>
      <p:ext uri="{BB962C8B-B14F-4D97-AF65-F5344CB8AC3E}">
        <p14:creationId xmlns:p14="http://schemas.microsoft.com/office/powerpoint/2010/main" val="323022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Discussion</a:t>
            </a:r>
          </a:p>
        </p:txBody>
      </p:sp>
      <p:sp>
        <p:nvSpPr>
          <p:cNvPr id="5" name="Content Placeholder 4">
            <a:extLst>
              <a:ext uri="{FF2B5EF4-FFF2-40B4-BE49-F238E27FC236}">
                <a16:creationId xmlns:a16="http://schemas.microsoft.com/office/drawing/2014/main" id="{788D6534-C18A-6F43-BFAE-88E2F83FD9B4}"/>
              </a:ext>
            </a:extLst>
          </p:cNvPr>
          <p:cNvSpPr>
            <a:spLocks noGrp="1"/>
          </p:cNvSpPr>
          <p:nvPr>
            <p:ph sz="quarter" idx="12"/>
          </p:nvPr>
        </p:nvSpPr>
        <p:spPr>
          <a:xfrm>
            <a:off x="6257107" y="2354531"/>
            <a:ext cx="4876800" cy="1152149"/>
          </a:xfrm>
        </p:spPr>
        <p:txBody>
          <a:bodyPr/>
          <a:lstStyle/>
          <a:p>
            <a:r>
              <a:rPr lang="en-US" b="1"/>
              <a:t>Mitch Harris</a:t>
            </a:r>
          </a:p>
          <a:p>
            <a:r>
              <a:rPr lang="en-US" b="1"/>
              <a:t>Ryan Koenig</a:t>
            </a:r>
          </a:p>
          <a:p>
            <a:r>
              <a:rPr lang="en-US" b="1"/>
              <a:t>Nathan Smith</a:t>
            </a:r>
          </a:p>
        </p:txBody>
      </p:sp>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a:xfrm>
            <a:off x="9830818" y="6292334"/>
            <a:ext cx="1522982" cy="182880"/>
          </a:xfrm>
        </p:spPr>
        <p:txBody>
          <a:bodyPr/>
          <a:lstStyle/>
          <a:p>
            <a:r>
              <a:rPr lang="en-US" dirty="0"/>
              <a:t>June 4, 2021</a:t>
            </a: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28</a:t>
            </a:fld>
            <a:endParaRPr lang="en-US"/>
          </a:p>
        </p:txBody>
      </p:sp>
      <p:pic>
        <p:nvPicPr>
          <p:cNvPr id="13" name="Picture Placeholder 12">
            <a:extLst>
              <a:ext uri="{FF2B5EF4-FFF2-40B4-BE49-F238E27FC236}">
                <a16:creationId xmlns:a16="http://schemas.microsoft.com/office/drawing/2014/main" id="{2F485E91-8B2E-42EB-AE3D-84E04C06EA5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990600"/>
            <a:ext cx="4837176" cy="4837176"/>
          </a:xfrm>
        </p:spPr>
      </p:pic>
    </p:spTree>
    <p:extLst>
      <p:ext uri="{BB962C8B-B14F-4D97-AF65-F5344CB8AC3E}">
        <p14:creationId xmlns:p14="http://schemas.microsoft.com/office/powerpoint/2010/main" val="174323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Introduction</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dirty="0"/>
              <a:t>June 4, 2021 </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3</a:t>
            </a:fld>
            <a:endParaRPr lang="en-US"/>
          </a:p>
        </p:txBody>
      </p:sp>
      <p:sp>
        <p:nvSpPr>
          <p:cNvPr id="7" name="Content Placeholder 2">
            <a:extLst>
              <a:ext uri="{FF2B5EF4-FFF2-40B4-BE49-F238E27FC236}">
                <a16:creationId xmlns:a16="http://schemas.microsoft.com/office/drawing/2014/main" id="{1B053E32-00B8-4F5A-A2D8-2B2D76DB5655}"/>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Master of Data Science Program</a:t>
            </a:r>
          </a:p>
          <a:p>
            <a:pPr marL="342900" indent="-342900">
              <a:buFont typeface="Arial" panose="020B0604020202020204" pitchFamily="34" charset="0"/>
              <a:buChar char="•"/>
            </a:pPr>
            <a:r>
              <a:rPr lang="en-US" sz="2400" dirty="0"/>
              <a:t>General Capstone Project Goal</a:t>
            </a:r>
            <a:endParaRPr lang="en-US" sz="2000" dirty="0"/>
          </a:p>
          <a:p>
            <a:endParaRPr lang="en-US" sz="2400" dirty="0"/>
          </a:p>
        </p:txBody>
      </p:sp>
    </p:spTree>
    <p:extLst>
      <p:ext uri="{BB962C8B-B14F-4D97-AF65-F5344CB8AC3E}">
        <p14:creationId xmlns:p14="http://schemas.microsoft.com/office/powerpoint/2010/main" val="111176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Master of Data Science Program</a:t>
            </a:r>
            <a:br>
              <a:rPr lang="en-US" dirty="0"/>
            </a:br>
            <a:r>
              <a:rPr lang="en-US" sz="3000"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4</a:t>
            </a:fld>
            <a:endParaRPr lang="en-US"/>
          </a:p>
        </p:txBody>
      </p:sp>
      <p:sp>
        <p:nvSpPr>
          <p:cNvPr id="10" name="Content Placeholder 2">
            <a:extLst>
              <a:ext uri="{FF2B5EF4-FFF2-40B4-BE49-F238E27FC236}">
                <a16:creationId xmlns:a16="http://schemas.microsoft.com/office/drawing/2014/main" id="{02C52A92-3263-4C50-A3F1-1A01857F5740}"/>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10-month accelerated Masters program</a:t>
            </a:r>
          </a:p>
          <a:p>
            <a:pPr marL="800100" lvl="1" indent="-342900">
              <a:buFont typeface="Arial" panose="020B0604020202020204" pitchFamily="34" charset="0"/>
              <a:buChar char="•"/>
            </a:pPr>
            <a:r>
              <a:rPr lang="en-US" dirty="0"/>
              <a:t>8 months classes</a:t>
            </a:r>
          </a:p>
          <a:p>
            <a:pPr marL="800100" lvl="1" indent="-342900">
              <a:buFont typeface="Arial" panose="020B0604020202020204" pitchFamily="34" charset="0"/>
              <a:buChar char="•"/>
            </a:pPr>
            <a:r>
              <a:rPr lang="en-US" dirty="0"/>
              <a:t>2 months capstone</a:t>
            </a:r>
          </a:p>
          <a:p>
            <a:pPr lvl="1"/>
            <a:endParaRPr lang="en-US" dirty="0"/>
          </a:p>
          <a:p>
            <a:pPr marL="342900" indent="-342900">
              <a:buFont typeface="Arial" panose="020B0604020202020204" pitchFamily="34" charset="0"/>
              <a:buChar char="•"/>
            </a:pPr>
            <a:r>
              <a:rPr lang="en-US" b="1" dirty="0"/>
              <a:t>Blend of:</a:t>
            </a:r>
          </a:p>
          <a:p>
            <a:pPr marL="800100" lvl="1" indent="-342900">
              <a:buFont typeface="Arial" panose="020B0604020202020204" pitchFamily="34" charset="0"/>
              <a:buChar char="•"/>
            </a:pPr>
            <a:r>
              <a:rPr lang="en-US" dirty="0"/>
              <a:t>Computer science</a:t>
            </a:r>
          </a:p>
          <a:p>
            <a:pPr marL="800100" lvl="1" indent="-342900">
              <a:buFont typeface="Arial" panose="020B0604020202020204" pitchFamily="34" charset="0"/>
              <a:buChar char="•"/>
            </a:pPr>
            <a:r>
              <a:rPr lang="en-US" dirty="0"/>
              <a:t>Statistics</a:t>
            </a:r>
          </a:p>
          <a:p>
            <a:pPr marL="800100" lvl="1" indent="-342900">
              <a:buFont typeface="Arial" panose="020B0604020202020204" pitchFamily="34" charset="0"/>
              <a:buChar char="•"/>
            </a:pPr>
            <a:r>
              <a:rPr lang="en-US" dirty="0"/>
              <a:t>Machine learning</a:t>
            </a:r>
          </a:p>
          <a:p>
            <a:pPr marL="800100" lvl="1" indent="-342900">
              <a:buFont typeface="Arial" panose="020B0604020202020204" pitchFamily="34" charset="0"/>
              <a:buChar char="•"/>
            </a:pPr>
            <a:r>
              <a:rPr lang="en-US" dirty="0"/>
              <a:t>Data presentation</a:t>
            </a:r>
          </a:p>
          <a:p>
            <a:endParaRPr lang="en-US" sz="2000" dirty="0"/>
          </a:p>
          <a:p>
            <a:endParaRPr lang="en-US" sz="2400" dirty="0"/>
          </a:p>
        </p:txBody>
      </p:sp>
    </p:spTree>
    <p:extLst>
      <p:ext uri="{BB962C8B-B14F-4D97-AF65-F5344CB8AC3E}">
        <p14:creationId xmlns:p14="http://schemas.microsoft.com/office/powerpoint/2010/main" val="338561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Capstone Project Objective</a:t>
            </a:r>
            <a:br>
              <a:rPr lang="en-US" dirty="0"/>
            </a:br>
            <a:r>
              <a:rPr lang="en-US" sz="3000"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183101"/>
            <a:ext cx="9791700" cy="3741837"/>
          </a:xfrm>
        </p:spPr>
        <p:txBody>
          <a:bodyPr/>
          <a:lstStyle/>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a:p>
        </p:txBody>
      </p:sp>
      <p:sp>
        <p:nvSpPr>
          <p:cNvPr id="10" name="Content Placeholder 2">
            <a:extLst>
              <a:ext uri="{FF2B5EF4-FFF2-40B4-BE49-F238E27FC236}">
                <a16:creationId xmlns:a16="http://schemas.microsoft.com/office/drawing/2014/main" id="{02C52A92-3263-4C50-A3F1-1A01857F5740}"/>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Goal: 		</a:t>
            </a:r>
            <a:r>
              <a:rPr lang="en-US" sz="2000" dirty="0"/>
              <a:t>Apply skills using real-world a dataset in an end-to-end project</a:t>
            </a:r>
          </a:p>
          <a:p>
            <a:endParaRPr lang="en-US" sz="2000" dirty="0"/>
          </a:p>
          <a:p>
            <a:r>
              <a:rPr lang="en-US" sz="2000" b="1" dirty="0"/>
              <a:t>Example: </a:t>
            </a:r>
            <a:r>
              <a:rPr lang="en-US" sz="2000" dirty="0"/>
              <a:t>	Last year an MDS group completed a project with UDL on classifying 		sensor end use</a:t>
            </a:r>
          </a:p>
          <a:p>
            <a:endParaRPr lang="en-US" sz="2000" dirty="0"/>
          </a:p>
          <a:p>
            <a:r>
              <a:rPr lang="en-US" sz="2000" b="1" dirty="0"/>
              <a:t>Duration:</a:t>
            </a:r>
            <a:r>
              <a:rPr lang="en-US" sz="2000" dirty="0"/>
              <a:t>	</a:t>
            </a:r>
            <a:r>
              <a:rPr lang="en-US" sz="2000" u="sng" dirty="0"/>
              <a:t>7 weeks</a:t>
            </a:r>
            <a:r>
              <a:rPr lang="en-US" sz="2000" dirty="0"/>
              <a:t>, proposal to final report</a:t>
            </a:r>
          </a:p>
          <a:p>
            <a:endParaRPr lang="en-US" sz="2400" dirty="0"/>
          </a:p>
        </p:txBody>
      </p:sp>
    </p:spTree>
    <p:extLst>
      <p:ext uri="{BB962C8B-B14F-4D97-AF65-F5344CB8AC3E}">
        <p14:creationId xmlns:p14="http://schemas.microsoft.com/office/powerpoint/2010/main" val="427563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Project Approach</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dirty="0"/>
              <a:t>June 4, 2021 </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6</a:t>
            </a:fld>
            <a:endParaRPr lang="en-US"/>
          </a:p>
        </p:txBody>
      </p:sp>
      <p:sp>
        <p:nvSpPr>
          <p:cNvPr id="7" name="Content Placeholder 2">
            <a:extLst>
              <a:ext uri="{FF2B5EF4-FFF2-40B4-BE49-F238E27FC236}">
                <a16:creationId xmlns:a16="http://schemas.microsoft.com/office/drawing/2014/main" id="{1B053E32-00B8-4F5A-A2D8-2B2D76DB5655}"/>
              </a:ext>
            </a:extLst>
          </p:cNvPr>
          <p:cNvSpPr txBox="1">
            <a:spLocks/>
          </p:cNvSpPr>
          <p:nvPr/>
        </p:nvSpPr>
        <p:spPr>
          <a:xfrm>
            <a:off x="1028699" y="2183102"/>
            <a:ext cx="9791700" cy="3568696"/>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Project Description</a:t>
            </a:r>
          </a:p>
          <a:p>
            <a:pPr marL="285750" indent="-285750">
              <a:buFont typeface="Arial" panose="020B0604020202020204" pitchFamily="34" charset="0"/>
              <a:buChar char="•"/>
            </a:pPr>
            <a:r>
              <a:rPr lang="en-US" sz="2000" dirty="0"/>
              <a:t>Real-time Framework</a:t>
            </a:r>
          </a:p>
          <a:p>
            <a:pPr marL="285750" indent="-285750">
              <a:buFont typeface="Arial" panose="020B0604020202020204" pitchFamily="34" charset="0"/>
              <a:buChar char="•"/>
            </a:pPr>
            <a:r>
              <a:rPr lang="en-US" sz="2000" dirty="0"/>
              <a:t>Anomaly Detection Model</a:t>
            </a:r>
          </a:p>
          <a:p>
            <a:endParaRPr lang="en-US" sz="2400" dirty="0"/>
          </a:p>
        </p:txBody>
      </p:sp>
    </p:spTree>
    <p:extLst>
      <p:ext uri="{BB962C8B-B14F-4D97-AF65-F5344CB8AC3E}">
        <p14:creationId xmlns:p14="http://schemas.microsoft.com/office/powerpoint/2010/main" val="398750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Description</a:t>
            </a:r>
            <a:br>
              <a:rPr lang="en-US" dirty="0"/>
            </a:br>
            <a:r>
              <a:rPr lang="en-US" sz="3000" dirty="0"/>
              <a:t>Project Approach</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9791700" cy="3568696"/>
          </a:xfrm>
        </p:spPr>
        <p:txBody>
          <a:bodyPr/>
          <a:lstStyle/>
          <a:p>
            <a:endParaRPr lang="en-US"/>
          </a:p>
          <a:p>
            <a:endParaRPr lang="en-US" sz="240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7</a:t>
            </a:fld>
            <a:endParaRPr lang="en-US"/>
          </a:p>
        </p:txBody>
      </p:sp>
      <p:sp>
        <p:nvSpPr>
          <p:cNvPr id="7" name="Content Placeholder 2">
            <a:extLst>
              <a:ext uri="{FF2B5EF4-FFF2-40B4-BE49-F238E27FC236}">
                <a16:creationId xmlns:a16="http://schemas.microsoft.com/office/drawing/2014/main" id="{11EF0A06-755C-46C8-8507-EBB7658BAA1C}"/>
              </a:ext>
            </a:extLst>
          </p:cNvPr>
          <p:cNvSpPr txBox="1">
            <a:spLocks/>
          </p:cNvSpPr>
          <p:nvPr/>
        </p:nvSpPr>
        <p:spPr>
          <a:xfrm>
            <a:off x="1028699" y="2383542"/>
            <a:ext cx="5138262" cy="4000232"/>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mj-lt"/>
              </a:rPr>
              <a:t>UDL have noticed inconsistent/erroneous data – no system in place to identify this</a:t>
            </a:r>
          </a:p>
          <a:p>
            <a:endParaRPr lang="en-US" sz="2000" dirty="0">
              <a:solidFill>
                <a:srgbClr val="000000"/>
              </a:solidFill>
              <a:latin typeface="+mj-lt"/>
            </a:endParaRPr>
          </a:p>
          <a:p>
            <a:r>
              <a:rPr lang="en-US" sz="2000" dirty="0">
                <a:solidFill>
                  <a:srgbClr val="000000"/>
                </a:solidFill>
                <a:latin typeface="+mj-lt"/>
              </a:rPr>
              <a:t>UDL are interested in deployment of an anomaly detection system capable of notifying users of unusual behavior</a:t>
            </a:r>
          </a:p>
          <a:p>
            <a:endParaRPr lang="en-CA" sz="2000" dirty="0">
              <a:solidFill>
                <a:srgbClr val="000000"/>
              </a:solidFill>
              <a:latin typeface="+mj-lt"/>
            </a:endParaRPr>
          </a:p>
        </p:txBody>
      </p:sp>
      <p:pic>
        <p:nvPicPr>
          <p:cNvPr id="1028" name="Picture 4" descr="Diagram&#10;&#10;Description automatically generated">
            <a:extLst>
              <a:ext uri="{FF2B5EF4-FFF2-40B4-BE49-F238E27FC236}">
                <a16:creationId xmlns:a16="http://schemas.microsoft.com/office/drawing/2014/main" id="{E7B6A25F-7199-48F7-B773-A0C425DB4D47}"/>
              </a:ext>
            </a:extLst>
          </p:cNvPr>
          <p:cNvPicPr>
            <a:picLocks noChangeAspect="1" noChangeArrowheads="1"/>
          </p:cNvPicPr>
          <p:nvPr/>
        </p:nvPicPr>
        <p:blipFill>
          <a:blip r:embed="rId2"/>
          <a:srcRect/>
          <a:stretch>
            <a:fillRect/>
          </a:stretch>
        </p:blipFill>
        <p:spPr bwMode="auto">
          <a:xfrm>
            <a:off x="6671376" y="2510102"/>
            <a:ext cx="4580972" cy="312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6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Approach</a:t>
            </a:r>
            <a:br>
              <a:rPr lang="en-US" dirty="0"/>
            </a:br>
            <a:r>
              <a:rPr lang="en-US" sz="3000" dirty="0"/>
              <a:t>Project Approach</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9791700" cy="3568696"/>
          </a:xfrm>
        </p:spPr>
        <p:txBody>
          <a:bodyPr/>
          <a:lstStyle/>
          <a:p>
            <a:endParaRPr lang="en-US"/>
          </a:p>
          <a:p>
            <a:endParaRPr lang="en-US" sz="240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8</a:t>
            </a:fld>
            <a:endParaRPr lang="en-US"/>
          </a:p>
        </p:txBody>
      </p:sp>
      <p:sp>
        <p:nvSpPr>
          <p:cNvPr id="7" name="Content Placeholder 2">
            <a:extLst>
              <a:ext uri="{FF2B5EF4-FFF2-40B4-BE49-F238E27FC236}">
                <a16:creationId xmlns:a16="http://schemas.microsoft.com/office/drawing/2014/main" id="{35188284-2E86-4772-BC66-71724B4684C5}"/>
              </a:ext>
            </a:extLst>
          </p:cNvPr>
          <p:cNvSpPr txBox="1">
            <a:spLocks/>
          </p:cNvSpPr>
          <p:nvPr/>
        </p:nvSpPr>
        <p:spPr>
          <a:xfrm>
            <a:off x="1028698" y="2286003"/>
            <a:ext cx="9624505" cy="4097771"/>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rgbClr val="000000"/>
                </a:solidFill>
                <a:latin typeface="+mj-lt"/>
              </a:rPr>
              <a:t>Select a subset of data to use for the study (CEC)</a:t>
            </a:r>
          </a:p>
          <a:p>
            <a:pPr marL="342900" indent="-342900">
              <a:buFont typeface="Arial" panose="020B0604020202020204" pitchFamily="34" charset="0"/>
              <a:buChar char="•"/>
            </a:pPr>
            <a:r>
              <a:rPr lang="en-US" sz="2000" dirty="0">
                <a:solidFill>
                  <a:srgbClr val="000000"/>
                </a:solidFill>
                <a:latin typeface="+mj-lt"/>
              </a:rPr>
              <a:t>Select a real-time detection framework</a:t>
            </a:r>
          </a:p>
          <a:p>
            <a:pPr marL="342900" indent="-342900">
              <a:buFont typeface="Arial" panose="020B0604020202020204" pitchFamily="34" charset="0"/>
              <a:buChar char="•"/>
            </a:pPr>
            <a:r>
              <a:rPr lang="en-US" sz="2000" dirty="0">
                <a:solidFill>
                  <a:srgbClr val="000000"/>
                </a:solidFill>
                <a:latin typeface="+mj-lt"/>
              </a:rPr>
              <a:t>Research anomaly detection models</a:t>
            </a:r>
          </a:p>
          <a:p>
            <a:pPr marL="342900" indent="-342900">
              <a:buFont typeface="Arial" panose="020B0604020202020204" pitchFamily="34" charset="0"/>
              <a:buChar char="•"/>
            </a:pPr>
            <a:r>
              <a:rPr lang="en-US" sz="2000" dirty="0">
                <a:solidFill>
                  <a:srgbClr val="000000"/>
                </a:solidFill>
                <a:latin typeface="+mj-lt"/>
              </a:rPr>
              <a:t>Build a pipeline for the anomaly detection model</a:t>
            </a:r>
          </a:p>
          <a:p>
            <a:pPr marL="342900" indent="-342900">
              <a:buFont typeface="Arial" panose="020B0604020202020204" pitchFamily="34" charset="0"/>
              <a:buChar char="•"/>
            </a:pPr>
            <a:r>
              <a:rPr lang="en-US" sz="2000" dirty="0">
                <a:latin typeface="+mj-lt"/>
              </a:rPr>
              <a:t>Model evaluation and tuning</a:t>
            </a:r>
          </a:p>
          <a:p>
            <a:pPr marL="342900" indent="-342900">
              <a:buFont typeface="Arial" panose="020B0604020202020204" pitchFamily="34" charset="0"/>
              <a:buChar char="•"/>
            </a:pPr>
            <a:r>
              <a:rPr lang="en-US" sz="2000" dirty="0">
                <a:solidFill>
                  <a:srgbClr val="000000"/>
                </a:solidFill>
                <a:latin typeface="+mj-lt"/>
              </a:rPr>
              <a:t>Implement the model/framework</a:t>
            </a:r>
          </a:p>
          <a:p>
            <a:pPr marL="342900" indent="-342900">
              <a:buFont typeface="Arial" panose="020B0604020202020204" pitchFamily="34" charset="0"/>
              <a:buChar char="•"/>
            </a:pPr>
            <a:r>
              <a:rPr lang="en-US" sz="2000" dirty="0">
                <a:solidFill>
                  <a:srgbClr val="000000"/>
                </a:solidFill>
                <a:latin typeface="+mj-lt"/>
              </a:rPr>
              <a:t>Build a dashboard/notification system</a:t>
            </a:r>
          </a:p>
          <a:p>
            <a:pPr marL="342900" indent="-342900">
              <a:buFont typeface="Arial" panose="020B0604020202020204" pitchFamily="34" charset="0"/>
              <a:buChar char="•"/>
            </a:pPr>
            <a:endParaRPr lang="en-US" sz="2000" dirty="0">
              <a:solidFill>
                <a:srgbClr val="000000"/>
              </a:solidFill>
              <a:latin typeface="+mj-lt"/>
            </a:endParaRPr>
          </a:p>
        </p:txBody>
      </p:sp>
    </p:spTree>
    <p:extLst>
      <p:ext uri="{BB962C8B-B14F-4D97-AF65-F5344CB8AC3E}">
        <p14:creationId xmlns:p14="http://schemas.microsoft.com/office/powerpoint/2010/main" val="295552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381000"/>
            <a:ext cx="10086976" cy="1263352"/>
          </a:xfrm>
        </p:spPr>
        <p:txBody>
          <a:bodyPr/>
          <a:lstStyle/>
          <a:p>
            <a:r>
              <a:rPr lang="en-US" dirty="0"/>
              <a:t>Schedule</a:t>
            </a:r>
            <a:br>
              <a:rPr lang="en-US" dirty="0"/>
            </a:br>
            <a:r>
              <a:rPr lang="en-US" sz="3000" dirty="0"/>
              <a:t>Project Approach</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dirty="0"/>
              <a:t>June 4, 2021</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9</a:t>
            </a:fld>
            <a:endParaRPr lang="en-US"/>
          </a:p>
        </p:txBody>
      </p:sp>
      <p:graphicFrame>
        <p:nvGraphicFramePr>
          <p:cNvPr id="8" name="Table 8">
            <a:extLst>
              <a:ext uri="{FF2B5EF4-FFF2-40B4-BE49-F238E27FC236}">
                <a16:creationId xmlns:a16="http://schemas.microsoft.com/office/drawing/2014/main" id="{31D7C954-EACB-446B-B405-6ED412CA0AE6}"/>
              </a:ext>
            </a:extLst>
          </p:cNvPr>
          <p:cNvGraphicFramePr>
            <a:graphicFrameLocks noGrp="1"/>
          </p:cNvGraphicFramePr>
          <p:nvPr>
            <p:extLst>
              <p:ext uri="{D42A27DB-BD31-4B8C-83A1-F6EECF244321}">
                <p14:modId xmlns:p14="http://schemas.microsoft.com/office/powerpoint/2010/main" val="3807800897"/>
              </p:ext>
            </p:extLst>
          </p:nvPr>
        </p:nvGraphicFramePr>
        <p:xfrm>
          <a:off x="1028699" y="2286003"/>
          <a:ext cx="5531898" cy="2966720"/>
        </p:xfrm>
        <a:graphic>
          <a:graphicData uri="http://schemas.openxmlformats.org/drawingml/2006/table">
            <a:tbl>
              <a:tblPr firstRow="1" bandRow="1">
                <a:tableStyleId>{5C22544A-7EE6-4342-B048-85BDC9FD1C3A}</a:tableStyleId>
              </a:tblPr>
              <a:tblGrid>
                <a:gridCol w="844489">
                  <a:extLst>
                    <a:ext uri="{9D8B030D-6E8A-4147-A177-3AD203B41FA5}">
                      <a16:colId xmlns:a16="http://schemas.microsoft.com/office/drawing/2014/main" val="2861931883"/>
                    </a:ext>
                  </a:extLst>
                </a:gridCol>
                <a:gridCol w="4687409">
                  <a:extLst>
                    <a:ext uri="{9D8B030D-6E8A-4147-A177-3AD203B41FA5}">
                      <a16:colId xmlns:a16="http://schemas.microsoft.com/office/drawing/2014/main" val="808430228"/>
                    </a:ext>
                  </a:extLst>
                </a:gridCol>
              </a:tblGrid>
              <a:tr h="370840">
                <a:tc>
                  <a:txBody>
                    <a:bodyPr/>
                    <a:lstStyle/>
                    <a:p>
                      <a:pPr algn="ctr"/>
                      <a:r>
                        <a:rPr lang="en-US"/>
                        <a:t>Week</a:t>
                      </a:r>
                    </a:p>
                  </a:txBody>
                  <a:tcPr/>
                </a:tc>
                <a:tc>
                  <a:txBody>
                    <a:bodyPr/>
                    <a:lstStyle/>
                    <a:p>
                      <a:pPr algn="ctr"/>
                      <a:r>
                        <a:rPr lang="en-US"/>
                        <a:t>Goal</a:t>
                      </a:r>
                    </a:p>
                  </a:txBody>
                  <a:tcPr/>
                </a:tc>
                <a:extLst>
                  <a:ext uri="{0D108BD9-81ED-4DB2-BD59-A6C34878D82A}">
                    <a16:rowId xmlns:a16="http://schemas.microsoft.com/office/drawing/2014/main" val="2302443398"/>
                  </a:ext>
                </a:extLst>
              </a:tr>
              <a:tr h="370840">
                <a:tc>
                  <a:txBody>
                    <a:bodyPr/>
                    <a:lstStyle/>
                    <a:p>
                      <a:pPr algn="ctr"/>
                      <a:r>
                        <a:rPr lang="en-US"/>
                        <a:t>1</a:t>
                      </a:r>
                    </a:p>
                  </a:txBody>
                  <a:tcPr/>
                </a:tc>
                <a:tc>
                  <a:txBody>
                    <a:bodyPr/>
                    <a:lstStyle/>
                    <a:p>
                      <a:r>
                        <a:rPr lang="en-US"/>
                        <a:t>Project Definitional and Proposal</a:t>
                      </a:r>
                    </a:p>
                  </a:txBody>
                  <a:tcPr/>
                </a:tc>
                <a:extLst>
                  <a:ext uri="{0D108BD9-81ED-4DB2-BD59-A6C34878D82A}">
                    <a16:rowId xmlns:a16="http://schemas.microsoft.com/office/drawing/2014/main" val="2328848845"/>
                  </a:ext>
                </a:extLst>
              </a:tr>
              <a:tr h="370840">
                <a:tc>
                  <a:txBody>
                    <a:bodyPr/>
                    <a:lstStyle/>
                    <a:p>
                      <a:pPr algn="ctr"/>
                      <a:r>
                        <a:rPr lang="en-US"/>
                        <a:t>2</a:t>
                      </a:r>
                    </a:p>
                  </a:txBody>
                  <a:tcPr/>
                </a:tc>
                <a:tc>
                  <a:txBody>
                    <a:bodyPr/>
                    <a:lstStyle/>
                    <a:p>
                      <a:r>
                        <a:rPr lang="en-US"/>
                        <a:t>Data and System Understanding</a:t>
                      </a:r>
                    </a:p>
                  </a:txBody>
                  <a:tcPr/>
                </a:tc>
                <a:extLst>
                  <a:ext uri="{0D108BD9-81ED-4DB2-BD59-A6C34878D82A}">
                    <a16:rowId xmlns:a16="http://schemas.microsoft.com/office/drawing/2014/main" val="3713450466"/>
                  </a:ext>
                </a:extLst>
              </a:tr>
              <a:tr h="370840">
                <a:tc>
                  <a:txBody>
                    <a:bodyPr/>
                    <a:lstStyle/>
                    <a:p>
                      <a:pPr algn="ctr"/>
                      <a:r>
                        <a:rPr lang="en-US"/>
                        <a:t>3</a:t>
                      </a:r>
                    </a:p>
                  </a:txBody>
                  <a:tcPr/>
                </a:tc>
                <a:tc>
                  <a:txBody>
                    <a:bodyPr/>
                    <a:lstStyle/>
                    <a:p>
                      <a:r>
                        <a:rPr lang="en-US"/>
                        <a:t>Anomaly Detection Model</a:t>
                      </a:r>
                    </a:p>
                  </a:txBody>
                  <a:tcPr/>
                </a:tc>
                <a:extLst>
                  <a:ext uri="{0D108BD9-81ED-4DB2-BD59-A6C34878D82A}">
                    <a16:rowId xmlns:a16="http://schemas.microsoft.com/office/drawing/2014/main" val="3386979584"/>
                  </a:ext>
                </a:extLst>
              </a:tr>
              <a:tr h="370840">
                <a:tc>
                  <a:txBody>
                    <a:bodyPr/>
                    <a:lstStyle/>
                    <a:p>
                      <a:pPr algn="ctr"/>
                      <a:r>
                        <a:rPr lang="en-US"/>
                        <a:t>4</a:t>
                      </a:r>
                    </a:p>
                  </a:txBody>
                  <a:tcPr/>
                </a:tc>
                <a:tc>
                  <a:txBody>
                    <a:bodyPr/>
                    <a:lstStyle/>
                    <a:p>
                      <a:r>
                        <a:rPr lang="en-US"/>
                        <a:t>Implement Streaming Pipeline</a:t>
                      </a:r>
                    </a:p>
                  </a:txBody>
                  <a:tcPr/>
                </a:tc>
                <a:extLst>
                  <a:ext uri="{0D108BD9-81ED-4DB2-BD59-A6C34878D82A}">
                    <a16:rowId xmlns:a16="http://schemas.microsoft.com/office/drawing/2014/main" val="1638173258"/>
                  </a:ext>
                </a:extLst>
              </a:tr>
              <a:tr h="370840">
                <a:tc>
                  <a:txBody>
                    <a:bodyPr/>
                    <a:lstStyle/>
                    <a:p>
                      <a:pPr algn="ctr"/>
                      <a:r>
                        <a:rPr lang="en-US"/>
                        <a:t>5</a:t>
                      </a:r>
                    </a:p>
                  </a:txBody>
                  <a:tcPr/>
                </a:tc>
                <a:tc>
                  <a:txBody>
                    <a:bodyPr/>
                    <a:lstStyle/>
                    <a:p>
                      <a:r>
                        <a:rPr lang="en-US" dirty="0"/>
                        <a:t>Value Week</a:t>
                      </a:r>
                    </a:p>
                  </a:txBody>
                  <a:tcPr/>
                </a:tc>
                <a:extLst>
                  <a:ext uri="{0D108BD9-81ED-4DB2-BD59-A6C34878D82A}">
                    <a16:rowId xmlns:a16="http://schemas.microsoft.com/office/drawing/2014/main" val="3201888643"/>
                  </a:ext>
                </a:extLst>
              </a:tr>
              <a:tr h="370840">
                <a:tc>
                  <a:txBody>
                    <a:bodyPr/>
                    <a:lstStyle/>
                    <a:p>
                      <a:pPr algn="ctr"/>
                      <a:r>
                        <a:rPr lang="en-US"/>
                        <a:t>6</a:t>
                      </a:r>
                    </a:p>
                  </a:txBody>
                  <a:tcPr/>
                </a:tc>
                <a:tc>
                  <a:txBody>
                    <a:bodyPr/>
                    <a:lstStyle/>
                    <a:p>
                      <a:r>
                        <a:rPr lang="en-US"/>
                        <a:t>Dashboard</a:t>
                      </a:r>
                    </a:p>
                  </a:txBody>
                  <a:tcPr/>
                </a:tc>
                <a:extLst>
                  <a:ext uri="{0D108BD9-81ED-4DB2-BD59-A6C34878D82A}">
                    <a16:rowId xmlns:a16="http://schemas.microsoft.com/office/drawing/2014/main" val="29319915"/>
                  </a:ext>
                </a:extLst>
              </a:tr>
              <a:tr h="370840">
                <a:tc>
                  <a:txBody>
                    <a:bodyPr/>
                    <a:lstStyle/>
                    <a:p>
                      <a:pPr algn="ctr"/>
                      <a:r>
                        <a:rPr lang="en-US"/>
                        <a:t>7</a:t>
                      </a:r>
                    </a:p>
                  </a:txBody>
                  <a:tcPr/>
                </a:tc>
                <a:tc>
                  <a:txBody>
                    <a:bodyPr/>
                    <a:lstStyle/>
                    <a:p>
                      <a:r>
                        <a:rPr lang="en-US" dirty="0"/>
                        <a:t>Reporting</a:t>
                      </a:r>
                    </a:p>
                  </a:txBody>
                  <a:tcPr/>
                </a:tc>
                <a:extLst>
                  <a:ext uri="{0D108BD9-81ED-4DB2-BD59-A6C34878D82A}">
                    <a16:rowId xmlns:a16="http://schemas.microsoft.com/office/drawing/2014/main" val="3540667380"/>
                  </a:ext>
                </a:extLst>
              </a:tr>
            </a:tbl>
          </a:graphicData>
        </a:graphic>
      </p:graphicFrame>
      <p:sp>
        <p:nvSpPr>
          <p:cNvPr id="9" name="Content Placeholder 2">
            <a:extLst>
              <a:ext uri="{FF2B5EF4-FFF2-40B4-BE49-F238E27FC236}">
                <a16:creationId xmlns:a16="http://schemas.microsoft.com/office/drawing/2014/main" id="{4EA20C31-A7F6-4BB3-8E05-1D1FCCDB624C}"/>
              </a:ext>
            </a:extLst>
          </p:cNvPr>
          <p:cNvSpPr txBox="1">
            <a:spLocks/>
          </p:cNvSpPr>
          <p:nvPr/>
        </p:nvSpPr>
        <p:spPr>
          <a:xfrm>
            <a:off x="1028699" y="2286003"/>
            <a:ext cx="4564234" cy="4097771"/>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rgbClr val="000000"/>
              </a:solidFill>
              <a:latin typeface="+mj-lt"/>
            </a:endParaRPr>
          </a:p>
          <a:p>
            <a:r>
              <a:rPr lang="en-US" sz="2000" dirty="0">
                <a:solidFill>
                  <a:srgbClr val="000000"/>
                </a:solidFill>
                <a:latin typeface="+mj-lt"/>
              </a:rPr>
              <a:t> </a:t>
            </a:r>
          </a:p>
          <a:p>
            <a:pPr marL="342900" indent="-342900">
              <a:buFont typeface="Arial" panose="020B0604020202020204" pitchFamily="34" charset="0"/>
              <a:buChar char="•"/>
            </a:pPr>
            <a:endParaRPr lang="en-US" sz="2000" dirty="0">
              <a:solidFill>
                <a:srgbClr val="000000"/>
              </a:solidFill>
              <a:latin typeface="+mj-lt"/>
            </a:endParaRPr>
          </a:p>
        </p:txBody>
      </p:sp>
      <p:cxnSp>
        <p:nvCxnSpPr>
          <p:cNvPr id="5" name="Straight Connector 4">
            <a:extLst>
              <a:ext uri="{FF2B5EF4-FFF2-40B4-BE49-F238E27FC236}">
                <a16:creationId xmlns:a16="http://schemas.microsoft.com/office/drawing/2014/main" id="{7596E711-2230-4FBC-85C4-DF8DE6B35EF2}"/>
              </a:ext>
            </a:extLst>
          </p:cNvPr>
          <p:cNvCxnSpPr/>
          <p:nvPr/>
        </p:nvCxnSpPr>
        <p:spPr>
          <a:xfrm>
            <a:off x="1028699" y="4506013"/>
            <a:ext cx="553189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429690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975AF8-B1C6-436B-A274-2C3ADC7798E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3.xml><?xml version="1.0" encoding="utf-8"?>
<ds:datastoreItem xmlns:ds="http://schemas.openxmlformats.org/officeDocument/2006/customXml" ds:itemID="{E24273A0-A4DF-47AA-BF1F-8758123399CE}">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Impact annual presentation</Template>
  <TotalTime>1382</TotalTime>
  <Words>1155</Words>
  <Application>Microsoft Office PowerPoint</Application>
  <PresentationFormat>Widescreen</PresentationFormat>
  <Paragraphs>255</Paragraphs>
  <Slides>28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Nova</vt:lpstr>
      <vt:lpstr>Calibri</vt:lpstr>
      <vt:lpstr>Wingdings</vt:lpstr>
      <vt:lpstr>Theme1</vt:lpstr>
      <vt:lpstr> Real-time Anomaly Detection for Building Sensors Urban Data Lab Capstone Project EWS Meeting</vt:lpstr>
      <vt:lpstr>Outline</vt:lpstr>
      <vt:lpstr>Introduction</vt:lpstr>
      <vt:lpstr>Master of Data Science Program Introduction</vt:lpstr>
      <vt:lpstr>Capstone Project Objective Introduction</vt:lpstr>
      <vt:lpstr>Project Approach</vt:lpstr>
      <vt:lpstr>Description Project Approach</vt:lpstr>
      <vt:lpstr>Approach Project Approach</vt:lpstr>
      <vt:lpstr>Schedule Project Approach</vt:lpstr>
      <vt:lpstr>Real-time Detection Framework Project Approach</vt:lpstr>
      <vt:lpstr>Subset of Data Project Approach</vt:lpstr>
      <vt:lpstr>Anomaly Detection Model Project Approach</vt:lpstr>
      <vt:lpstr>Anomaly Detection Model Project Approach</vt:lpstr>
      <vt:lpstr>Anomaly Detection Model Example Project Approach</vt:lpstr>
      <vt:lpstr>Anomaly Detection Model Pipeline Project Approach</vt:lpstr>
      <vt:lpstr>Dashboard/Notification System Project Approach</vt:lpstr>
      <vt:lpstr>Additional Comments Project Approach</vt:lpstr>
      <vt:lpstr>Current Results</vt:lpstr>
      <vt:lpstr>Current Model Results Current Results</vt:lpstr>
      <vt:lpstr>Current Model Results Current Results</vt:lpstr>
      <vt:lpstr>Current Model Results Current Results</vt:lpstr>
      <vt:lpstr>Current Model Results Current Results</vt:lpstr>
      <vt:lpstr>Future Study</vt:lpstr>
      <vt:lpstr>Anomaly Detection Framework Future Study</vt:lpstr>
      <vt:lpstr>Anomaly Detection Model Future Study</vt:lpstr>
      <vt:lpstr>Model Performance Future Study</vt:lpstr>
      <vt:lpstr>Dashboard and Notification System Future Study</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Anomaly Detection Proposed Method</dc:title>
  <dc:creator>Nathan Smith</dc:creator>
  <cp:lastModifiedBy>Nathan Smith</cp:lastModifiedBy>
  <cp:revision>115</cp:revision>
  <dcterms:created xsi:type="dcterms:W3CDTF">2021-04-15T15:10:01Z</dcterms:created>
  <dcterms:modified xsi:type="dcterms:W3CDTF">2021-06-04T22:29:25Z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