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9"/>
  </p:notesMasterIdLst>
  <p:sldIdLst>
    <p:sldId id="335" r:id="rId5"/>
    <p:sldId id="387" r:id="rId6"/>
    <p:sldId id="375" r:id="rId7"/>
    <p:sldId id="415" r:id="rId8"/>
    <p:sldId id="426" r:id="rId9"/>
    <p:sldId id="427" r:id="rId10"/>
    <p:sldId id="428" r:id="rId11"/>
    <p:sldId id="385" r:id="rId12"/>
    <p:sldId id="369" r:id="rId13"/>
    <p:sldId id="371" r:id="rId14"/>
    <p:sldId id="429" r:id="rId15"/>
    <p:sldId id="430" r:id="rId16"/>
    <p:sldId id="393" r:id="rId17"/>
    <p:sldId id="409" r:id="rId18"/>
    <p:sldId id="434" r:id="rId19"/>
    <p:sldId id="433" r:id="rId20"/>
    <p:sldId id="436" r:id="rId21"/>
    <p:sldId id="440" r:id="rId22"/>
    <p:sldId id="399" r:id="rId23"/>
    <p:sldId id="435" r:id="rId24"/>
    <p:sldId id="437" r:id="rId25"/>
    <p:sldId id="438" r:id="rId26"/>
    <p:sldId id="439" r:id="rId27"/>
    <p:sldId id="3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Smith" initials="NS" lastIdx="6" clrIdx="0">
    <p:extLst>
      <p:ext uri="{19B8F6BF-5375-455C-9EA6-DF929625EA0E}">
        <p15:presenceInfo xmlns:p15="http://schemas.microsoft.com/office/powerpoint/2012/main" userId="f0425a0d9f426aba" providerId="Windows Live"/>
      </p:ext>
    </p:extLst>
  </p:cmAuthor>
  <p:cmAuthor id="2" name="nwraysmith@gmail.com" initials="nw" lastIdx="2" clrIdx="1">
    <p:extLst>
      <p:ext uri="{19B8F6BF-5375-455C-9EA6-DF929625EA0E}">
        <p15:presenceInfo xmlns:p15="http://schemas.microsoft.com/office/powerpoint/2012/main" userId="S::urn:spo:guest#nwraysmith@gmail.com::" providerId="AD"/>
      </p:ext>
    </p:extLst>
  </p:cmAuthor>
  <p:cmAuthor id="3" name="ryan.koenig@hotmail.ca" initials="ry" lastIdx="2" clrIdx="2">
    <p:extLst>
      <p:ext uri="{19B8F6BF-5375-455C-9EA6-DF929625EA0E}">
        <p15:presenceInfo xmlns:p15="http://schemas.microsoft.com/office/powerpoint/2012/main" userId="S::urn:spo:guest#ryan.koenig@hotmail.ca::" providerId="AD"/>
      </p:ext>
    </p:extLst>
  </p:cmAuthor>
  <p:cmAuthor id="4" name="Ryan Koenig" initials="RK" lastIdx="1" clrIdx="3">
    <p:extLst>
      <p:ext uri="{19B8F6BF-5375-455C-9EA6-DF929625EA0E}">
        <p15:presenceInfo xmlns:p15="http://schemas.microsoft.com/office/powerpoint/2012/main" userId="552bc6b1866d81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0B727-8F99-DAE6-5EAB-8C9BBA543F79}" v="246" dt="2021-05-20T23:17:45.998"/>
    <p1510:client id="{8367A509-E389-85C6-F34C-9B313E74CDE3}" v="4" dt="2021-05-07T22:54:49.693"/>
    <p1510:client id="{95E8DA12-4F19-6B80-7566-8C24B47FD671}" v="8" dt="2021-05-08T15:55:00.582"/>
    <p1510:client id="{B0C8FA51-C53E-C4B0-343A-7822BBCFE936}" v="9" dt="2021-05-21T16:27:13.594"/>
    <p1510:client id="{B7EEC59F-6085-0000-A4B1-1133A1048F00}" v="5" dt="2021-05-08T16:11:15.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08" d="100"/>
          <a:sy n="108" d="100"/>
        </p:scale>
        <p:origin x="678" y="108"/>
      </p:cViewPr>
      <p:guideLst>
        <p:guide orient="horz" pos="36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wraysmith@gmail.com" userId="S::urn:spo:guest#nwraysmith@gmail.com::" providerId="AD" clId="Web-{B0C8FA51-C53E-C4B0-343A-7822BBCFE936}"/>
    <pc:docChg chg="modSld">
      <pc:chgData name="nwraysmith@gmail.com" userId="S::urn:spo:guest#nwraysmith@gmail.com::" providerId="AD" clId="Web-{B0C8FA51-C53E-C4B0-343A-7822BBCFE936}" dt="2021-05-21T16:27:13.594" v="6" actId="1076"/>
      <pc:docMkLst>
        <pc:docMk/>
      </pc:docMkLst>
      <pc:sldChg chg="modSp">
        <pc:chgData name="nwraysmith@gmail.com" userId="S::urn:spo:guest#nwraysmith@gmail.com::" providerId="AD" clId="Web-{B0C8FA51-C53E-C4B0-343A-7822BBCFE936}" dt="2021-05-21T16:27:13.594" v="6" actId="1076"/>
        <pc:sldMkLst>
          <pc:docMk/>
          <pc:sldMk cId="603375028" sldId="437"/>
        </pc:sldMkLst>
        <pc:spChg chg="mod">
          <ac:chgData name="nwraysmith@gmail.com" userId="S::urn:spo:guest#nwraysmith@gmail.com::" providerId="AD" clId="Web-{B0C8FA51-C53E-C4B0-343A-7822BBCFE936}" dt="2021-05-21T16:27:08" v="4" actId="20577"/>
          <ac:spMkLst>
            <pc:docMk/>
            <pc:sldMk cId="603375028" sldId="437"/>
            <ac:spMk id="8" creationId="{5B9C5D49-5585-41C8-B2A4-D3E189EEBA3A}"/>
          </ac:spMkLst>
        </pc:spChg>
        <pc:picChg chg="mod">
          <ac:chgData name="nwraysmith@gmail.com" userId="S::urn:spo:guest#nwraysmith@gmail.com::" providerId="AD" clId="Web-{B0C8FA51-C53E-C4B0-343A-7822BBCFE936}" dt="2021-05-21T16:27:13.594" v="6" actId="1076"/>
          <ac:picMkLst>
            <pc:docMk/>
            <pc:sldMk cId="603375028" sldId="437"/>
            <ac:picMk id="10" creationId="{29704737-BBD1-498C-ADF4-C154F769B5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183543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00101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a:p>
        </p:txBody>
      </p:sp>
    </p:spTree>
    <p:extLst>
      <p:ext uri="{BB962C8B-B14F-4D97-AF65-F5344CB8AC3E}">
        <p14:creationId xmlns:p14="http://schemas.microsoft.com/office/powerpoint/2010/main" val="150023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953875" cy="6305549"/>
          </a:xfrm>
          <a:prstGeom prst="rect">
            <a:avLst/>
          </a:prstGeom>
          <a:solidFill>
            <a:schemeClr val="accent1"/>
          </a:solidFill>
          <a:ln>
            <a:noFill/>
          </a:ln>
        </p:spPr>
        <p:txBody>
          <a:bodyPr rot="0" vert="horz" wrap="square" lIns="91440" tIns="45720" rIns="91440" bIns="45720" anchor="t" anchorCtr="0" upright="1">
            <a:noAutofit/>
          </a:bodyPr>
          <a:lstStyle/>
          <a:p>
            <a:endParaRPr lang="en-US"/>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906250" cy="6217136"/>
          </a:xfrm>
          <a:prstGeom prst="rect">
            <a:avLst/>
          </a:prstGeom>
          <a:solidFill>
            <a:schemeClr val="accent1"/>
          </a:solidFill>
          <a:ln>
            <a:noFill/>
          </a:ln>
        </p:spPr>
        <p:txBody>
          <a:bodyPr rot="0" vert="horz" wrap="square" lIns="91440" tIns="45720" rIns="91440" bIns="45720" anchor="t" anchorCtr="0" upright="1">
            <a:noAutofit/>
          </a:bodyPr>
          <a:lstStyle/>
          <a:p>
            <a:endParaRPr lang="en-US"/>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10460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dirty="0"/>
              <a:t>Mitch Harris, Ryan Koenig, Nathan Smith 	May 21, 2021 </a:t>
            </a:r>
          </a:p>
          <a:p>
            <a:endParaRPr lang="en-US" dirty="0"/>
          </a:p>
        </p:txBody>
      </p:sp>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a:xfrm>
            <a:off x="976313" y="1656344"/>
            <a:ext cx="9863322" cy="2113466"/>
          </a:xfrm>
        </p:spPr>
        <p:txBody>
          <a:bodyPr/>
          <a:lstStyle/>
          <a:p>
            <a:br>
              <a:rPr lang="en-US" sz="4000" dirty="0"/>
            </a:br>
            <a:r>
              <a:rPr lang="en-US" sz="4000" dirty="0"/>
              <a:t>Real-time Sensor Anomaly Detection</a:t>
            </a:r>
            <a:br>
              <a:rPr lang="en-US" sz="2400" dirty="0"/>
            </a:br>
            <a:r>
              <a:rPr lang="en-US" sz="3200" dirty="0"/>
              <a:t>Urban Data Lab</a:t>
            </a:r>
            <a:br>
              <a:rPr lang="en-US" sz="4000" dirty="0"/>
            </a:br>
            <a:r>
              <a:rPr lang="en-US" sz="3200" dirty="0"/>
              <a:t>Master of Data Science Capstone Project</a:t>
            </a:r>
            <a:endParaRPr lang="en-US" sz="2400" dirty="0"/>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Proposal Schedule</a:t>
            </a:r>
            <a:br>
              <a:rPr lang="en-US" dirty="0"/>
            </a:br>
            <a:r>
              <a:rPr lang="en-US" sz="3000" dirty="0"/>
              <a:t>Schedule</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a:t>May 11,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10</a:t>
            </a:fld>
            <a:endParaRPr lang="en-US"/>
          </a:p>
        </p:txBody>
      </p:sp>
      <p:graphicFrame>
        <p:nvGraphicFramePr>
          <p:cNvPr id="8" name="Table 8">
            <a:extLst>
              <a:ext uri="{FF2B5EF4-FFF2-40B4-BE49-F238E27FC236}">
                <a16:creationId xmlns:a16="http://schemas.microsoft.com/office/drawing/2014/main" id="{31D7C954-EACB-446B-B405-6ED412CA0AE6}"/>
              </a:ext>
            </a:extLst>
          </p:cNvPr>
          <p:cNvGraphicFramePr>
            <a:graphicFrameLocks noGrp="1"/>
          </p:cNvGraphicFramePr>
          <p:nvPr>
            <p:extLst>
              <p:ext uri="{D42A27DB-BD31-4B8C-83A1-F6EECF244321}">
                <p14:modId xmlns:p14="http://schemas.microsoft.com/office/powerpoint/2010/main" val="3269932079"/>
              </p:ext>
            </p:extLst>
          </p:nvPr>
        </p:nvGraphicFramePr>
        <p:xfrm>
          <a:off x="1028699" y="2286003"/>
          <a:ext cx="5531898" cy="2966720"/>
        </p:xfrm>
        <a:graphic>
          <a:graphicData uri="http://schemas.openxmlformats.org/drawingml/2006/table">
            <a:tbl>
              <a:tblPr firstRow="1" bandRow="1">
                <a:tableStyleId>{5C22544A-7EE6-4342-B048-85BDC9FD1C3A}</a:tableStyleId>
              </a:tblPr>
              <a:tblGrid>
                <a:gridCol w="844489">
                  <a:extLst>
                    <a:ext uri="{9D8B030D-6E8A-4147-A177-3AD203B41FA5}">
                      <a16:colId xmlns:a16="http://schemas.microsoft.com/office/drawing/2014/main" val="2861931883"/>
                    </a:ext>
                  </a:extLst>
                </a:gridCol>
                <a:gridCol w="4687409">
                  <a:extLst>
                    <a:ext uri="{9D8B030D-6E8A-4147-A177-3AD203B41FA5}">
                      <a16:colId xmlns:a16="http://schemas.microsoft.com/office/drawing/2014/main" val="808430228"/>
                    </a:ext>
                  </a:extLst>
                </a:gridCol>
              </a:tblGrid>
              <a:tr h="370840">
                <a:tc>
                  <a:txBody>
                    <a:bodyPr/>
                    <a:lstStyle/>
                    <a:p>
                      <a:pPr algn="ctr"/>
                      <a:r>
                        <a:rPr lang="en-US"/>
                        <a:t>Week</a:t>
                      </a:r>
                    </a:p>
                  </a:txBody>
                  <a:tcPr/>
                </a:tc>
                <a:tc>
                  <a:txBody>
                    <a:bodyPr/>
                    <a:lstStyle/>
                    <a:p>
                      <a:pPr algn="ctr"/>
                      <a:r>
                        <a:rPr lang="en-US"/>
                        <a:t>Goal</a:t>
                      </a:r>
                    </a:p>
                  </a:txBody>
                  <a:tcPr/>
                </a:tc>
                <a:extLst>
                  <a:ext uri="{0D108BD9-81ED-4DB2-BD59-A6C34878D82A}">
                    <a16:rowId xmlns:a16="http://schemas.microsoft.com/office/drawing/2014/main" val="2302443398"/>
                  </a:ext>
                </a:extLst>
              </a:tr>
              <a:tr h="370840">
                <a:tc>
                  <a:txBody>
                    <a:bodyPr/>
                    <a:lstStyle/>
                    <a:p>
                      <a:pPr algn="ctr"/>
                      <a:r>
                        <a:rPr lang="en-US"/>
                        <a:t>1</a:t>
                      </a:r>
                    </a:p>
                  </a:txBody>
                  <a:tcPr/>
                </a:tc>
                <a:tc>
                  <a:txBody>
                    <a:bodyPr/>
                    <a:lstStyle/>
                    <a:p>
                      <a:r>
                        <a:rPr lang="en-US"/>
                        <a:t>Project Definitional and Proposal</a:t>
                      </a:r>
                    </a:p>
                  </a:txBody>
                  <a:tcPr/>
                </a:tc>
                <a:extLst>
                  <a:ext uri="{0D108BD9-81ED-4DB2-BD59-A6C34878D82A}">
                    <a16:rowId xmlns:a16="http://schemas.microsoft.com/office/drawing/2014/main" val="2328848845"/>
                  </a:ext>
                </a:extLst>
              </a:tr>
              <a:tr h="370840">
                <a:tc>
                  <a:txBody>
                    <a:bodyPr/>
                    <a:lstStyle/>
                    <a:p>
                      <a:pPr algn="ctr"/>
                      <a:r>
                        <a:rPr lang="en-US"/>
                        <a:t>2</a:t>
                      </a:r>
                    </a:p>
                  </a:txBody>
                  <a:tcPr/>
                </a:tc>
                <a:tc>
                  <a:txBody>
                    <a:bodyPr/>
                    <a:lstStyle/>
                    <a:p>
                      <a:r>
                        <a:rPr lang="en-US"/>
                        <a:t>Data and System Understanding</a:t>
                      </a:r>
                    </a:p>
                  </a:txBody>
                  <a:tcPr/>
                </a:tc>
                <a:extLst>
                  <a:ext uri="{0D108BD9-81ED-4DB2-BD59-A6C34878D82A}">
                    <a16:rowId xmlns:a16="http://schemas.microsoft.com/office/drawing/2014/main" val="3713450466"/>
                  </a:ext>
                </a:extLst>
              </a:tr>
              <a:tr h="370840">
                <a:tc>
                  <a:txBody>
                    <a:bodyPr/>
                    <a:lstStyle/>
                    <a:p>
                      <a:pPr algn="ctr"/>
                      <a:r>
                        <a:rPr lang="en-US"/>
                        <a:t>3</a:t>
                      </a:r>
                    </a:p>
                  </a:txBody>
                  <a:tcPr/>
                </a:tc>
                <a:tc>
                  <a:txBody>
                    <a:bodyPr/>
                    <a:lstStyle/>
                    <a:p>
                      <a:r>
                        <a:rPr lang="en-US"/>
                        <a:t>Anomaly Detection Model</a:t>
                      </a:r>
                    </a:p>
                  </a:txBody>
                  <a:tcPr/>
                </a:tc>
                <a:extLst>
                  <a:ext uri="{0D108BD9-81ED-4DB2-BD59-A6C34878D82A}">
                    <a16:rowId xmlns:a16="http://schemas.microsoft.com/office/drawing/2014/main" val="3386979584"/>
                  </a:ext>
                </a:extLst>
              </a:tr>
              <a:tr h="370840">
                <a:tc>
                  <a:txBody>
                    <a:bodyPr/>
                    <a:lstStyle/>
                    <a:p>
                      <a:pPr algn="ctr"/>
                      <a:r>
                        <a:rPr lang="en-US"/>
                        <a:t>4</a:t>
                      </a:r>
                    </a:p>
                  </a:txBody>
                  <a:tcPr/>
                </a:tc>
                <a:tc>
                  <a:txBody>
                    <a:bodyPr/>
                    <a:lstStyle/>
                    <a:p>
                      <a:r>
                        <a:rPr lang="en-US"/>
                        <a:t>Implement Streaming Pipeline</a:t>
                      </a:r>
                    </a:p>
                  </a:txBody>
                  <a:tcPr/>
                </a:tc>
                <a:extLst>
                  <a:ext uri="{0D108BD9-81ED-4DB2-BD59-A6C34878D82A}">
                    <a16:rowId xmlns:a16="http://schemas.microsoft.com/office/drawing/2014/main" val="1638173258"/>
                  </a:ext>
                </a:extLst>
              </a:tr>
              <a:tr h="370840">
                <a:tc>
                  <a:txBody>
                    <a:bodyPr/>
                    <a:lstStyle/>
                    <a:p>
                      <a:pPr algn="ctr"/>
                      <a:r>
                        <a:rPr lang="en-US"/>
                        <a:t>5</a:t>
                      </a:r>
                    </a:p>
                  </a:txBody>
                  <a:tcPr/>
                </a:tc>
                <a:tc>
                  <a:txBody>
                    <a:bodyPr/>
                    <a:lstStyle/>
                    <a:p>
                      <a:r>
                        <a:rPr lang="en-US"/>
                        <a:t>Value Week</a:t>
                      </a:r>
                    </a:p>
                  </a:txBody>
                  <a:tcPr/>
                </a:tc>
                <a:extLst>
                  <a:ext uri="{0D108BD9-81ED-4DB2-BD59-A6C34878D82A}">
                    <a16:rowId xmlns:a16="http://schemas.microsoft.com/office/drawing/2014/main" val="3201888643"/>
                  </a:ext>
                </a:extLst>
              </a:tr>
              <a:tr h="370840">
                <a:tc>
                  <a:txBody>
                    <a:bodyPr/>
                    <a:lstStyle/>
                    <a:p>
                      <a:pPr algn="ctr"/>
                      <a:r>
                        <a:rPr lang="en-US"/>
                        <a:t>6</a:t>
                      </a:r>
                    </a:p>
                  </a:txBody>
                  <a:tcPr/>
                </a:tc>
                <a:tc>
                  <a:txBody>
                    <a:bodyPr/>
                    <a:lstStyle/>
                    <a:p>
                      <a:r>
                        <a:rPr lang="en-US"/>
                        <a:t>Dashboard</a:t>
                      </a:r>
                    </a:p>
                  </a:txBody>
                  <a:tcPr/>
                </a:tc>
                <a:extLst>
                  <a:ext uri="{0D108BD9-81ED-4DB2-BD59-A6C34878D82A}">
                    <a16:rowId xmlns:a16="http://schemas.microsoft.com/office/drawing/2014/main" val="29319915"/>
                  </a:ext>
                </a:extLst>
              </a:tr>
              <a:tr h="370840">
                <a:tc>
                  <a:txBody>
                    <a:bodyPr/>
                    <a:lstStyle/>
                    <a:p>
                      <a:pPr algn="ctr"/>
                      <a:r>
                        <a:rPr lang="en-US"/>
                        <a:t>7</a:t>
                      </a:r>
                    </a:p>
                  </a:txBody>
                  <a:tcPr/>
                </a:tc>
                <a:tc>
                  <a:txBody>
                    <a:bodyPr/>
                    <a:lstStyle/>
                    <a:p>
                      <a:r>
                        <a:rPr lang="en-US" dirty="0"/>
                        <a:t>Reporting</a:t>
                      </a:r>
                    </a:p>
                  </a:txBody>
                  <a:tcPr/>
                </a:tc>
                <a:extLst>
                  <a:ext uri="{0D108BD9-81ED-4DB2-BD59-A6C34878D82A}">
                    <a16:rowId xmlns:a16="http://schemas.microsoft.com/office/drawing/2014/main" val="3540667380"/>
                  </a:ext>
                </a:extLst>
              </a:tr>
            </a:tbl>
          </a:graphicData>
        </a:graphic>
      </p:graphicFrame>
      <p:sp>
        <p:nvSpPr>
          <p:cNvPr id="9" name="Content Placeholder 2">
            <a:extLst>
              <a:ext uri="{FF2B5EF4-FFF2-40B4-BE49-F238E27FC236}">
                <a16:creationId xmlns:a16="http://schemas.microsoft.com/office/drawing/2014/main" id="{4EA20C31-A7F6-4BB3-8E05-1D1FCCDB624C}"/>
              </a:ext>
            </a:extLst>
          </p:cNvPr>
          <p:cNvSpPr txBox="1">
            <a:spLocks/>
          </p:cNvSpPr>
          <p:nvPr/>
        </p:nvSpPr>
        <p:spPr>
          <a:xfrm>
            <a:off x="1028699" y="2286003"/>
            <a:ext cx="4564234" cy="4097771"/>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rgbClr val="000000"/>
              </a:solidFill>
              <a:latin typeface="+mj-lt"/>
            </a:endParaRPr>
          </a:p>
          <a:p>
            <a:r>
              <a:rPr lang="en-US" sz="2000" dirty="0">
                <a:solidFill>
                  <a:srgbClr val="000000"/>
                </a:solidFill>
                <a:latin typeface="+mj-lt"/>
              </a:rPr>
              <a:t> </a:t>
            </a:r>
          </a:p>
          <a:p>
            <a:pPr marL="342900" indent="-342900">
              <a:buFont typeface="Arial" panose="020B0604020202020204" pitchFamily="34" charset="0"/>
              <a:buChar char="•"/>
            </a:pPr>
            <a:endParaRPr lang="en-US" sz="2000" dirty="0">
              <a:solidFill>
                <a:srgbClr val="000000"/>
              </a:solidFill>
              <a:latin typeface="+mj-lt"/>
            </a:endParaRPr>
          </a:p>
        </p:txBody>
      </p:sp>
    </p:spTree>
    <p:extLst>
      <p:ext uri="{BB962C8B-B14F-4D97-AF65-F5344CB8AC3E}">
        <p14:creationId xmlns:p14="http://schemas.microsoft.com/office/powerpoint/2010/main" val="322429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Current Progress</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dirty="0"/>
              <a:t>May 21, 2021 </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11</a:t>
            </a:fld>
            <a:endParaRPr lang="en-US"/>
          </a:p>
        </p:txBody>
      </p:sp>
      <p:sp>
        <p:nvSpPr>
          <p:cNvPr id="7" name="Content Placeholder 2">
            <a:extLst>
              <a:ext uri="{FF2B5EF4-FFF2-40B4-BE49-F238E27FC236}">
                <a16:creationId xmlns:a16="http://schemas.microsoft.com/office/drawing/2014/main" id="{1B053E32-00B8-4F5A-A2D8-2B2D76DB5655}"/>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DD27EE2E-D25D-4823-B249-92AD072C9701}"/>
              </a:ext>
            </a:extLst>
          </p:cNvPr>
          <p:cNvSpPr txBox="1">
            <a:spLocks/>
          </p:cNvSpPr>
          <p:nvPr/>
        </p:nvSpPr>
        <p:spPr>
          <a:xfrm>
            <a:off x="1181099" y="23355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cs typeface="Calibri"/>
              </a:rPr>
              <a:t>Complete</a:t>
            </a:r>
          </a:p>
          <a:p>
            <a:pPr marL="457200" indent="-457200">
              <a:buFont typeface="Arial" panose="020B0604020202020204" pitchFamily="34" charset="0"/>
              <a:buChar char="•"/>
            </a:pPr>
            <a:r>
              <a:rPr lang="en-US" sz="2400" dirty="0">
                <a:cs typeface="Calibri"/>
              </a:rPr>
              <a:t>In-Progress</a:t>
            </a:r>
          </a:p>
          <a:p>
            <a:pPr marL="457200" indent="-457200">
              <a:buFont typeface="Arial" panose="020B0604020202020204" pitchFamily="34" charset="0"/>
              <a:buChar char="•"/>
            </a:pPr>
            <a:r>
              <a:rPr lang="en-US" sz="2400" dirty="0">
                <a:cs typeface="Calibri"/>
              </a:rPr>
              <a:t>Streaming Detection Framework</a:t>
            </a:r>
          </a:p>
          <a:p>
            <a:pPr marL="457200" indent="-457200">
              <a:buFont typeface="Arial" panose="020B0604020202020204" pitchFamily="34" charset="0"/>
              <a:buChar char="•"/>
            </a:pPr>
            <a:r>
              <a:rPr lang="en-US" sz="2400" dirty="0">
                <a:cs typeface="Calibri"/>
              </a:rPr>
              <a:t>Anomaly Detection Model</a:t>
            </a:r>
          </a:p>
          <a:p>
            <a:pPr marL="457200" indent="-457200">
              <a:buFont typeface="Arial" panose="020B0604020202020204" pitchFamily="34" charset="0"/>
              <a:buChar char="•"/>
            </a:pPr>
            <a:r>
              <a:rPr lang="en-US" sz="2400" dirty="0">
                <a:cs typeface="Calibri"/>
              </a:rPr>
              <a:t>Schedule</a:t>
            </a:r>
          </a:p>
          <a:p>
            <a:endParaRPr lang="en-US" sz="2400" dirty="0"/>
          </a:p>
        </p:txBody>
      </p:sp>
    </p:spTree>
    <p:extLst>
      <p:ext uri="{BB962C8B-B14F-4D97-AF65-F5344CB8AC3E}">
        <p14:creationId xmlns:p14="http://schemas.microsoft.com/office/powerpoint/2010/main" val="210451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Complete</a:t>
            </a:r>
            <a:br>
              <a:rPr lang="en-US" dirty="0"/>
            </a:br>
            <a:r>
              <a:rPr lang="en-US" sz="3000" dirty="0"/>
              <a:t>Current Progress</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12</a:t>
            </a:fld>
            <a:endParaRPr lang="en-US"/>
          </a:p>
        </p:txBody>
      </p:sp>
      <p:sp>
        <p:nvSpPr>
          <p:cNvPr id="10" name="Content Placeholder 2">
            <a:extLst>
              <a:ext uri="{FF2B5EF4-FFF2-40B4-BE49-F238E27FC236}">
                <a16:creationId xmlns:a16="http://schemas.microsoft.com/office/drawing/2014/main" id="{02C52A92-3263-4C50-A3F1-1A01857F5740}"/>
              </a:ext>
            </a:extLst>
          </p:cNvPr>
          <p:cNvSpPr txBox="1">
            <a:spLocks/>
          </p:cNvSpPr>
          <p:nvPr/>
        </p:nvSpPr>
        <p:spPr>
          <a:xfrm>
            <a:off x="1028698" y="2183102"/>
            <a:ext cx="10578583"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Week 1: </a:t>
            </a:r>
          </a:p>
          <a:p>
            <a:pPr marL="800100" lvl="1" indent="-342900">
              <a:buFont typeface="Arial" panose="020B0604020202020204" pitchFamily="34" charset="0"/>
              <a:buChar char="•"/>
            </a:pPr>
            <a:r>
              <a:rPr lang="en-US" sz="1600" dirty="0"/>
              <a:t>Project selection and proposal </a:t>
            </a:r>
          </a:p>
          <a:p>
            <a:pPr marL="800100" lvl="1" indent="-342900">
              <a:buFont typeface="Arial" panose="020B0604020202020204" pitchFamily="34" charset="0"/>
              <a:buChar char="•"/>
            </a:pPr>
            <a:r>
              <a:rPr lang="en-US" sz="1600" dirty="0"/>
              <a:t>Background review</a:t>
            </a:r>
          </a:p>
          <a:p>
            <a:pPr lvl="1"/>
            <a:endParaRPr lang="en-US" sz="1600" dirty="0"/>
          </a:p>
          <a:p>
            <a:pPr marL="342900" indent="-342900">
              <a:buFont typeface="Arial" panose="020B0604020202020204" pitchFamily="34" charset="0"/>
              <a:buChar char="•"/>
            </a:pPr>
            <a:r>
              <a:rPr lang="en-US" sz="2000" b="1" dirty="0"/>
              <a:t>Week 2 (last week):</a:t>
            </a:r>
          </a:p>
          <a:p>
            <a:pPr marL="800100" lvl="1" indent="-342900">
              <a:buFont typeface="Arial" panose="020B0604020202020204" pitchFamily="34" charset="0"/>
              <a:buChar char="•"/>
            </a:pPr>
            <a:r>
              <a:rPr lang="en-US" sz="1600" dirty="0"/>
              <a:t>Select project data (CEC)</a:t>
            </a:r>
          </a:p>
          <a:p>
            <a:pPr marL="800100" lvl="1" indent="-342900">
              <a:buFont typeface="Arial" panose="020B0604020202020204" pitchFamily="34" charset="0"/>
              <a:buChar char="•"/>
            </a:pPr>
            <a:r>
              <a:rPr lang="en-US" sz="1600" dirty="0"/>
              <a:t>Initial exploration of available data (limited)</a:t>
            </a:r>
          </a:p>
          <a:p>
            <a:pPr marL="800100" lvl="1" indent="-342900">
              <a:buFont typeface="Arial" panose="020B0604020202020204" pitchFamily="34" charset="0"/>
              <a:buChar char="•"/>
            </a:pPr>
            <a:r>
              <a:rPr lang="en-US" sz="1600" dirty="0"/>
              <a:t>Support UDL implementing streaming data to </a:t>
            </a:r>
            <a:r>
              <a:rPr lang="en-US" sz="1600" dirty="0" err="1"/>
              <a:t>InfluxDB</a:t>
            </a:r>
            <a:r>
              <a:rPr lang="en-US" sz="1600" dirty="0"/>
              <a:t> (ongoing)</a:t>
            </a:r>
          </a:p>
          <a:p>
            <a:pPr marL="800100" lvl="1" indent="-342900">
              <a:buFont typeface="Arial" panose="020B0604020202020204" pitchFamily="34" charset="0"/>
              <a:buChar char="•"/>
            </a:pPr>
            <a:r>
              <a:rPr lang="en-US" sz="1600" dirty="0"/>
              <a:t>Anomaly detection research</a:t>
            </a:r>
          </a:p>
          <a:p>
            <a:pPr marL="800100" lvl="1" indent="-342900">
              <a:buFont typeface="Arial" panose="020B0604020202020204" pitchFamily="34" charset="0"/>
              <a:buChar char="•"/>
            </a:pPr>
            <a:r>
              <a:rPr lang="en-US" sz="1600" dirty="0"/>
              <a:t>Framework for simulating streaming offline</a:t>
            </a:r>
          </a:p>
          <a:p>
            <a:pPr marL="800100" lvl="1" indent="-342900">
              <a:buFont typeface="Arial" panose="020B0604020202020204" pitchFamily="34" charset="0"/>
              <a:buChar char="•"/>
            </a:pPr>
            <a:r>
              <a:rPr lang="en-US" sz="1600" dirty="0"/>
              <a:t>Learn </a:t>
            </a:r>
            <a:r>
              <a:rPr lang="en-US" sz="1600" dirty="0" err="1"/>
              <a:t>InfluxDB</a:t>
            </a:r>
            <a:r>
              <a:rPr lang="en-US" sz="1600" dirty="0"/>
              <a:t> and understand data systems</a:t>
            </a:r>
          </a:p>
          <a:p>
            <a:endParaRPr lang="en-US" sz="2000" dirty="0"/>
          </a:p>
          <a:p>
            <a:endParaRPr lang="en-US" sz="2400" dirty="0"/>
          </a:p>
        </p:txBody>
      </p:sp>
    </p:spTree>
    <p:extLst>
      <p:ext uri="{BB962C8B-B14F-4D97-AF65-F5344CB8AC3E}">
        <p14:creationId xmlns:p14="http://schemas.microsoft.com/office/powerpoint/2010/main" val="395680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In-Progress</a:t>
            </a:r>
            <a:br>
              <a:rPr lang="en-US" dirty="0"/>
            </a:br>
            <a:r>
              <a:rPr lang="en-US" sz="3000" dirty="0"/>
              <a:t>Current Progress</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13</a:t>
            </a:fld>
            <a:endParaRPr lang="en-US"/>
          </a:p>
        </p:txBody>
      </p:sp>
      <p:sp>
        <p:nvSpPr>
          <p:cNvPr id="10" name="Content Placeholder 2">
            <a:extLst>
              <a:ext uri="{FF2B5EF4-FFF2-40B4-BE49-F238E27FC236}">
                <a16:creationId xmlns:a16="http://schemas.microsoft.com/office/drawing/2014/main" id="{02C52A92-3263-4C50-A3F1-1A01857F5740}"/>
              </a:ext>
            </a:extLst>
          </p:cNvPr>
          <p:cNvSpPr txBox="1">
            <a:spLocks/>
          </p:cNvSpPr>
          <p:nvPr/>
        </p:nvSpPr>
        <p:spPr>
          <a:xfrm>
            <a:off x="1028698" y="2183102"/>
            <a:ext cx="10578583"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Week 3 (this week): </a:t>
            </a:r>
          </a:p>
          <a:p>
            <a:pPr marL="800100" lvl="1" indent="-342900">
              <a:buFont typeface="Arial" panose="020B0604020202020204" pitchFamily="34" charset="0"/>
              <a:buChar char="•"/>
            </a:pPr>
            <a:r>
              <a:rPr lang="en-US" sz="1600" dirty="0"/>
              <a:t>Ongoing parsing/implementing streaming data to </a:t>
            </a:r>
            <a:r>
              <a:rPr lang="en-US" sz="1600" dirty="0" err="1"/>
              <a:t>InfluxDB</a:t>
            </a:r>
            <a:endParaRPr lang="en-US" sz="1600" dirty="0"/>
          </a:p>
          <a:p>
            <a:pPr marL="800100" lvl="1" indent="-342900">
              <a:buFont typeface="Arial" panose="020B0604020202020204" pitchFamily="34" charset="0"/>
              <a:buChar char="•"/>
            </a:pPr>
            <a:r>
              <a:rPr lang="en-US" sz="1600" dirty="0"/>
              <a:t>Ongoing anomaly detection research</a:t>
            </a:r>
          </a:p>
          <a:p>
            <a:pPr marL="800100" lvl="1" indent="-342900">
              <a:buFont typeface="Arial" panose="020B0604020202020204" pitchFamily="34" charset="0"/>
              <a:buChar char="•"/>
            </a:pPr>
            <a:r>
              <a:rPr lang="en-US" sz="1600" dirty="0"/>
              <a:t>Ongoing EDA</a:t>
            </a:r>
          </a:p>
          <a:p>
            <a:pPr marL="800100" lvl="1" indent="-342900">
              <a:buFont typeface="Arial" panose="020B0604020202020204" pitchFamily="34" charset="0"/>
              <a:buChar char="•"/>
            </a:pPr>
            <a:r>
              <a:rPr lang="en-US" sz="1600" dirty="0"/>
              <a:t>Select/build initial streaming framework used to support streaming anomaly detection</a:t>
            </a:r>
          </a:p>
          <a:p>
            <a:pPr marL="800100" lvl="1" indent="-342900">
              <a:buFont typeface="Arial" panose="020B0604020202020204" pitchFamily="34" charset="0"/>
              <a:buChar char="•"/>
            </a:pPr>
            <a:r>
              <a:rPr lang="en-US" sz="1600" dirty="0"/>
              <a:t>Meet with domain experts</a:t>
            </a:r>
          </a:p>
          <a:p>
            <a:pPr marL="800100"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000" b="1" dirty="0"/>
              <a:t>Week 4 (next week):</a:t>
            </a:r>
          </a:p>
          <a:p>
            <a:pPr marL="800100" lvl="1" indent="-342900">
              <a:buFont typeface="Arial" panose="020B0604020202020204" pitchFamily="34" charset="0"/>
              <a:buChar char="•"/>
            </a:pPr>
            <a:r>
              <a:rPr lang="en-US" sz="1600" dirty="0"/>
              <a:t>Build anomaly detection model</a:t>
            </a:r>
          </a:p>
          <a:p>
            <a:pPr marL="800100" lvl="1" indent="-342900">
              <a:buFont typeface="Arial" panose="020B0604020202020204" pitchFamily="34" charset="0"/>
              <a:buChar char="•"/>
            </a:pPr>
            <a:r>
              <a:rPr lang="en-US" sz="1600" dirty="0"/>
              <a:t>Select performance criteria and evaluate model performance (need understanding of anomalies)</a:t>
            </a:r>
          </a:p>
          <a:p>
            <a:pPr marL="800100" lvl="1" indent="-342900">
              <a:buFont typeface="Arial" panose="020B0604020202020204" pitchFamily="34" charset="0"/>
              <a:buChar char="•"/>
            </a:pPr>
            <a:r>
              <a:rPr lang="en-US" sz="1600" dirty="0"/>
              <a:t>Tune model and implement (likely push into Week 5)</a:t>
            </a:r>
          </a:p>
          <a:p>
            <a:pPr lvl="1"/>
            <a:endParaRPr lang="en-US" sz="1600" dirty="0"/>
          </a:p>
        </p:txBody>
      </p:sp>
    </p:spTree>
    <p:extLst>
      <p:ext uri="{BB962C8B-B14F-4D97-AF65-F5344CB8AC3E}">
        <p14:creationId xmlns:p14="http://schemas.microsoft.com/office/powerpoint/2010/main" val="178596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Streaming Detection Frameworks</a:t>
            </a:r>
            <a:br>
              <a:rPr lang="en-US" dirty="0"/>
            </a:br>
            <a:r>
              <a:rPr lang="en-US" sz="3000" dirty="0"/>
              <a:t>Current Progress</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14</a:t>
            </a:fld>
            <a:endParaRPr lang="en-US"/>
          </a:p>
        </p:txBody>
      </p:sp>
      <p:sp>
        <p:nvSpPr>
          <p:cNvPr id="8" name="Content Placeholder 2">
            <a:extLst>
              <a:ext uri="{FF2B5EF4-FFF2-40B4-BE49-F238E27FC236}">
                <a16:creationId xmlns:a16="http://schemas.microsoft.com/office/drawing/2014/main" id="{0602D64C-7A74-4F54-BE39-917963439AAF}"/>
              </a:ext>
            </a:extLst>
          </p:cNvPr>
          <p:cNvSpPr txBox="1">
            <a:spLocks/>
          </p:cNvSpPr>
          <p:nvPr/>
        </p:nvSpPr>
        <p:spPr>
          <a:xfrm>
            <a:off x="1181100" y="2438403"/>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p:txBody>
      </p:sp>
      <p:sp>
        <p:nvSpPr>
          <p:cNvPr id="54" name="TextBox 53">
            <a:extLst>
              <a:ext uri="{FF2B5EF4-FFF2-40B4-BE49-F238E27FC236}">
                <a16:creationId xmlns:a16="http://schemas.microsoft.com/office/drawing/2014/main" id="{40DCE47D-3F7A-42B0-B043-72ECB2ADDB4F}"/>
              </a:ext>
            </a:extLst>
          </p:cNvPr>
          <p:cNvSpPr txBox="1"/>
          <p:nvPr/>
        </p:nvSpPr>
        <p:spPr>
          <a:xfrm>
            <a:off x="994245" y="2291479"/>
            <a:ext cx="9302097" cy="212365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Anomaly detection model are trained and parameters stored</a:t>
            </a:r>
          </a:p>
          <a:p>
            <a:pPr marL="285750" indent="-285750">
              <a:buFont typeface="Arial" panose="020B0604020202020204" pitchFamily="34" charset="0"/>
              <a:buChar char="•"/>
            </a:pPr>
            <a:r>
              <a:rPr lang="en-US" dirty="0">
                <a:solidFill>
                  <a:schemeClr val="bg1"/>
                </a:solidFill>
              </a:rPr>
              <a:t>Anomaly detector only reads latest points and uses stored parameters</a:t>
            </a:r>
          </a:p>
          <a:p>
            <a:pPr marL="285750" indent="-285750">
              <a:buFont typeface="Arial" panose="020B0604020202020204" pitchFamily="34" charset="0"/>
              <a:buChar char="•"/>
            </a:pPr>
            <a:r>
              <a:rPr lang="en-US" dirty="0">
                <a:solidFill>
                  <a:srgbClr val="00B050"/>
                </a:solidFill>
              </a:rPr>
              <a:t>This is the system we’ll be trying to build as it doesn’t rely on inline detection with </a:t>
            </a:r>
            <a:r>
              <a:rPr lang="en-US" dirty="0" err="1">
                <a:solidFill>
                  <a:srgbClr val="00B050"/>
                </a:solidFill>
              </a:rPr>
              <a:t>Telegraf</a:t>
            </a:r>
            <a:endParaRPr lang="en-US" dirty="0">
              <a:solidFill>
                <a:srgbClr val="00B050"/>
              </a:solidFill>
            </a:endParaRPr>
          </a:p>
          <a:p>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endParaRPr lang="en-US" sz="1400" dirty="0">
              <a:solidFill>
                <a:schemeClr val="bg1"/>
              </a:solidFill>
            </a:endParaRPr>
          </a:p>
          <a:p>
            <a:endParaRPr lang="en-US" dirty="0">
              <a:solidFill>
                <a:schemeClr val="bg1"/>
              </a:solidFill>
            </a:endParaRPr>
          </a:p>
        </p:txBody>
      </p:sp>
      <p:grpSp>
        <p:nvGrpSpPr>
          <p:cNvPr id="26" name="Group 25">
            <a:extLst>
              <a:ext uri="{FF2B5EF4-FFF2-40B4-BE49-F238E27FC236}">
                <a16:creationId xmlns:a16="http://schemas.microsoft.com/office/drawing/2014/main" id="{8FB6F9CF-2696-48D4-ACF5-E17FF86BA6DF}"/>
              </a:ext>
            </a:extLst>
          </p:cNvPr>
          <p:cNvGrpSpPr/>
          <p:nvPr/>
        </p:nvGrpSpPr>
        <p:grpSpPr>
          <a:xfrm>
            <a:off x="1853488" y="4678019"/>
            <a:ext cx="4892916" cy="1226169"/>
            <a:chOff x="667574" y="1639039"/>
            <a:chExt cx="7483350" cy="2067756"/>
          </a:xfrm>
        </p:grpSpPr>
        <p:pic>
          <p:nvPicPr>
            <p:cNvPr id="27" name="Graphic 26">
              <a:extLst>
                <a:ext uri="{FF2B5EF4-FFF2-40B4-BE49-F238E27FC236}">
                  <a16:creationId xmlns:a16="http://schemas.microsoft.com/office/drawing/2014/main" id="{8394983A-4789-48D5-AEAB-31CDBAEA2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0846" y="1639039"/>
              <a:ext cx="2067756" cy="2067756"/>
            </a:xfrm>
            <a:prstGeom prst="rect">
              <a:avLst/>
            </a:prstGeom>
          </p:spPr>
        </p:pic>
        <p:pic>
          <p:nvPicPr>
            <p:cNvPr id="28" name="Graphic 27">
              <a:extLst>
                <a:ext uri="{FF2B5EF4-FFF2-40B4-BE49-F238E27FC236}">
                  <a16:creationId xmlns:a16="http://schemas.microsoft.com/office/drawing/2014/main" id="{70F9F3AB-EA6F-4175-A791-A6112350A3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7801" y="1782931"/>
              <a:ext cx="1779972" cy="1779972"/>
            </a:xfrm>
            <a:prstGeom prst="rect">
              <a:avLst/>
            </a:prstGeom>
          </p:spPr>
        </p:pic>
        <p:pic>
          <p:nvPicPr>
            <p:cNvPr id="29" name="Graphic 28">
              <a:extLst>
                <a:ext uri="{FF2B5EF4-FFF2-40B4-BE49-F238E27FC236}">
                  <a16:creationId xmlns:a16="http://schemas.microsoft.com/office/drawing/2014/main" id="{15B14315-B2CD-4395-90CE-A627FA0BE1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5248" y="2368214"/>
              <a:ext cx="745676" cy="745676"/>
            </a:xfrm>
            <a:prstGeom prst="rect">
              <a:avLst/>
            </a:prstGeom>
          </p:spPr>
        </p:pic>
        <p:cxnSp>
          <p:nvCxnSpPr>
            <p:cNvPr id="30" name="Straight Arrow Connector 29">
              <a:extLst>
                <a:ext uri="{FF2B5EF4-FFF2-40B4-BE49-F238E27FC236}">
                  <a16:creationId xmlns:a16="http://schemas.microsoft.com/office/drawing/2014/main" id="{5548C54D-9539-471D-9445-29EBD3D6032D}"/>
                </a:ext>
              </a:extLst>
            </p:cNvPr>
            <p:cNvCxnSpPr>
              <a:cxnSpLocks/>
            </p:cNvCxnSpPr>
            <p:nvPr/>
          </p:nvCxnSpPr>
          <p:spPr>
            <a:xfrm>
              <a:off x="667574" y="2672916"/>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30FA02-4978-4106-8D04-8D736494F947}"/>
                </a:ext>
              </a:extLst>
            </p:cNvPr>
            <p:cNvCxnSpPr>
              <a:cxnSpLocks/>
            </p:cNvCxnSpPr>
            <p:nvPr/>
          </p:nvCxnSpPr>
          <p:spPr>
            <a:xfrm>
              <a:off x="3517773" y="2656638"/>
              <a:ext cx="61625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E80A72-5D5C-41B2-80F7-A9DDD8F2B9DA}"/>
              </a:ext>
            </a:extLst>
          </p:cNvPr>
          <p:cNvGrpSpPr/>
          <p:nvPr/>
        </p:nvGrpSpPr>
        <p:grpSpPr>
          <a:xfrm>
            <a:off x="9688125" y="4143063"/>
            <a:ext cx="984554" cy="957150"/>
            <a:chOff x="10392932" y="2151382"/>
            <a:chExt cx="984554" cy="957150"/>
          </a:xfrm>
        </p:grpSpPr>
        <p:cxnSp>
          <p:nvCxnSpPr>
            <p:cNvPr id="33" name="Straight Arrow Connector 32">
              <a:extLst>
                <a:ext uri="{FF2B5EF4-FFF2-40B4-BE49-F238E27FC236}">
                  <a16:creationId xmlns:a16="http://schemas.microsoft.com/office/drawing/2014/main" id="{B00968DE-925E-426A-8A0E-301E0108CA2F}"/>
                </a:ext>
              </a:extLst>
            </p:cNvPr>
            <p:cNvCxnSpPr>
              <a:cxnSpLocks/>
            </p:cNvCxnSpPr>
            <p:nvPr/>
          </p:nvCxnSpPr>
          <p:spPr>
            <a:xfrm>
              <a:off x="10565603" y="2460402"/>
              <a:ext cx="609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31C796-64FD-4B10-8EE0-1BB877460CA3}"/>
                </a:ext>
              </a:extLst>
            </p:cNvPr>
            <p:cNvCxnSpPr>
              <a:cxnSpLocks/>
            </p:cNvCxnSpPr>
            <p:nvPr/>
          </p:nvCxnSpPr>
          <p:spPr>
            <a:xfrm>
              <a:off x="10565603" y="2688984"/>
              <a:ext cx="59868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536187-0F09-4603-87CB-9A8D544832A3}"/>
                </a:ext>
              </a:extLst>
            </p:cNvPr>
            <p:cNvCxnSpPr>
              <a:cxnSpLocks/>
            </p:cNvCxnSpPr>
            <p:nvPr/>
          </p:nvCxnSpPr>
          <p:spPr>
            <a:xfrm>
              <a:off x="10561404" y="2966379"/>
              <a:ext cx="602879" cy="0"/>
            </a:xfrm>
            <a:prstGeom prst="straightConnector1">
              <a:avLst/>
            </a:prstGeom>
            <a:ln>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A925BDC-7F18-4A60-9F91-2C6DA9D6A298}"/>
                </a:ext>
              </a:extLst>
            </p:cNvPr>
            <p:cNvSpPr txBox="1"/>
            <p:nvPr/>
          </p:nvSpPr>
          <p:spPr>
            <a:xfrm>
              <a:off x="10665491" y="2232188"/>
              <a:ext cx="587879" cy="246221"/>
            </a:xfrm>
            <a:prstGeom prst="rect">
              <a:avLst/>
            </a:prstGeom>
            <a:noFill/>
          </p:spPr>
          <p:txBody>
            <a:bodyPr wrap="square" rtlCol="0">
              <a:spAutoFit/>
            </a:bodyPr>
            <a:lstStyle/>
            <a:p>
              <a:r>
                <a:rPr lang="en-US" sz="1000" dirty="0">
                  <a:solidFill>
                    <a:schemeClr val="bg1"/>
                  </a:solidFill>
                </a:rPr>
                <a:t>Raw</a:t>
              </a:r>
            </a:p>
          </p:txBody>
        </p:sp>
        <p:sp>
          <p:nvSpPr>
            <p:cNvPr id="37" name="TextBox 36">
              <a:extLst>
                <a:ext uri="{FF2B5EF4-FFF2-40B4-BE49-F238E27FC236}">
                  <a16:creationId xmlns:a16="http://schemas.microsoft.com/office/drawing/2014/main" id="{E1331FA2-63B0-48A3-81C0-FBE3A107E0F2}"/>
                </a:ext>
              </a:extLst>
            </p:cNvPr>
            <p:cNvSpPr txBox="1"/>
            <p:nvPr/>
          </p:nvSpPr>
          <p:spPr>
            <a:xfrm>
              <a:off x="10595461" y="2482066"/>
              <a:ext cx="587879" cy="246221"/>
            </a:xfrm>
            <a:prstGeom prst="rect">
              <a:avLst/>
            </a:prstGeom>
            <a:noFill/>
          </p:spPr>
          <p:txBody>
            <a:bodyPr wrap="square" rtlCol="0">
              <a:spAutoFit/>
            </a:bodyPr>
            <a:lstStyle/>
            <a:p>
              <a:r>
                <a:rPr lang="en-US" sz="1000" dirty="0">
                  <a:solidFill>
                    <a:schemeClr val="bg1"/>
                  </a:solidFill>
                </a:rPr>
                <a:t>Parsed</a:t>
              </a:r>
            </a:p>
          </p:txBody>
        </p:sp>
        <p:sp>
          <p:nvSpPr>
            <p:cNvPr id="38" name="TextBox 37">
              <a:extLst>
                <a:ext uri="{FF2B5EF4-FFF2-40B4-BE49-F238E27FC236}">
                  <a16:creationId xmlns:a16="http://schemas.microsoft.com/office/drawing/2014/main" id="{98A9426E-31C3-42D7-AA66-A108C184211F}"/>
                </a:ext>
              </a:extLst>
            </p:cNvPr>
            <p:cNvSpPr txBox="1"/>
            <p:nvPr/>
          </p:nvSpPr>
          <p:spPr>
            <a:xfrm>
              <a:off x="10541374" y="2752050"/>
              <a:ext cx="836112" cy="246221"/>
            </a:xfrm>
            <a:prstGeom prst="rect">
              <a:avLst/>
            </a:prstGeom>
            <a:noFill/>
          </p:spPr>
          <p:txBody>
            <a:bodyPr wrap="square" rtlCol="0">
              <a:spAutoFit/>
            </a:bodyPr>
            <a:lstStyle/>
            <a:p>
              <a:r>
                <a:rPr lang="en-US" sz="1000" dirty="0">
                  <a:solidFill>
                    <a:schemeClr val="bg1"/>
                  </a:solidFill>
                </a:rPr>
                <a:t>Detected</a:t>
              </a:r>
            </a:p>
          </p:txBody>
        </p:sp>
        <p:sp>
          <p:nvSpPr>
            <p:cNvPr id="39" name="Rectangle 38">
              <a:extLst>
                <a:ext uri="{FF2B5EF4-FFF2-40B4-BE49-F238E27FC236}">
                  <a16:creationId xmlns:a16="http://schemas.microsoft.com/office/drawing/2014/main" id="{1F83846A-0285-4855-A021-B93DC53573E8}"/>
                </a:ext>
              </a:extLst>
            </p:cNvPr>
            <p:cNvSpPr/>
            <p:nvPr/>
          </p:nvSpPr>
          <p:spPr>
            <a:xfrm>
              <a:off x="10392932" y="2151382"/>
              <a:ext cx="960326" cy="95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Arrow Connector 39">
            <a:extLst>
              <a:ext uri="{FF2B5EF4-FFF2-40B4-BE49-F238E27FC236}">
                <a16:creationId xmlns:a16="http://schemas.microsoft.com/office/drawing/2014/main" id="{31AD132B-69A2-44D8-931B-14DDC8DE7E79}"/>
              </a:ext>
            </a:extLst>
          </p:cNvPr>
          <p:cNvCxnSpPr>
            <a:cxnSpLocks/>
          </p:cNvCxnSpPr>
          <p:nvPr/>
        </p:nvCxnSpPr>
        <p:spPr>
          <a:xfrm flipH="1">
            <a:off x="5490056" y="5483831"/>
            <a:ext cx="514867"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1904A4-0810-46B3-9BB8-7A54EA1FE62B}"/>
              </a:ext>
            </a:extLst>
          </p:cNvPr>
          <p:cNvCxnSpPr>
            <a:cxnSpLocks/>
          </p:cNvCxnSpPr>
          <p:nvPr/>
        </p:nvCxnSpPr>
        <p:spPr>
          <a:xfrm>
            <a:off x="5490055" y="5144450"/>
            <a:ext cx="51486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D0A898EB-87ED-44D5-9081-E033E0109C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78206" y="3941284"/>
            <a:ext cx="487553" cy="442182"/>
          </a:xfrm>
          <a:prstGeom prst="rect">
            <a:avLst/>
          </a:prstGeom>
        </p:spPr>
      </p:pic>
      <p:cxnSp>
        <p:nvCxnSpPr>
          <p:cNvPr id="43" name="Straight Arrow Connector 42">
            <a:extLst>
              <a:ext uri="{FF2B5EF4-FFF2-40B4-BE49-F238E27FC236}">
                <a16:creationId xmlns:a16="http://schemas.microsoft.com/office/drawing/2014/main" id="{543E0A2E-0AFE-4D27-A87E-4D0D4CBC5559}"/>
              </a:ext>
            </a:extLst>
          </p:cNvPr>
          <p:cNvCxnSpPr>
            <a:cxnSpLocks/>
          </p:cNvCxnSpPr>
          <p:nvPr/>
        </p:nvCxnSpPr>
        <p:spPr>
          <a:xfrm flipV="1">
            <a:off x="4721982" y="4531096"/>
            <a:ext cx="1" cy="496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6" name="Graphic 45" descr="Paper">
            <a:extLst>
              <a:ext uri="{FF2B5EF4-FFF2-40B4-BE49-F238E27FC236}">
                <a16:creationId xmlns:a16="http://schemas.microsoft.com/office/drawing/2014/main" id="{D63B2160-C21F-4ECB-9EB7-CE8A75E1BD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78236" y="3861139"/>
            <a:ext cx="568168" cy="568168"/>
          </a:xfrm>
          <a:prstGeom prst="rect">
            <a:avLst/>
          </a:prstGeom>
        </p:spPr>
      </p:pic>
      <p:cxnSp>
        <p:nvCxnSpPr>
          <p:cNvPr id="47" name="Straight Arrow Connector 46">
            <a:extLst>
              <a:ext uri="{FF2B5EF4-FFF2-40B4-BE49-F238E27FC236}">
                <a16:creationId xmlns:a16="http://schemas.microsoft.com/office/drawing/2014/main" id="{62166828-167E-4339-BE2F-CA7D5AFE364E}"/>
              </a:ext>
            </a:extLst>
          </p:cNvPr>
          <p:cNvCxnSpPr>
            <a:cxnSpLocks/>
          </p:cNvCxnSpPr>
          <p:nvPr/>
        </p:nvCxnSpPr>
        <p:spPr>
          <a:xfrm flipV="1">
            <a:off x="5232621" y="4159515"/>
            <a:ext cx="772301" cy="28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EAAC61-9858-4C2C-9C82-35D63F34E3A1}"/>
              </a:ext>
            </a:extLst>
          </p:cNvPr>
          <p:cNvCxnSpPr>
            <a:cxnSpLocks/>
          </p:cNvCxnSpPr>
          <p:nvPr/>
        </p:nvCxnSpPr>
        <p:spPr>
          <a:xfrm>
            <a:off x="6462320" y="4531095"/>
            <a:ext cx="0" cy="4237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29E408-874F-4475-AB05-F86C080F5B28}"/>
              </a:ext>
            </a:extLst>
          </p:cNvPr>
          <p:cNvSpPr txBox="1"/>
          <p:nvPr/>
        </p:nvSpPr>
        <p:spPr>
          <a:xfrm>
            <a:off x="6811490" y="4040331"/>
            <a:ext cx="2351944" cy="276999"/>
          </a:xfrm>
          <a:prstGeom prst="rect">
            <a:avLst/>
          </a:prstGeom>
          <a:noFill/>
        </p:spPr>
        <p:txBody>
          <a:bodyPr wrap="square" rtlCol="0">
            <a:spAutoFit/>
          </a:bodyPr>
          <a:lstStyle/>
          <a:p>
            <a:r>
              <a:rPr lang="en-US" sz="1200" dirty="0">
                <a:solidFill>
                  <a:schemeClr val="bg1"/>
                </a:solidFill>
              </a:rPr>
              <a:t>Model Parameters Stored</a:t>
            </a:r>
          </a:p>
        </p:txBody>
      </p:sp>
      <p:sp>
        <p:nvSpPr>
          <p:cNvPr id="52" name="TextBox 51">
            <a:extLst>
              <a:ext uri="{FF2B5EF4-FFF2-40B4-BE49-F238E27FC236}">
                <a16:creationId xmlns:a16="http://schemas.microsoft.com/office/drawing/2014/main" id="{12E87B99-0307-49A7-B382-1FD5B42A8C71}"/>
              </a:ext>
            </a:extLst>
          </p:cNvPr>
          <p:cNvSpPr txBox="1"/>
          <p:nvPr/>
        </p:nvSpPr>
        <p:spPr>
          <a:xfrm>
            <a:off x="6811490" y="5173187"/>
            <a:ext cx="2351944" cy="276999"/>
          </a:xfrm>
          <a:prstGeom prst="rect">
            <a:avLst/>
          </a:prstGeom>
          <a:noFill/>
        </p:spPr>
        <p:txBody>
          <a:bodyPr wrap="square" rtlCol="0">
            <a:spAutoFit/>
          </a:bodyPr>
          <a:lstStyle/>
          <a:p>
            <a:r>
              <a:rPr lang="en-US" sz="1200" dirty="0">
                <a:solidFill>
                  <a:schemeClr val="bg1"/>
                </a:solidFill>
              </a:rPr>
              <a:t>Continuous Read/Detect/Write</a:t>
            </a:r>
          </a:p>
        </p:txBody>
      </p:sp>
      <p:sp>
        <p:nvSpPr>
          <p:cNvPr id="53" name="TextBox 52">
            <a:extLst>
              <a:ext uri="{FF2B5EF4-FFF2-40B4-BE49-F238E27FC236}">
                <a16:creationId xmlns:a16="http://schemas.microsoft.com/office/drawing/2014/main" id="{7C614C5A-DFCD-491E-9F0B-11000D1FD7D6}"/>
              </a:ext>
            </a:extLst>
          </p:cNvPr>
          <p:cNvSpPr txBox="1"/>
          <p:nvPr/>
        </p:nvSpPr>
        <p:spPr>
          <a:xfrm>
            <a:off x="1895657" y="4021016"/>
            <a:ext cx="2899038" cy="276999"/>
          </a:xfrm>
          <a:prstGeom prst="rect">
            <a:avLst/>
          </a:prstGeom>
          <a:noFill/>
        </p:spPr>
        <p:txBody>
          <a:bodyPr wrap="square" rtlCol="0">
            <a:spAutoFit/>
          </a:bodyPr>
          <a:lstStyle/>
          <a:p>
            <a:r>
              <a:rPr lang="en-US" sz="1200" dirty="0">
                <a:solidFill>
                  <a:schemeClr val="bg1"/>
                </a:solidFill>
              </a:rPr>
              <a:t>Run Daily/Weekly to Update Model</a:t>
            </a:r>
          </a:p>
        </p:txBody>
      </p:sp>
    </p:spTree>
    <p:extLst>
      <p:ext uri="{BB962C8B-B14F-4D97-AF65-F5344CB8AC3E}">
        <p14:creationId xmlns:p14="http://schemas.microsoft.com/office/powerpoint/2010/main" val="100312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Streaming Detection Frameworks</a:t>
            </a:r>
            <a:br>
              <a:rPr lang="en-US" dirty="0"/>
            </a:br>
            <a:r>
              <a:rPr lang="en-US" sz="3000" dirty="0"/>
              <a:t>Current Progress</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15</a:t>
            </a:fld>
            <a:endParaRPr lang="en-US"/>
          </a:p>
        </p:txBody>
      </p:sp>
      <p:sp>
        <p:nvSpPr>
          <p:cNvPr id="8" name="Content Placeholder 2">
            <a:extLst>
              <a:ext uri="{FF2B5EF4-FFF2-40B4-BE49-F238E27FC236}">
                <a16:creationId xmlns:a16="http://schemas.microsoft.com/office/drawing/2014/main" id="{0602D64C-7A74-4F54-BE39-917963439AAF}"/>
              </a:ext>
            </a:extLst>
          </p:cNvPr>
          <p:cNvSpPr txBox="1">
            <a:spLocks/>
          </p:cNvSpPr>
          <p:nvPr/>
        </p:nvSpPr>
        <p:spPr>
          <a:xfrm>
            <a:off x="1181100" y="2438403"/>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p:txBody>
      </p:sp>
      <p:sp>
        <p:nvSpPr>
          <p:cNvPr id="54" name="TextBox 53">
            <a:extLst>
              <a:ext uri="{FF2B5EF4-FFF2-40B4-BE49-F238E27FC236}">
                <a16:creationId xmlns:a16="http://schemas.microsoft.com/office/drawing/2014/main" id="{40DCE47D-3F7A-42B0-B043-72ECB2ADDB4F}"/>
              </a:ext>
            </a:extLst>
          </p:cNvPr>
          <p:cNvSpPr txBox="1"/>
          <p:nvPr/>
        </p:nvSpPr>
        <p:spPr>
          <a:xfrm>
            <a:off x="994245" y="2291479"/>
            <a:ext cx="10086976" cy="212365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This inline detection system likely provides a better approach but estimating that we won’t have time to implement</a:t>
            </a:r>
          </a:p>
          <a:p>
            <a:pPr marL="285750" indent="-285750">
              <a:buFont typeface="Arial" panose="020B0604020202020204" pitchFamily="34" charset="0"/>
              <a:buChar char="•"/>
            </a:pPr>
            <a:r>
              <a:rPr lang="en-US" dirty="0">
                <a:solidFill>
                  <a:schemeClr val="bg1"/>
                </a:solidFill>
              </a:rPr>
              <a:t>Hoping that our implementation is general enough that it can be translated to this in the future</a:t>
            </a:r>
          </a:p>
          <a:p>
            <a:pPr marL="285750" indent="-285750">
              <a:buFont typeface="Arial" panose="020B0604020202020204" pitchFamily="34" charset="0"/>
              <a:buChar char="•"/>
            </a:pPr>
            <a:endParaRPr lang="en-US" dirty="0">
              <a:solidFill>
                <a:schemeClr val="bg1"/>
              </a:solidFill>
            </a:endParaRPr>
          </a:p>
          <a:p>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endParaRPr lang="en-US" sz="1400" dirty="0">
              <a:solidFill>
                <a:schemeClr val="bg1"/>
              </a:solidFill>
            </a:endParaRPr>
          </a:p>
          <a:p>
            <a:endParaRPr lang="en-US" dirty="0">
              <a:solidFill>
                <a:schemeClr val="bg1"/>
              </a:solidFill>
            </a:endParaRPr>
          </a:p>
        </p:txBody>
      </p:sp>
      <p:grpSp>
        <p:nvGrpSpPr>
          <p:cNvPr id="26" name="Group 25">
            <a:extLst>
              <a:ext uri="{FF2B5EF4-FFF2-40B4-BE49-F238E27FC236}">
                <a16:creationId xmlns:a16="http://schemas.microsoft.com/office/drawing/2014/main" id="{8FB6F9CF-2696-48D4-ACF5-E17FF86BA6DF}"/>
              </a:ext>
            </a:extLst>
          </p:cNvPr>
          <p:cNvGrpSpPr/>
          <p:nvPr/>
        </p:nvGrpSpPr>
        <p:grpSpPr>
          <a:xfrm>
            <a:off x="2004865" y="3902099"/>
            <a:ext cx="3544487" cy="2105000"/>
            <a:chOff x="667574" y="157018"/>
            <a:chExt cx="5421028" cy="3549777"/>
          </a:xfrm>
        </p:grpSpPr>
        <p:pic>
          <p:nvPicPr>
            <p:cNvPr id="27" name="Graphic 26">
              <a:extLst>
                <a:ext uri="{FF2B5EF4-FFF2-40B4-BE49-F238E27FC236}">
                  <a16:creationId xmlns:a16="http://schemas.microsoft.com/office/drawing/2014/main" id="{8394983A-4789-48D5-AEAB-31CDBAEA2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0846" y="1639039"/>
              <a:ext cx="2067756" cy="2067756"/>
            </a:xfrm>
            <a:prstGeom prst="rect">
              <a:avLst/>
            </a:prstGeom>
          </p:spPr>
        </p:pic>
        <p:pic>
          <p:nvPicPr>
            <p:cNvPr id="28" name="Graphic 27">
              <a:extLst>
                <a:ext uri="{FF2B5EF4-FFF2-40B4-BE49-F238E27FC236}">
                  <a16:creationId xmlns:a16="http://schemas.microsoft.com/office/drawing/2014/main" id="{70F9F3AB-EA6F-4175-A791-A6112350A3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7801" y="1782931"/>
              <a:ext cx="1779972" cy="1779972"/>
            </a:xfrm>
            <a:prstGeom prst="rect">
              <a:avLst/>
            </a:prstGeom>
          </p:spPr>
        </p:pic>
        <p:pic>
          <p:nvPicPr>
            <p:cNvPr id="29" name="Graphic 28">
              <a:extLst>
                <a:ext uri="{FF2B5EF4-FFF2-40B4-BE49-F238E27FC236}">
                  <a16:creationId xmlns:a16="http://schemas.microsoft.com/office/drawing/2014/main" id="{15B14315-B2CD-4395-90CE-A627FA0BE1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79253" y="157018"/>
              <a:ext cx="745676" cy="745676"/>
            </a:xfrm>
            <a:prstGeom prst="rect">
              <a:avLst/>
            </a:prstGeom>
          </p:spPr>
        </p:pic>
        <p:cxnSp>
          <p:nvCxnSpPr>
            <p:cNvPr id="30" name="Straight Arrow Connector 29">
              <a:extLst>
                <a:ext uri="{FF2B5EF4-FFF2-40B4-BE49-F238E27FC236}">
                  <a16:creationId xmlns:a16="http://schemas.microsoft.com/office/drawing/2014/main" id="{5548C54D-9539-471D-9445-29EBD3D6032D}"/>
                </a:ext>
              </a:extLst>
            </p:cNvPr>
            <p:cNvCxnSpPr>
              <a:cxnSpLocks/>
            </p:cNvCxnSpPr>
            <p:nvPr/>
          </p:nvCxnSpPr>
          <p:spPr>
            <a:xfrm>
              <a:off x="667574" y="2672916"/>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30FA02-4978-4106-8D04-8D736494F947}"/>
                </a:ext>
              </a:extLst>
            </p:cNvPr>
            <p:cNvCxnSpPr>
              <a:cxnSpLocks/>
            </p:cNvCxnSpPr>
            <p:nvPr/>
          </p:nvCxnSpPr>
          <p:spPr>
            <a:xfrm>
              <a:off x="3517773" y="2656638"/>
              <a:ext cx="61625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E80A72-5D5C-41B2-80F7-A9DDD8F2B9DA}"/>
              </a:ext>
            </a:extLst>
          </p:cNvPr>
          <p:cNvGrpSpPr/>
          <p:nvPr/>
        </p:nvGrpSpPr>
        <p:grpSpPr>
          <a:xfrm>
            <a:off x="9697771" y="4158192"/>
            <a:ext cx="984554" cy="957150"/>
            <a:chOff x="10392932" y="2151382"/>
            <a:chExt cx="984554" cy="957150"/>
          </a:xfrm>
        </p:grpSpPr>
        <p:cxnSp>
          <p:nvCxnSpPr>
            <p:cNvPr id="33" name="Straight Arrow Connector 32">
              <a:extLst>
                <a:ext uri="{FF2B5EF4-FFF2-40B4-BE49-F238E27FC236}">
                  <a16:creationId xmlns:a16="http://schemas.microsoft.com/office/drawing/2014/main" id="{B00968DE-925E-426A-8A0E-301E0108CA2F}"/>
                </a:ext>
              </a:extLst>
            </p:cNvPr>
            <p:cNvCxnSpPr>
              <a:cxnSpLocks/>
            </p:cNvCxnSpPr>
            <p:nvPr/>
          </p:nvCxnSpPr>
          <p:spPr>
            <a:xfrm>
              <a:off x="10565603" y="2460402"/>
              <a:ext cx="609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31C796-64FD-4B10-8EE0-1BB877460CA3}"/>
                </a:ext>
              </a:extLst>
            </p:cNvPr>
            <p:cNvCxnSpPr>
              <a:cxnSpLocks/>
            </p:cNvCxnSpPr>
            <p:nvPr/>
          </p:nvCxnSpPr>
          <p:spPr>
            <a:xfrm>
              <a:off x="10565603" y="2688984"/>
              <a:ext cx="59868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536187-0F09-4603-87CB-9A8D544832A3}"/>
                </a:ext>
              </a:extLst>
            </p:cNvPr>
            <p:cNvCxnSpPr>
              <a:cxnSpLocks/>
            </p:cNvCxnSpPr>
            <p:nvPr/>
          </p:nvCxnSpPr>
          <p:spPr>
            <a:xfrm>
              <a:off x="10561404" y="2966379"/>
              <a:ext cx="602879" cy="0"/>
            </a:xfrm>
            <a:prstGeom prst="straightConnector1">
              <a:avLst/>
            </a:prstGeom>
            <a:ln>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A925BDC-7F18-4A60-9F91-2C6DA9D6A298}"/>
                </a:ext>
              </a:extLst>
            </p:cNvPr>
            <p:cNvSpPr txBox="1"/>
            <p:nvPr/>
          </p:nvSpPr>
          <p:spPr>
            <a:xfrm>
              <a:off x="10665491" y="2232188"/>
              <a:ext cx="587879" cy="246221"/>
            </a:xfrm>
            <a:prstGeom prst="rect">
              <a:avLst/>
            </a:prstGeom>
            <a:noFill/>
          </p:spPr>
          <p:txBody>
            <a:bodyPr wrap="square" rtlCol="0">
              <a:spAutoFit/>
            </a:bodyPr>
            <a:lstStyle/>
            <a:p>
              <a:r>
                <a:rPr lang="en-US" sz="1000" dirty="0">
                  <a:solidFill>
                    <a:schemeClr val="bg1"/>
                  </a:solidFill>
                </a:rPr>
                <a:t>Raw</a:t>
              </a:r>
            </a:p>
          </p:txBody>
        </p:sp>
        <p:sp>
          <p:nvSpPr>
            <p:cNvPr id="37" name="TextBox 36">
              <a:extLst>
                <a:ext uri="{FF2B5EF4-FFF2-40B4-BE49-F238E27FC236}">
                  <a16:creationId xmlns:a16="http://schemas.microsoft.com/office/drawing/2014/main" id="{E1331FA2-63B0-48A3-81C0-FBE3A107E0F2}"/>
                </a:ext>
              </a:extLst>
            </p:cNvPr>
            <p:cNvSpPr txBox="1"/>
            <p:nvPr/>
          </p:nvSpPr>
          <p:spPr>
            <a:xfrm>
              <a:off x="10595461" y="2482066"/>
              <a:ext cx="587879" cy="246221"/>
            </a:xfrm>
            <a:prstGeom prst="rect">
              <a:avLst/>
            </a:prstGeom>
            <a:noFill/>
          </p:spPr>
          <p:txBody>
            <a:bodyPr wrap="square" rtlCol="0">
              <a:spAutoFit/>
            </a:bodyPr>
            <a:lstStyle/>
            <a:p>
              <a:r>
                <a:rPr lang="en-US" sz="1000" dirty="0">
                  <a:solidFill>
                    <a:schemeClr val="bg1"/>
                  </a:solidFill>
                </a:rPr>
                <a:t>Parsed</a:t>
              </a:r>
            </a:p>
          </p:txBody>
        </p:sp>
        <p:sp>
          <p:nvSpPr>
            <p:cNvPr id="38" name="TextBox 37">
              <a:extLst>
                <a:ext uri="{FF2B5EF4-FFF2-40B4-BE49-F238E27FC236}">
                  <a16:creationId xmlns:a16="http://schemas.microsoft.com/office/drawing/2014/main" id="{98A9426E-31C3-42D7-AA66-A108C184211F}"/>
                </a:ext>
              </a:extLst>
            </p:cNvPr>
            <p:cNvSpPr txBox="1"/>
            <p:nvPr/>
          </p:nvSpPr>
          <p:spPr>
            <a:xfrm>
              <a:off x="10541374" y="2752050"/>
              <a:ext cx="836112" cy="246221"/>
            </a:xfrm>
            <a:prstGeom prst="rect">
              <a:avLst/>
            </a:prstGeom>
            <a:noFill/>
          </p:spPr>
          <p:txBody>
            <a:bodyPr wrap="square" rtlCol="0">
              <a:spAutoFit/>
            </a:bodyPr>
            <a:lstStyle/>
            <a:p>
              <a:r>
                <a:rPr lang="en-US" sz="1000" dirty="0">
                  <a:solidFill>
                    <a:schemeClr val="bg1"/>
                  </a:solidFill>
                </a:rPr>
                <a:t>Detected</a:t>
              </a:r>
            </a:p>
          </p:txBody>
        </p:sp>
        <p:sp>
          <p:nvSpPr>
            <p:cNvPr id="39" name="Rectangle 38">
              <a:extLst>
                <a:ext uri="{FF2B5EF4-FFF2-40B4-BE49-F238E27FC236}">
                  <a16:creationId xmlns:a16="http://schemas.microsoft.com/office/drawing/2014/main" id="{1F83846A-0285-4855-A021-B93DC53573E8}"/>
                </a:ext>
              </a:extLst>
            </p:cNvPr>
            <p:cNvSpPr/>
            <p:nvPr/>
          </p:nvSpPr>
          <p:spPr>
            <a:xfrm>
              <a:off x="10392932" y="2151382"/>
              <a:ext cx="960326" cy="95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Arrow Connector 39">
            <a:extLst>
              <a:ext uri="{FF2B5EF4-FFF2-40B4-BE49-F238E27FC236}">
                <a16:creationId xmlns:a16="http://schemas.microsoft.com/office/drawing/2014/main" id="{31AD132B-69A2-44D8-931B-14DDC8DE7E79}"/>
              </a:ext>
            </a:extLst>
          </p:cNvPr>
          <p:cNvCxnSpPr>
            <a:cxnSpLocks/>
          </p:cNvCxnSpPr>
          <p:nvPr/>
        </p:nvCxnSpPr>
        <p:spPr>
          <a:xfrm>
            <a:off x="3796740" y="4618826"/>
            <a:ext cx="539145" cy="42379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1904A4-0810-46B3-9BB8-7A54EA1FE62B}"/>
              </a:ext>
            </a:extLst>
          </p:cNvPr>
          <p:cNvCxnSpPr>
            <a:cxnSpLocks/>
          </p:cNvCxnSpPr>
          <p:nvPr/>
        </p:nvCxnSpPr>
        <p:spPr>
          <a:xfrm flipV="1">
            <a:off x="3375257" y="4546224"/>
            <a:ext cx="0" cy="5200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D0A898EB-87ED-44D5-9081-E033E0109C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60373" y="3902099"/>
            <a:ext cx="487553" cy="442182"/>
          </a:xfrm>
          <a:prstGeom prst="rect">
            <a:avLst/>
          </a:prstGeom>
        </p:spPr>
      </p:pic>
      <p:cxnSp>
        <p:nvCxnSpPr>
          <p:cNvPr id="43" name="Straight Arrow Connector 42">
            <a:extLst>
              <a:ext uri="{FF2B5EF4-FFF2-40B4-BE49-F238E27FC236}">
                <a16:creationId xmlns:a16="http://schemas.microsoft.com/office/drawing/2014/main" id="{543E0A2E-0AFE-4D27-A87E-4D0D4CBC5559}"/>
              </a:ext>
            </a:extLst>
          </p:cNvPr>
          <p:cNvCxnSpPr>
            <a:cxnSpLocks/>
          </p:cNvCxnSpPr>
          <p:nvPr/>
        </p:nvCxnSpPr>
        <p:spPr>
          <a:xfrm flipH="1">
            <a:off x="3856780" y="4159103"/>
            <a:ext cx="4791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6" name="Graphic 45" descr="Paper">
            <a:extLst>
              <a:ext uri="{FF2B5EF4-FFF2-40B4-BE49-F238E27FC236}">
                <a16:creationId xmlns:a16="http://schemas.microsoft.com/office/drawing/2014/main" id="{D63B2160-C21F-4ECB-9EB7-CE8A75E1BD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33492" y="3827000"/>
            <a:ext cx="568168" cy="568168"/>
          </a:xfrm>
          <a:prstGeom prst="rect">
            <a:avLst/>
          </a:prstGeom>
        </p:spPr>
      </p:pic>
      <p:cxnSp>
        <p:nvCxnSpPr>
          <p:cNvPr id="47" name="Straight Arrow Connector 46">
            <a:extLst>
              <a:ext uri="{FF2B5EF4-FFF2-40B4-BE49-F238E27FC236}">
                <a16:creationId xmlns:a16="http://schemas.microsoft.com/office/drawing/2014/main" id="{62166828-167E-4339-BE2F-CA7D5AFE364E}"/>
              </a:ext>
            </a:extLst>
          </p:cNvPr>
          <p:cNvCxnSpPr>
            <a:cxnSpLocks/>
          </p:cNvCxnSpPr>
          <p:nvPr/>
        </p:nvCxnSpPr>
        <p:spPr>
          <a:xfrm flipV="1">
            <a:off x="5295186" y="4539795"/>
            <a:ext cx="564676" cy="5028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EAAC61-9858-4C2C-9C82-35D63F34E3A1}"/>
              </a:ext>
            </a:extLst>
          </p:cNvPr>
          <p:cNvCxnSpPr>
            <a:cxnSpLocks/>
          </p:cNvCxnSpPr>
          <p:nvPr/>
        </p:nvCxnSpPr>
        <p:spPr>
          <a:xfrm flipH="1">
            <a:off x="5095577" y="4128326"/>
            <a:ext cx="4678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29E408-874F-4475-AB05-F86C080F5B28}"/>
              </a:ext>
            </a:extLst>
          </p:cNvPr>
          <p:cNvSpPr txBox="1"/>
          <p:nvPr/>
        </p:nvSpPr>
        <p:spPr>
          <a:xfrm>
            <a:off x="3744056" y="3467826"/>
            <a:ext cx="2351944" cy="276999"/>
          </a:xfrm>
          <a:prstGeom prst="rect">
            <a:avLst/>
          </a:prstGeom>
          <a:noFill/>
        </p:spPr>
        <p:txBody>
          <a:bodyPr wrap="square" rtlCol="0">
            <a:spAutoFit/>
          </a:bodyPr>
          <a:lstStyle/>
          <a:p>
            <a:r>
              <a:rPr lang="en-US" sz="1200" dirty="0">
                <a:solidFill>
                  <a:schemeClr val="bg1"/>
                </a:solidFill>
              </a:rPr>
              <a:t>Model Parameters Stored</a:t>
            </a:r>
          </a:p>
        </p:txBody>
      </p:sp>
      <p:sp>
        <p:nvSpPr>
          <p:cNvPr id="52" name="TextBox 51">
            <a:extLst>
              <a:ext uri="{FF2B5EF4-FFF2-40B4-BE49-F238E27FC236}">
                <a16:creationId xmlns:a16="http://schemas.microsoft.com/office/drawing/2014/main" id="{12E87B99-0307-49A7-B382-1FD5B42A8C71}"/>
              </a:ext>
            </a:extLst>
          </p:cNvPr>
          <p:cNvSpPr txBox="1"/>
          <p:nvPr/>
        </p:nvSpPr>
        <p:spPr>
          <a:xfrm>
            <a:off x="1553279" y="3877102"/>
            <a:ext cx="1503578" cy="276999"/>
          </a:xfrm>
          <a:prstGeom prst="rect">
            <a:avLst/>
          </a:prstGeom>
          <a:noFill/>
        </p:spPr>
        <p:txBody>
          <a:bodyPr wrap="square" rtlCol="0">
            <a:spAutoFit/>
          </a:bodyPr>
          <a:lstStyle/>
          <a:p>
            <a:r>
              <a:rPr lang="en-US" sz="1200" dirty="0">
                <a:solidFill>
                  <a:schemeClr val="bg1"/>
                </a:solidFill>
              </a:rPr>
              <a:t>Continuous Detect</a:t>
            </a:r>
          </a:p>
        </p:txBody>
      </p:sp>
      <p:sp>
        <p:nvSpPr>
          <p:cNvPr id="53" name="TextBox 52">
            <a:extLst>
              <a:ext uri="{FF2B5EF4-FFF2-40B4-BE49-F238E27FC236}">
                <a16:creationId xmlns:a16="http://schemas.microsoft.com/office/drawing/2014/main" id="{7C614C5A-DFCD-491E-9F0B-11000D1FD7D6}"/>
              </a:ext>
            </a:extLst>
          </p:cNvPr>
          <p:cNvSpPr txBox="1"/>
          <p:nvPr/>
        </p:nvSpPr>
        <p:spPr>
          <a:xfrm>
            <a:off x="6738195" y="4008165"/>
            <a:ext cx="1716381" cy="461665"/>
          </a:xfrm>
          <a:prstGeom prst="rect">
            <a:avLst/>
          </a:prstGeom>
          <a:noFill/>
        </p:spPr>
        <p:txBody>
          <a:bodyPr wrap="square" rtlCol="0">
            <a:spAutoFit/>
          </a:bodyPr>
          <a:lstStyle/>
          <a:p>
            <a:r>
              <a:rPr lang="en-US" sz="1200" dirty="0">
                <a:solidFill>
                  <a:schemeClr val="bg1"/>
                </a:solidFill>
              </a:rPr>
              <a:t>Run Daily/Weekly to Update Model</a:t>
            </a:r>
          </a:p>
        </p:txBody>
      </p:sp>
    </p:spTree>
    <p:extLst>
      <p:ext uri="{BB962C8B-B14F-4D97-AF65-F5344CB8AC3E}">
        <p14:creationId xmlns:p14="http://schemas.microsoft.com/office/powerpoint/2010/main" val="415948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Model</a:t>
            </a:r>
            <a:br>
              <a:rPr lang="en-US" dirty="0"/>
            </a:br>
            <a:r>
              <a:rPr lang="en-US" sz="3000" dirty="0"/>
              <a:t>Current Progress</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16</a:t>
            </a:fld>
            <a:endParaRPr lang="en-US"/>
          </a:p>
        </p:txBody>
      </p:sp>
      <p:sp>
        <p:nvSpPr>
          <p:cNvPr id="8" name="TextBox 7">
            <a:extLst>
              <a:ext uri="{FF2B5EF4-FFF2-40B4-BE49-F238E27FC236}">
                <a16:creationId xmlns:a16="http://schemas.microsoft.com/office/drawing/2014/main" id="{5B9C5D49-5585-41C8-B2A4-D3E189EEBA3A}"/>
              </a:ext>
            </a:extLst>
          </p:cNvPr>
          <p:cNvSpPr txBox="1"/>
          <p:nvPr/>
        </p:nvSpPr>
        <p:spPr>
          <a:xfrm>
            <a:off x="994244" y="2291479"/>
            <a:ext cx="4634199" cy="4062651"/>
          </a:xfrm>
          <a:prstGeom prst="rect">
            <a:avLst/>
          </a:prstGeom>
          <a:noFill/>
        </p:spPr>
        <p:txBody>
          <a:bodyPr wrap="square" rtlCol="0">
            <a:spAutoFit/>
          </a:bodyPr>
          <a:lstStyle/>
          <a:p>
            <a:r>
              <a:rPr lang="en-US" dirty="0">
                <a:solidFill>
                  <a:schemeClr val="bg1"/>
                </a:solidFill>
              </a:rPr>
              <a:t>Training completed weekly/monthly</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Predict on ongoing basis</a:t>
            </a:r>
          </a:p>
          <a:p>
            <a:endParaRPr lang="en-US" dirty="0">
              <a:solidFill>
                <a:schemeClr val="bg1"/>
              </a:solidFill>
            </a:endParaRPr>
          </a:p>
          <a:p>
            <a:r>
              <a:rPr lang="en-US" dirty="0">
                <a:solidFill>
                  <a:schemeClr val="bg1"/>
                </a:solidFill>
              </a:rPr>
              <a:t>Trains on normal data</a:t>
            </a:r>
          </a:p>
          <a:p>
            <a:endParaRPr lang="en-US" dirty="0">
              <a:solidFill>
                <a:schemeClr val="bg1"/>
              </a:solidFill>
            </a:endParaRPr>
          </a:p>
          <a:p>
            <a:r>
              <a:rPr lang="en-US" dirty="0">
                <a:solidFill>
                  <a:schemeClr val="bg1"/>
                </a:solidFill>
              </a:rPr>
              <a:t>Allows operational adjustment</a:t>
            </a:r>
          </a:p>
          <a:p>
            <a:endParaRPr lang="en-US" dirty="0">
              <a:solidFill>
                <a:schemeClr val="bg1"/>
              </a:solidFill>
            </a:endParaRPr>
          </a:p>
          <a:p>
            <a:r>
              <a:rPr lang="en-US" dirty="0">
                <a:solidFill>
                  <a:schemeClr val="bg1"/>
                </a:solidFill>
              </a:rPr>
              <a:t>Allows new sensor to use a similar sensor trained model to start detection</a:t>
            </a:r>
          </a:p>
          <a:p>
            <a:pPr marL="285750" indent="-285750">
              <a:buFont typeface="Arial" panose="020B0604020202020204" pitchFamily="34" charset="0"/>
              <a:buChar char="•"/>
            </a:pPr>
            <a:endParaRPr lang="en-US" dirty="0">
              <a:solidFill>
                <a:schemeClr val="bg1"/>
              </a:solidFill>
            </a:endParaRPr>
          </a:p>
          <a:p>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endParaRPr lang="en-US" sz="1400" dirty="0">
              <a:solidFill>
                <a:schemeClr val="bg1"/>
              </a:solidFill>
            </a:endParaRPr>
          </a:p>
          <a:p>
            <a:endParaRPr lang="en-US" dirty="0">
              <a:solidFill>
                <a:schemeClr val="bg1"/>
              </a:solidFill>
            </a:endParaRPr>
          </a:p>
        </p:txBody>
      </p:sp>
      <p:pic>
        <p:nvPicPr>
          <p:cNvPr id="7" name="Picture 6" descr="Diagram&#10;&#10;Description automatically generated">
            <a:extLst>
              <a:ext uri="{FF2B5EF4-FFF2-40B4-BE49-F238E27FC236}">
                <a16:creationId xmlns:a16="http://schemas.microsoft.com/office/drawing/2014/main" id="{115F814E-9A41-4D63-AA06-8EE8A7CBF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744" y="1991860"/>
            <a:ext cx="9820627" cy="4300473"/>
          </a:xfrm>
          <a:prstGeom prst="rect">
            <a:avLst/>
          </a:prstGeom>
        </p:spPr>
      </p:pic>
    </p:spTree>
    <p:extLst>
      <p:ext uri="{BB962C8B-B14F-4D97-AF65-F5344CB8AC3E}">
        <p14:creationId xmlns:p14="http://schemas.microsoft.com/office/powerpoint/2010/main" val="119737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Model</a:t>
            </a:r>
            <a:br>
              <a:rPr lang="en-US" dirty="0"/>
            </a:br>
            <a:r>
              <a:rPr lang="en-US" sz="3000" dirty="0"/>
              <a:t>Current Progress</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17</a:t>
            </a:fld>
            <a:endParaRPr lang="en-US"/>
          </a:p>
        </p:txBody>
      </p:sp>
      <p:sp>
        <p:nvSpPr>
          <p:cNvPr id="8" name="TextBox 7">
            <a:extLst>
              <a:ext uri="{FF2B5EF4-FFF2-40B4-BE49-F238E27FC236}">
                <a16:creationId xmlns:a16="http://schemas.microsoft.com/office/drawing/2014/main" id="{5B9C5D49-5585-41C8-B2A4-D3E189EEBA3A}"/>
              </a:ext>
            </a:extLst>
          </p:cNvPr>
          <p:cNvSpPr txBox="1"/>
          <p:nvPr/>
        </p:nvSpPr>
        <p:spPr>
          <a:xfrm>
            <a:off x="994245" y="2060658"/>
            <a:ext cx="10289273" cy="477053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b="1" dirty="0">
                <a:solidFill>
                  <a:schemeClr val="bg1"/>
                </a:solidFill>
              </a:rPr>
              <a:t>Data Preparation</a:t>
            </a:r>
          </a:p>
          <a:p>
            <a:pPr marL="742950" lvl="1" indent="-285750">
              <a:buFont typeface="Arial" panose="020B0604020202020204" pitchFamily="34" charset="0"/>
              <a:buChar char="•"/>
            </a:pPr>
            <a:r>
              <a:rPr lang="en-US" sz="1600" dirty="0">
                <a:solidFill>
                  <a:schemeClr val="bg1"/>
                </a:solidFill>
              </a:rPr>
              <a:t>Sensors will be grouped by behavior to provide generalization in cleaning data and detecting anomalies.</a:t>
            </a:r>
          </a:p>
          <a:p>
            <a:pPr marL="742950" lvl="1" indent="-285750">
              <a:buFont typeface="Arial" panose="020B0604020202020204" pitchFamily="34" charset="0"/>
              <a:buChar char="•"/>
            </a:pPr>
            <a:r>
              <a:rPr lang="en-US" sz="1600" dirty="0">
                <a:solidFill>
                  <a:schemeClr val="bg1"/>
                </a:solidFill>
              </a:rPr>
              <a:t>Data standardized (mean=0, </a:t>
            </a:r>
            <a:r>
              <a:rPr lang="en-US" sz="1600" dirty="0" err="1">
                <a:solidFill>
                  <a:schemeClr val="bg1"/>
                </a:solidFill>
              </a:rPr>
              <a:t>stdev</a:t>
            </a:r>
            <a:r>
              <a:rPr lang="en-US" sz="1600" dirty="0">
                <a:solidFill>
                  <a:schemeClr val="bg1"/>
                </a:solidFill>
              </a:rPr>
              <a:t>=1) allows transferability of model to other sensors</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Anomaly Screen/Filter</a:t>
            </a:r>
          </a:p>
          <a:p>
            <a:pPr marL="742950" lvl="1" indent="-285750">
              <a:buFont typeface="Arial" panose="020B0604020202020204" pitchFamily="34" charset="0"/>
              <a:buChar char="•"/>
            </a:pPr>
            <a:r>
              <a:rPr lang="en-US" sz="1600" dirty="0">
                <a:solidFill>
                  <a:schemeClr val="bg1"/>
                </a:solidFill>
              </a:rPr>
              <a:t>The model trains on normal data only and anomalies are flagged on data predicted with a low probability</a:t>
            </a:r>
          </a:p>
          <a:p>
            <a:pPr marL="742950" lvl="1" indent="-285750">
              <a:buFont typeface="Arial" panose="020B0604020202020204" pitchFamily="34" charset="0"/>
              <a:buChar char="•"/>
            </a:pPr>
            <a:r>
              <a:rPr lang="en-US" sz="1600" dirty="0">
                <a:solidFill>
                  <a:schemeClr val="bg1"/>
                </a:solidFill>
              </a:rPr>
              <a:t>Labelling anomalies to initially train the model will be done manually</a:t>
            </a:r>
          </a:p>
          <a:p>
            <a:pPr lvl="1"/>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LSTM-AD</a:t>
            </a:r>
          </a:p>
          <a:p>
            <a:pPr marL="742950" lvl="1" indent="-285750">
              <a:buFont typeface="Arial" panose="020B0604020202020204" pitchFamily="34" charset="0"/>
              <a:buChar char="•"/>
            </a:pPr>
            <a:r>
              <a:rPr lang="en-US" sz="1600" dirty="0">
                <a:solidFill>
                  <a:schemeClr val="bg1"/>
                </a:solidFill>
              </a:rPr>
              <a:t>2-layers Stacked LSTM for initial model</a:t>
            </a:r>
          </a:p>
          <a:p>
            <a:pPr marL="742950" lvl="1" indent="-285750">
              <a:buFont typeface="Arial" panose="020B0604020202020204" pitchFamily="34" charset="0"/>
              <a:buChar char="•"/>
            </a:pPr>
            <a:r>
              <a:rPr lang="en-US" sz="1600" dirty="0">
                <a:solidFill>
                  <a:schemeClr val="bg1"/>
                </a:solidFill>
              </a:rPr>
              <a:t>Modify with other methods (such as using a sliding window) or adding secondary model if needed</a:t>
            </a:r>
          </a:p>
          <a:p>
            <a:pPr lvl="1"/>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Tuning</a:t>
            </a:r>
          </a:p>
          <a:p>
            <a:pPr marL="742950" lvl="1" indent="-285750">
              <a:buFont typeface="Arial" panose="020B0604020202020204" pitchFamily="34" charset="0"/>
              <a:buChar char="•"/>
            </a:pPr>
            <a:r>
              <a:rPr lang="en-US" dirty="0">
                <a:solidFill>
                  <a:schemeClr val="bg1"/>
                </a:solidFill>
              </a:rPr>
              <a:t>Changing the threshold of labelling an anomaly for preferred results or changing the period a sensor is trained on</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6117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Model</a:t>
            </a:r>
            <a:br>
              <a:rPr lang="en-US" dirty="0"/>
            </a:br>
            <a:r>
              <a:rPr lang="en-US" sz="3000" dirty="0"/>
              <a:t>Current Progress</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18</a:t>
            </a:fld>
            <a:endParaRPr lang="en-US"/>
          </a:p>
        </p:txBody>
      </p:sp>
      <p:sp>
        <p:nvSpPr>
          <p:cNvPr id="8" name="TextBox 7">
            <a:extLst>
              <a:ext uri="{FF2B5EF4-FFF2-40B4-BE49-F238E27FC236}">
                <a16:creationId xmlns:a16="http://schemas.microsoft.com/office/drawing/2014/main" id="{5B9C5D49-5585-41C8-B2A4-D3E189EEBA3A}"/>
              </a:ext>
            </a:extLst>
          </p:cNvPr>
          <p:cNvSpPr txBox="1"/>
          <p:nvPr/>
        </p:nvSpPr>
        <p:spPr>
          <a:xfrm>
            <a:off x="994245" y="2060658"/>
            <a:ext cx="10289273" cy="3570208"/>
          </a:xfrm>
          <a:prstGeom prst="rect">
            <a:avLst/>
          </a:prstGeom>
          <a:noFill/>
        </p:spPr>
        <p:txBody>
          <a:bodyPr wrap="square" lIns="91440" tIns="45720" rIns="91440" bIns="45720" rtlCol="0" anchor="t">
            <a:spAutoFit/>
          </a:bodyPr>
          <a:lstStyle/>
          <a:p>
            <a:r>
              <a:rPr lang="en-US" b="1" dirty="0">
                <a:solidFill>
                  <a:schemeClr val="bg1"/>
                </a:solidFill>
              </a:rPr>
              <a:t>Additional Notes/Comments</a:t>
            </a:r>
          </a:p>
          <a:p>
            <a:endParaRPr lang="en-US" b="1" dirty="0">
              <a:solidFill>
                <a:schemeClr val="bg1"/>
              </a:solidFill>
            </a:endParaRPr>
          </a:p>
          <a:p>
            <a:pPr marL="285750" indent="-285750">
              <a:buFont typeface="Arial" panose="020B0604020202020204" pitchFamily="34" charset="0"/>
              <a:buChar char="•"/>
            </a:pPr>
            <a:r>
              <a:rPr lang="en-US" dirty="0">
                <a:solidFill>
                  <a:schemeClr val="bg1"/>
                </a:solidFill>
              </a:rPr>
              <a:t>The model framework is not tailored specifically to the boiler dataset (there are potentially approaches that would work better specifically to boiler data) but the hope is that it provides an approach allowing models to be trained on groups of similar sensors.</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dirty="0">
                <a:solidFill>
                  <a:schemeClr val="bg1"/>
                </a:solidFill>
              </a:rPr>
              <a:t>This could provide a good initial anomaly detection framework applied to different buildings/sensor types and then customized algorithms/rules could be integrated as necessary.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is recognized that ideally we would have time in the project to consider various approaches but given the timeline we feel this is a reasonable approach to use.</a:t>
            </a:r>
          </a:p>
          <a:p>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37831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Schedule</a:t>
            </a:r>
            <a:br>
              <a:rPr lang="en-US" dirty="0"/>
            </a:br>
            <a:r>
              <a:rPr lang="en-US" sz="3000" dirty="0"/>
              <a:t>Current Progress</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9791700" cy="3568696"/>
          </a:xfrm>
        </p:spPr>
        <p:txBody>
          <a:bodyPr/>
          <a:lstStyle/>
          <a:p>
            <a:endParaRPr lang="en-US" dirty="0"/>
          </a:p>
          <a:p>
            <a:endParaRPr lang="en-US" sz="2400" dirty="0"/>
          </a:p>
          <a:p>
            <a:endParaRPr lang="en-US" sz="2400" dirty="0"/>
          </a:p>
          <a:p>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19</a:t>
            </a:fld>
            <a:endParaRPr lang="en-US"/>
          </a:p>
        </p:txBody>
      </p:sp>
      <p:sp>
        <p:nvSpPr>
          <p:cNvPr id="8" name="Content Placeholder 2">
            <a:extLst>
              <a:ext uri="{FF2B5EF4-FFF2-40B4-BE49-F238E27FC236}">
                <a16:creationId xmlns:a16="http://schemas.microsoft.com/office/drawing/2014/main" id="{0602D64C-7A74-4F54-BE39-917963439AAF}"/>
              </a:ext>
            </a:extLst>
          </p:cNvPr>
          <p:cNvSpPr txBox="1">
            <a:spLocks/>
          </p:cNvSpPr>
          <p:nvPr/>
        </p:nvSpPr>
        <p:spPr>
          <a:xfrm>
            <a:off x="1181100" y="2438403"/>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p:txBody>
      </p:sp>
      <p:sp>
        <p:nvSpPr>
          <p:cNvPr id="9" name="Content Placeholder 2">
            <a:extLst>
              <a:ext uri="{FF2B5EF4-FFF2-40B4-BE49-F238E27FC236}">
                <a16:creationId xmlns:a16="http://schemas.microsoft.com/office/drawing/2014/main" id="{39A4B542-AD86-4947-BE50-B8A0EC20CC09}"/>
              </a:ext>
            </a:extLst>
          </p:cNvPr>
          <p:cNvSpPr txBox="1">
            <a:spLocks/>
          </p:cNvSpPr>
          <p:nvPr/>
        </p:nvSpPr>
        <p:spPr>
          <a:xfrm>
            <a:off x="1028700" y="2183994"/>
            <a:ext cx="4925060" cy="4020863"/>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Week 3:</a:t>
            </a:r>
          </a:p>
          <a:p>
            <a:pPr marL="342900" indent="-342900">
              <a:buFont typeface="Arial" panose="020B0604020202020204" pitchFamily="34" charset="0"/>
              <a:buChar char="•"/>
            </a:pPr>
            <a:r>
              <a:rPr lang="en-US" sz="1600" dirty="0"/>
              <a:t>Anomaly detection model not built </a:t>
            </a:r>
          </a:p>
          <a:p>
            <a:pPr marL="342900" indent="-342900">
              <a:buFont typeface="Arial" panose="020B0604020202020204" pitchFamily="34" charset="0"/>
              <a:buChar char="•"/>
            </a:pPr>
            <a:r>
              <a:rPr lang="en-US" sz="1600" dirty="0"/>
              <a:t>Streaming framework on track</a:t>
            </a:r>
            <a:endParaRPr lang="en-US" sz="2000" dirty="0"/>
          </a:p>
          <a:p>
            <a:r>
              <a:rPr lang="en-US" sz="1600" b="1" dirty="0"/>
              <a:t>Week 4:</a:t>
            </a:r>
          </a:p>
          <a:p>
            <a:pPr marL="342900" indent="-342900">
              <a:buFont typeface="Arial" panose="020B0604020202020204" pitchFamily="34" charset="0"/>
              <a:buChar char="•"/>
            </a:pPr>
            <a:r>
              <a:rPr lang="en-US" sz="1600" dirty="0"/>
              <a:t>Not implementing model yet</a:t>
            </a:r>
          </a:p>
          <a:p>
            <a:pPr marL="342900" indent="-342900">
              <a:buFont typeface="Arial" panose="020B0604020202020204" pitchFamily="34" charset="0"/>
              <a:buChar char="•"/>
            </a:pPr>
            <a:r>
              <a:rPr lang="en-US" sz="1600" dirty="0"/>
              <a:t>Added task of anomaly labelling and performance measures</a:t>
            </a:r>
          </a:p>
          <a:p>
            <a:endParaRPr lang="en-US" sz="2000" dirty="0"/>
          </a:p>
          <a:p>
            <a:r>
              <a:rPr lang="en-US" sz="1600" b="1" dirty="0"/>
              <a:t>Week 4 is becoming testing/building and Week 5 implementing</a:t>
            </a:r>
          </a:p>
          <a:p>
            <a:endParaRPr lang="en-US" sz="1600" b="1" dirty="0">
              <a:solidFill>
                <a:srgbClr val="FF0000"/>
              </a:solidFill>
            </a:endParaRPr>
          </a:p>
          <a:p>
            <a:r>
              <a:rPr lang="en-US" sz="1600" b="1" dirty="0"/>
              <a:t>Week 6/7 are Dashboard, Wrap-up, Reporting</a:t>
            </a:r>
          </a:p>
          <a:p>
            <a:endParaRPr lang="en-US" sz="2000" dirty="0"/>
          </a:p>
          <a:p>
            <a:endParaRPr lang="en-US" sz="2000" dirty="0"/>
          </a:p>
          <a:p>
            <a:endParaRPr lang="en-US" dirty="0"/>
          </a:p>
        </p:txBody>
      </p:sp>
      <p:graphicFrame>
        <p:nvGraphicFramePr>
          <p:cNvPr id="11" name="Table 8">
            <a:extLst>
              <a:ext uri="{FF2B5EF4-FFF2-40B4-BE49-F238E27FC236}">
                <a16:creationId xmlns:a16="http://schemas.microsoft.com/office/drawing/2014/main" id="{FE85192A-C292-4319-93C4-188CEBD061A8}"/>
              </a:ext>
            </a:extLst>
          </p:cNvPr>
          <p:cNvGraphicFramePr>
            <a:graphicFrameLocks noGrp="1"/>
          </p:cNvGraphicFramePr>
          <p:nvPr>
            <p:extLst>
              <p:ext uri="{D42A27DB-BD31-4B8C-83A1-F6EECF244321}">
                <p14:modId xmlns:p14="http://schemas.microsoft.com/office/powerpoint/2010/main" val="962487594"/>
              </p:ext>
            </p:extLst>
          </p:nvPr>
        </p:nvGraphicFramePr>
        <p:xfrm>
          <a:off x="6462944" y="2394863"/>
          <a:ext cx="4993504" cy="3235960"/>
        </p:xfrm>
        <a:graphic>
          <a:graphicData uri="http://schemas.openxmlformats.org/drawingml/2006/table">
            <a:tbl>
              <a:tblPr firstRow="1" bandRow="1">
                <a:tableStyleId>{5C22544A-7EE6-4342-B048-85BDC9FD1C3A}</a:tableStyleId>
              </a:tblPr>
              <a:tblGrid>
                <a:gridCol w="762299">
                  <a:extLst>
                    <a:ext uri="{9D8B030D-6E8A-4147-A177-3AD203B41FA5}">
                      <a16:colId xmlns:a16="http://schemas.microsoft.com/office/drawing/2014/main" val="2861931883"/>
                    </a:ext>
                  </a:extLst>
                </a:gridCol>
                <a:gridCol w="4231205">
                  <a:extLst>
                    <a:ext uri="{9D8B030D-6E8A-4147-A177-3AD203B41FA5}">
                      <a16:colId xmlns:a16="http://schemas.microsoft.com/office/drawing/2014/main" val="808430228"/>
                    </a:ext>
                  </a:extLst>
                </a:gridCol>
              </a:tblGrid>
              <a:tr h="370840">
                <a:tc>
                  <a:txBody>
                    <a:bodyPr/>
                    <a:lstStyle/>
                    <a:p>
                      <a:pPr algn="ctr"/>
                      <a:r>
                        <a:rPr lang="en-US"/>
                        <a:t>Week</a:t>
                      </a:r>
                    </a:p>
                  </a:txBody>
                  <a:tcPr/>
                </a:tc>
                <a:tc>
                  <a:txBody>
                    <a:bodyPr/>
                    <a:lstStyle/>
                    <a:p>
                      <a:pPr algn="ctr"/>
                      <a:r>
                        <a:rPr lang="en-US" dirty="0"/>
                        <a:t>Goal</a:t>
                      </a:r>
                    </a:p>
                  </a:txBody>
                  <a:tcPr/>
                </a:tc>
                <a:extLst>
                  <a:ext uri="{0D108BD9-81ED-4DB2-BD59-A6C34878D82A}">
                    <a16:rowId xmlns:a16="http://schemas.microsoft.com/office/drawing/2014/main" val="2302443398"/>
                  </a:ext>
                </a:extLst>
              </a:tr>
              <a:tr h="370840">
                <a:tc>
                  <a:txBody>
                    <a:bodyPr/>
                    <a:lstStyle/>
                    <a:p>
                      <a:pPr algn="ctr"/>
                      <a:r>
                        <a:rPr lang="en-US"/>
                        <a:t>1</a:t>
                      </a:r>
                    </a:p>
                  </a:txBody>
                  <a:tcPr/>
                </a:tc>
                <a:tc>
                  <a:txBody>
                    <a:bodyPr/>
                    <a:lstStyle/>
                    <a:p>
                      <a:r>
                        <a:rPr lang="en-US" dirty="0"/>
                        <a:t>Project Definitional and Proposal</a:t>
                      </a:r>
                    </a:p>
                  </a:txBody>
                  <a:tcPr/>
                </a:tc>
                <a:extLst>
                  <a:ext uri="{0D108BD9-81ED-4DB2-BD59-A6C34878D82A}">
                    <a16:rowId xmlns:a16="http://schemas.microsoft.com/office/drawing/2014/main" val="2328848845"/>
                  </a:ext>
                </a:extLst>
              </a:tr>
              <a:tr h="370840">
                <a:tc>
                  <a:txBody>
                    <a:bodyPr/>
                    <a:lstStyle/>
                    <a:p>
                      <a:pPr algn="ctr"/>
                      <a:r>
                        <a:rPr lang="en-US"/>
                        <a:t>2</a:t>
                      </a:r>
                    </a:p>
                  </a:txBody>
                  <a:tcPr/>
                </a:tc>
                <a:tc>
                  <a:txBody>
                    <a:bodyPr/>
                    <a:lstStyle/>
                    <a:p>
                      <a:r>
                        <a:rPr lang="en-US"/>
                        <a:t>Data and System Understanding</a:t>
                      </a:r>
                    </a:p>
                  </a:txBody>
                  <a:tcPr/>
                </a:tc>
                <a:extLst>
                  <a:ext uri="{0D108BD9-81ED-4DB2-BD59-A6C34878D82A}">
                    <a16:rowId xmlns:a16="http://schemas.microsoft.com/office/drawing/2014/main" val="3713450466"/>
                  </a:ext>
                </a:extLst>
              </a:tr>
              <a:tr h="370840">
                <a:tc>
                  <a:txBody>
                    <a:bodyPr/>
                    <a:lstStyle/>
                    <a:p>
                      <a:pPr algn="ctr"/>
                      <a:r>
                        <a:rPr lang="en-US"/>
                        <a:t>3</a:t>
                      </a:r>
                    </a:p>
                  </a:txBody>
                  <a:tcPr/>
                </a:tc>
                <a:tc>
                  <a:txBody>
                    <a:bodyPr/>
                    <a:lstStyle/>
                    <a:p>
                      <a:r>
                        <a:rPr lang="en-US"/>
                        <a:t>Anomaly Detection Model</a:t>
                      </a:r>
                    </a:p>
                  </a:txBody>
                  <a:tcPr/>
                </a:tc>
                <a:extLst>
                  <a:ext uri="{0D108BD9-81ED-4DB2-BD59-A6C34878D82A}">
                    <a16:rowId xmlns:a16="http://schemas.microsoft.com/office/drawing/2014/main" val="3386979584"/>
                  </a:ext>
                </a:extLst>
              </a:tr>
              <a:tr h="370840">
                <a:tc>
                  <a:txBody>
                    <a:bodyPr/>
                    <a:lstStyle/>
                    <a:p>
                      <a:pPr algn="ctr"/>
                      <a:r>
                        <a:rPr lang="en-US"/>
                        <a:t>4</a:t>
                      </a:r>
                    </a:p>
                  </a:txBody>
                  <a:tcPr/>
                </a:tc>
                <a:tc>
                  <a:txBody>
                    <a:bodyPr/>
                    <a:lstStyle/>
                    <a:p>
                      <a:r>
                        <a:rPr lang="en-US"/>
                        <a:t>Implement Streaming Pipeline</a:t>
                      </a:r>
                    </a:p>
                  </a:txBody>
                  <a:tcPr/>
                </a:tc>
                <a:extLst>
                  <a:ext uri="{0D108BD9-81ED-4DB2-BD59-A6C34878D82A}">
                    <a16:rowId xmlns:a16="http://schemas.microsoft.com/office/drawing/2014/main" val="1638173258"/>
                  </a:ext>
                </a:extLst>
              </a:tr>
              <a:tr h="370840">
                <a:tc>
                  <a:txBody>
                    <a:bodyPr/>
                    <a:lstStyle/>
                    <a:p>
                      <a:pPr algn="ctr"/>
                      <a:r>
                        <a:rPr lang="en-US"/>
                        <a:t>5</a:t>
                      </a:r>
                    </a:p>
                  </a:txBody>
                  <a:tcPr/>
                </a:tc>
                <a:tc>
                  <a:txBody>
                    <a:bodyPr/>
                    <a:lstStyle/>
                    <a:p>
                      <a:r>
                        <a:rPr lang="en-US"/>
                        <a:t>Value Week</a:t>
                      </a:r>
                    </a:p>
                  </a:txBody>
                  <a:tcPr/>
                </a:tc>
                <a:extLst>
                  <a:ext uri="{0D108BD9-81ED-4DB2-BD59-A6C34878D82A}">
                    <a16:rowId xmlns:a16="http://schemas.microsoft.com/office/drawing/2014/main" val="3201888643"/>
                  </a:ext>
                </a:extLst>
              </a:tr>
              <a:tr h="370840">
                <a:tc>
                  <a:txBody>
                    <a:bodyPr/>
                    <a:lstStyle/>
                    <a:p>
                      <a:pPr algn="ctr"/>
                      <a:r>
                        <a:rPr lang="en-US"/>
                        <a:t>6</a:t>
                      </a:r>
                    </a:p>
                  </a:txBody>
                  <a:tcPr/>
                </a:tc>
                <a:tc>
                  <a:txBody>
                    <a:bodyPr/>
                    <a:lstStyle/>
                    <a:p>
                      <a:r>
                        <a:rPr lang="en-US"/>
                        <a:t>Dashboard</a:t>
                      </a:r>
                    </a:p>
                  </a:txBody>
                  <a:tcPr/>
                </a:tc>
                <a:extLst>
                  <a:ext uri="{0D108BD9-81ED-4DB2-BD59-A6C34878D82A}">
                    <a16:rowId xmlns:a16="http://schemas.microsoft.com/office/drawing/2014/main" val="29319915"/>
                  </a:ext>
                </a:extLst>
              </a:tr>
              <a:tr h="370840">
                <a:tc>
                  <a:txBody>
                    <a:bodyPr/>
                    <a:lstStyle/>
                    <a:p>
                      <a:pPr algn="ctr"/>
                      <a:r>
                        <a:rPr lang="en-US"/>
                        <a:t>7</a:t>
                      </a:r>
                    </a:p>
                  </a:txBody>
                  <a:tcPr/>
                </a:tc>
                <a:tc>
                  <a:txBody>
                    <a:bodyPr/>
                    <a:lstStyle/>
                    <a:p>
                      <a:r>
                        <a:rPr lang="en-US" dirty="0"/>
                        <a:t>Reporting</a:t>
                      </a:r>
                    </a:p>
                  </a:txBody>
                  <a:tcPr/>
                </a:tc>
                <a:extLst>
                  <a:ext uri="{0D108BD9-81ED-4DB2-BD59-A6C34878D82A}">
                    <a16:rowId xmlns:a16="http://schemas.microsoft.com/office/drawing/2014/main" val="3540667380"/>
                  </a:ext>
                </a:extLst>
              </a:tr>
            </a:tbl>
          </a:graphicData>
        </a:graphic>
      </p:graphicFrame>
      <p:cxnSp>
        <p:nvCxnSpPr>
          <p:cNvPr id="13" name="Straight Connector 12">
            <a:extLst>
              <a:ext uri="{FF2B5EF4-FFF2-40B4-BE49-F238E27FC236}">
                <a16:creationId xmlns:a16="http://schemas.microsoft.com/office/drawing/2014/main" id="{4FA61835-39DA-4B5A-9904-0CB6A3CA0752}"/>
              </a:ext>
            </a:extLst>
          </p:cNvPr>
          <p:cNvCxnSpPr>
            <a:cxnSpLocks/>
          </p:cNvCxnSpPr>
          <p:nvPr/>
        </p:nvCxnSpPr>
        <p:spPr>
          <a:xfrm>
            <a:off x="6462944" y="4144554"/>
            <a:ext cx="49935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06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Outline</a:t>
            </a:r>
            <a:endParaRPr lang="en-US" sz="3000" dirty="0"/>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9791700" cy="3568696"/>
          </a:xfrm>
        </p:spPr>
        <p:txBody>
          <a:bodyPr/>
          <a:lstStyle/>
          <a:p>
            <a:endParaRPr lang="en-US" dirty="0"/>
          </a:p>
          <a:p>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a:t>
            </a:fld>
            <a:endParaRPr lang="en-US"/>
          </a:p>
        </p:txBody>
      </p:sp>
      <p:sp>
        <p:nvSpPr>
          <p:cNvPr id="8" name="Text Placeholder 1">
            <a:extLst>
              <a:ext uri="{FF2B5EF4-FFF2-40B4-BE49-F238E27FC236}">
                <a16:creationId xmlns:a16="http://schemas.microsoft.com/office/drawing/2014/main" id="{77804643-0AB1-476B-9017-6E1A8F755CB1}"/>
              </a:ext>
            </a:extLst>
          </p:cNvPr>
          <p:cNvSpPr txBox="1">
            <a:spLocks/>
          </p:cNvSpPr>
          <p:nvPr/>
        </p:nvSpPr>
        <p:spPr>
          <a:xfrm>
            <a:off x="1028700" y="2286000"/>
            <a:ext cx="9802057" cy="2904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10000"/>
              </a:lnSpc>
              <a:buFont typeface="+mj-lt"/>
              <a:buAutoNum type="arabicPeriod"/>
            </a:pPr>
            <a:r>
              <a:rPr lang="en-US" dirty="0">
                <a:cs typeface="Calibri"/>
              </a:rPr>
              <a:t>Introduction</a:t>
            </a:r>
          </a:p>
          <a:p>
            <a:pPr marL="514350" indent="-514350">
              <a:lnSpc>
                <a:spcPct val="110000"/>
              </a:lnSpc>
              <a:buFont typeface="+mj-lt"/>
              <a:buAutoNum type="arabicPeriod"/>
            </a:pPr>
            <a:r>
              <a:rPr lang="en-US" dirty="0">
                <a:cs typeface="Calibri"/>
              </a:rPr>
              <a:t>Project Overview</a:t>
            </a:r>
          </a:p>
          <a:p>
            <a:pPr marL="514350" indent="-514350">
              <a:lnSpc>
                <a:spcPct val="110000"/>
              </a:lnSpc>
              <a:buFont typeface="+mj-lt"/>
              <a:buAutoNum type="arabicPeriod"/>
            </a:pPr>
            <a:r>
              <a:rPr lang="en-US" dirty="0">
                <a:cs typeface="Calibri"/>
              </a:rPr>
              <a:t>Current Progress</a:t>
            </a:r>
          </a:p>
          <a:p>
            <a:pPr marL="514350" indent="-514350">
              <a:lnSpc>
                <a:spcPct val="110000"/>
              </a:lnSpc>
              <a:buFont typeface="+mj-lt"/>
              <a:buAutoNum type="arabicPeriod"/>
            </a:pPr>
            <a:r>
              <a:rPr lang="en-US" dirty="0">
                <a:cs typeface="Calibri"/>
              </a:rPr>
              <a:t>Questions</a:t>
            </a:r>
          </a:p>
          <a:p>
            <a:pPr marL="0" indent="0">
              <a:buNone/>
            </a:pPr>
            <a:endParaRPr lang="en-US" dirty="0"/>
          </a:p>
        </p:txBody>
      </p:sp>
    </p:spTree>
    <p:extLst>
      <p:ext uri="{BB962C8B-B14F-4D97-AF65-F5344CB8AC3E}">
        <p14:creationId xmlns:p14="http://schemas.microsoft.com/office/powerpoint/2010/main" val="2844385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Questions</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dirty="0"/>
              <a:t>May 21, 2021 </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20</a:t>
            </a:fld>
            <a:endParaRPr lang="en-US"/>
          </a:p>
        </p:txBody>
      </p:sp>
      <p:sp>
        <p:nvSpPr>
          <p:cNvPr id="7" name="Content Placeholder 2">
            <a:extLst>
              <a:ext uri="{FF2B5EF4-FFF2-40B4-BE49-F238E27FC236}">
                <a16:creationId xmlns:a16="http://schemas.microsoft.com/office/drawing/2014/main" id="{1B053E32-00B8-4F5A-A2D8-2B2D76DB5655}"/>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DD27EE2E-D25D-4823-B249-92AD072C9701}"/>
              </a:ext>
            </a:extLst>
          </p:cNvPr>
          <p:cNvSpPr txBox="1">
            <a:spLocks/>
          </p:cNvSpPr>
          <p:nvPr/>
        </p:nvSpPr>
        <p:spPr>
          <a:xfrm>
            <a:off x="1181099" y="2335502"/>
            <a:ext cx="9791700" cy="3568696"/>
          </a:xfrm>
          <a:prstGeom prst="rect">
            <a:avLst/>
          </a:prstGeom>
        </p:spPr>
        <p:txBody>
          <a:bodyPr lIns="0" tIns="0" rIns="0" bIns="0" anchor="t"/>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cs typeface="Calibri"/>
              </a:rPr>
              <a:t>How are anomalous data currently identified?</a:t>
            </a:r>
          </a:p>
          <a:p>
            <a:pPr marL="457200" indent="-457200">
              <a:buFont typeface="Arial" panose="020B0604020202020204" pitchFamily="34" charset="0"/>
              <a:buChar char="•"/>
            </a:pPr>
            <a:r>
              <a:rPr lang="en-US" sz="2400" dirty="0">
                <a:cs typeface="Calibri"/>
              </a:rPr>
              <a:t>What is the current notification system based on?</a:t>
            </a:r>
          </a:p>
          <a:p>
            <a:pPr marL="457200" indent="-457200">
              <a:buFont typeface="Arial" panose="020B0604020202020204" pitchFamily="34" charset="0"/>
              <a:buChar char="•"/>
            </a:pPr>
            <a:r>
              <a:rPr lang="en-US" sz="2400" dirty="0">
                <a:cs typeface="Calibri"/>
              </a:rPr>
              <a:t>Are there any identified anomalies that we can use?</a:t>
            </a:r>
          </a:p>
          <a:p>
            <a:pPr marL="457200" indent="-457200">
              <a:buChar char="•"/>
            </a:pPr>
            <a:r>
              <a:rPr lang="en-US" sz="2400" dirty="0">
                <a:cs typeface="Calibri"/>
              </a:rPr>
              <a:t>Thoughts on approach?</a:t>
            </a:r>
          </a:p>
          <a:p>
            <a:endParaRPr lang="en-US" sz="2400" dirty="0">
              <a:cs typeface="Calibri"/>
            </a:endParaRPr>
          </a:p>
          <a:p>
            <a:endParaRPr lang="en-US" sz="2400" dirty="0"/>
          </a:p>
        </p:txBody>
      </p:sp>
    </p:spTree>
    <p:extLst>
      <p:ext uri="{BB962C8B-B14F-4D97-AF65-F5344CB8AC3E}">
        <p14:creationId xmlns:p14="http://schemas.microsoft.com/office/powerpoint/2010/main" val="14540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Specific Data Questions</a:t>
            </a:r>
            <a:endParaRPr lang="en-US" sz="3000" dirty="0"/>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21</a:t>
            </a:fld>
            <a:endParaRPr lang="en-US"/>
          </a:p>
        </p:txBody>
      </p:sp>
      <p:sp>
        <p:nvSpPr>
          <p:cNvPr id="8" name="TextBox 7">
            <a:extLst>
              <a:ext uri="{FF2B5EF4-FFF2-40B4-BE49-F238E27FC236}">
                <a16:creationId xmlns:a16="http://schemas.microsoft.com/office/drawing/2014/main" id="{5B9C5D49-5585-41C8-B2A4-D3E189EEBA3A}"/>
              </a:ext>
            </a:extLst>
          </p:cNvPr>
          <p:cNvSpPr txBox="1"/>
          <p:nvPr/>
        </p:nvSpPr>
        <p:spPr>
          <a:xfrm>
            <a:off x="994246" y="2291479"/>
            <a:ext cx="2570590" cy="267765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200" dirty="0">
                <a:solidFill>
                  <a:schemeClr val="bg1"/>
                </a:solidFill>
              </a:rPr>
              <a:t>For a month period we can see that all three boilers are operating yet boiler-2 is the only one consistently producing large CO levels. </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Is this Anomalous Data or are the boiler setups different enough to account for this?</a:t>
            </a:r>
          </a:p>
          <a:p>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endParaRPr lang="en-US" sz="1400"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29704737-BBD1-498C-ADF4-C154F769B52F}"/>
              </a:ext>
            </a:extLst>
          </p:cNvPr>
          <p:cNvPicPr>
            <a:picLocks noChangeAspect="1"/>
          </p:cNvPicPr>
          <p:nvPr/>
        </p:nvPicPr>
        <p:blipFill>
          <a:blip r:embed="rId2"/>
          <a:stretch>
            <a:fillRect/>
          </a:stretch>
        </p:blipFill>
        <p:spPr>
          <a:xfrm>
            <a:off x="3890112" y="2291479"/>
            <a:ext cx="7725375" cy="3741837"/>
          </a:xfrm>
          <a:prstGeom prst="rect">
            <a:avLst/>
          </a:prstGeom>
        </p:spPr>
      </p:pic>
    </p:spTree>
    <p:extLst>
      <p:ext uri="{BB962C8B-B14F-4D97-AF65-F5344CB8AC3E}">
        <p14:creationId xmlns:p14="http://schemas.microsoft.com/office/powerpoint/2010/main" val="60337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Specific Data Questions</a:t>
            </a:r>
            <a:endParaRPr lang="en-US" sz="3000" dirty="0"/>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22</a:t>
            </a:fld>
            <a:endParaRPr lang="en-US"/>
          </a:p>
        </p:txBody>
      </p:sp>
      <p:sp>
        <p:nvSpPr>
          <p:cNvPr id="8" name="TextBox 7">
            <a:extLst>
              <a:ext uri="{FF2B5EF4-FFF2-40B4-BE49-F238E27FC236}">
                <a16:creationId xmlns:a16="http://schemas.microsoft.com/office/drawing/2014/main" id="{5B9C5D49-5585-41C8-B2A4-D3E189EEBA3A}"/>
              </a:ext>
            </a:extLst>
          </p:cNvPr>
          <p:cNvSpPr txBox="1"/>
          <p:nvPr/>
        </p:nvSpPr>
        <p:spPr>
          <a:xfrm>
            <a:off x="994246" y="2291479"/>
            <a:ext cx="2570590" cy="2092881"/>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bg1"/>
                </a:solidFill>
              </a:rPr>
              <a:t>Oil fuel level jump seems irregular but corresponds to several other sensors drop or increases.</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This is something that will be flagged but is it an anomaly?</a:t>
            </a:r>
          </a:p>
          <a:p>
            <a:pPr marL="285750" indent="-285750">
              <a:buFont typeface="Arial" panose="020B0604020202020204" pitchFamily="34" charset="0"/>
              <a:buChar char="•"/>
            </a:pPr>
            <a:endParaRPr lang="en-US" sz="1400" dirty="0">
              <a:solidFill>
                <a:schemeClr val="bg1"/>
              </a:solidFill>
            </a:endParaRPr>
          </a:p>
          <a:p>
            <a:endParaRPr lang="en-US" sz="1400" dirty="0">
              <a:solidFill>
                <a:schemeClr val="bg1"/>
              </a:solidFill>
            </a:endParaRPr>
          </a:p>
          <a:p>
            <a:endParaRPr lang="en-US" dirty="0">
              <a:solidFill>
                <a:schemeClr val="bg1"/>
              </a:solidFill>
            </a:endParaRPr>
          </a:p>
        </p:txBody>
      </p:sp>
      <p:pic>
        <p:nvPicPr>
          <p:cNvPr id="7" name="Picture 6">
            <a:extLst>
              <a:ext uri="{FF2B5EF4-FFF2-40B4-BE49-F238E27FC236}">
                <a16:creationId xmlns:a16="http://schemas.microsoft.com/office/drawing/2014/main" id="{28A260B9-5319-4B98-9C3B-2ECD092FCA17}"/>
              </a:ext>
            </a:extLst>
          </p:cNvPr>
          <p:cNvPicPr>
            <a:picLocks noChangeAspect="1"/>
          </p:cNvPicPr>
          <p:nvPr/>
        </p:nvPicPr>
        <p:blipFill>
          <a:blip r:embed="rId2"/>
          <a:stretch>
            <a:fillRect/>
          </a:stretch>
        </p:blipFill>
        <p:spPr>
          <a:xfrm>
            <a:off x="3564837" y="2222580"/>
            <a:ext cx="7727776" cy="3683266"/>
          </a:xfrm>
          <a:prstGeom prst="rect">
            <a:avLst/>
          </a:prstGeom>
        </p:spPr>
      </p:pic>
    </p:spTree>
    <p:extLst>
      <p:ext uri="{BB962C8B-B14F-4D97-AF65-F5344CB8AC3E}">
        <p14:creationId xmlns:p14="http://schemas.microsoft.com/office/powerpoint/2010/main" val="63076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Specific Data Questions</a:t>
            </a:r>
            <a:endParaRPr lang="en-US" sz="3000" dirty="0"/>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23</a:t>
            </a:fld>
            <a:endParaRPr lang="en-US"/>
          </a:p>
        </p:txBody>
      </p:sp>
      <p:sp>
        <p:nvSpPr>
          <p:cNvPr id="8" name="TextBox 7">
            <a:extLst>
              <a:ext uri="{FF2B5EF4-FFF2-40B4-BE49-F238E27FC236}">
                <a16:creationId xmlns:a16="http://schemas.microsoft.com/office/drawing/2014/main" id="{5B9C5D49-5585-41C8-B2A4-D3E189EEBA3A}"/>
              </a:ext>
            </a:extLst>
          </p:cNvPr>
          <p:cNvSpPr txBox="1"/>
          <p:nvPr/>
        </p:nvSpPr>
        <p:spPr>
          <a:xfrm>
            <a:off x="994246" y="2291479"/>
            <a:ext cx="2570590" cy="1846659"/>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bg1"/>
                </a:solidFill>
              </a:rPr>
              <a:t>This anomaly appeared through multiple sensors. Is this a connection error?</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What is the Virtual Campus?</a:t>
            </a:r>
          </a:p>
          <a:p>
            <a:r>
              <a:rPr lang="en-US" sz="1200" dirty="0">
                <a:solidFill>
                  <a:schemeClr val="bg1"/>
                </a:solidFill>
              </a:rPr>
              <a:t> </a:t>
            </a:r>
          </a:p>
          <a:p>
            <a:pPr marL="285750" indent="-285750">
              <a:buFont typeface="Arial" panose="020B0604020202020204" pitchFamily="34" charset="0"/>
              <a:buChar char="•"/>
            </a:pPr>
            <a:r>
              <a:rPr lang="en-US" sz="1200" dirty="0">
                <a:solidFill>
                  <a:schemeClr val="bg1"/>
                </a:solidFill>
              </a:rPr>
              <a:t>What is the Dewey’s Test Point?</a:t>
            </a:r>
          </a:p>
          <a:p>
            <a:endParaRPr lang="en-US" dirty="0">
              <a:solidFill>
                <a:schemeClr val="bg1"/>
              </a:solidFill>
            </a:endParaRPr>
          </a:p>
        </p:txBody>
      </p:sp>
      <p:pic>
        <p:nvPicPr>
          <p:cNvPr id="11" name="Picture 10">
            <a:extLst>
              <a:ext uri="{FF2B5EF4-FFF2-40B4-BE49-F238E27FC236}">
                <a16:creationId xmlns:a16="http://schemas.microsoft.com/office/drawing/2014/main" id="{F4B1EF10-FDF8-4168-BA36-C81119431346}"/>
              </a:ext>
            </a:extLst>
          </p:cNvPr>
          <p:cNvPicPr>
            <a:picLocks noChangeAspect="1"/>
          </p:cNvPicPr>
          <p:nvPr/>
        </p:nvPicPr>
        <p:blipFill>
          <a:blip r:embed="rId2"/>
          <a:stretch>
            <a:fillRect/>
          </a:stretch>
        </p:blipFill>
        <p:spPr>
          <a:xfrm>
            <a:off x="3790122" y="2023349"/>
            <a:ext cx="8072906" cy="4180899"/>
          </a:xfrm>
          <a:prstGeom prst="rect">
            <a:avLst/>
          </a:prstGeom>
        </p:spPr>
      </p:pic>
    </p:spTree>
    <p:extLst>
      <p:ext uri="{BB962C8B-B14F-4D97-AF65-F5344CB8AC3E}">
        <p14:creationId xmlns:p14="http://schemas.microsoft.com/office/powerpoint/2010/main" val="4047991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Q&amp;A</a:t>
            </a:r>
          </a:p>
        </p:txBody>
      </p:sp>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a:xfrm>
            <a:off x="6257107" y="2354531"/>
            <a:ext cx="4876800" cy="1152149"/>
          </a:xfrm>
        </p:spPr>
        <p:txBody>
          <a:bodyPr/>
          <a:lstStyle/>
          <a:p>
            <a:r>
              <a:rPr lang="en-US" b="1"/>
              <a:t>Mitch Harris</a:t>
            </a:r>
          </a:p>
          <a:p>
            <a:r>
              <a:rPr lang="en-US" b="1"/>
              <a:t>Ryan Koenig</a:t>
            </a:r>
          </a:p>
          <a:p>
            <a:r>
              <a:rPr lang="en-US" b="1"/>
              <a:t>Nathan Smith</a:t>
            </a:r>
          </a:p>
        </p:txBody>
      </p:sp>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a:xfrm>
            <a:off x="9830818" y="6292334"/>
            <a:ext cx="1522982" cy="182880"/>
          </a:xfrm>
        </p:spPr>
        <p:txBody>
          <a:bodyPr/>
          <a:lstStyle/>
          <a:p>
            <a:r>
              <a:rPr lang="en-US" dirty="0"/>
              <a:t>May 21, 2021</a:t>
            </a: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24</a:t>
            </a:fld>
            <a:endParaRPr lang="en-US"/>
          </a:p>
        </p:txBody>
      </p:sp>
      <p:pic>
        <p:nvPicPr>
          <p:cNvPr id="13" name="Picture Placeholder 12">
            <a:extLst>
              <a:ext uri="{FF2B5EF4-FFF2-40B4-BE49-F238E27FC236}">
                <a16:creationId xmlns:a16="http://schemas.microsoft.com/office/drawing/2014/main" id="{2F485E91-8B2E-42EB-AE3D-84E04C06EA5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0000" r="10000"/>
          <a:stretch/>
        </p:blipFill>
        <p:spPr>
          <a:xfrm>
            <a:off x="0" y="990600"/>
            <a:ext cx="4837176" cy="4837176"/>
          </a:xfrm>
        </p:spPr>
      </p:pic>
    </p:spTree>
    <p:extLst>
      <p:ext uri="{BB962C8B-B14F-4D97-AF65-F5344CB8AC3E}">
        <p14:creationId xmlns:p14="http://schemas.microsoft.com/office/powerpoint/2010/main" val="174323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Introduction</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dirty="0"/>
              <a:t>May 21, 2021 </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a:p>
        </p:txBody>
      </p:sp>
      <p:sp>
        <p:nvSpPr>
          <p:cNvPr id="7" name="Content Placeholder 2">
            <a:extLst>
              <a:ext uri="{FF2B5EF4-FFF2-40B4-BE49-F238E27FC236}">
                <a16:creationId xmlns:a16="http://schemas.microsoft.com/office/drawing/2014/main" id="{1B053E32-00B8-4F5A-A2D8-2B2D76DB5655}"/>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Project Team</a:t>
            </a:r>
          </a:p>
          <a:p>
            <a:pPr marL="342900" indent="-342900">
              <a:buFont typeface="Arial" panose="020B0604020202020204" pitchFamily="34" charset="0"/>
              <a:buChar char="•"/>
            </a:pPr>
            <a:r>
              <a:rPr lang="en-US" sz="2400" dirty="0"/>
              <a:t>Master of Data Science Program</a:t>
            </a:r>
          </a:p>
          <a:p>
            <a:pPr marL="342900" indent="-342900">
              <a:buFont typeface="Arial" panose="020B0604020202020204" pitchFamily="34" charset="0"/>
              <a:buChar char="•"/>
            </a:pPr>
            <a:r>
              <a:rPr lang="en-US" sz="2400" dirty="0"/>
              <a:t>General Capstone Project Goal</a:t>
            </a:r>
            <a:endParaRPr lang="en-US" sz="2000" dirty="0"/>
          </a:p>
          <a:p>
            <a:endParaRPr lang="en-US" sz="2400" dirty="0"/>
          </a:p>
        </p:txBody>
      </p:sp>
    </p:spTree>
    <p:extLst>
      <p:ext uri="{BB962C8B-B14F-4D97-AF65-F5344CB8AC3E}">
        <p14:creationId xmlns:p14="http://schemas.microsoft.com/office/powerpoint/2010/main" val="398750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Project Team</a:t>
            </a:r>
            <a:br>
              <a:rPr lang="en-US" dirty="0"/>
            </a:br>
            <a:r>
              <a:rPr lang="en-US" sz="3000"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4</a:t>
            </a:fld>
            <a:endParaRPr lang="en-US"/>
          </a:p>
        </p:txBody>
      </p:sp>
      <p:sp>
        <p:nvSpPr>
          <p:cNvPr id="10" name="Content Placeholder 2">
            <a:extLst>
              <a:ext uri="{FF2B5EF4-FFF2-40B4-BE49-F238E27FC236}">
                <a16:creationId xmlns:a16="http://schemas.microsoft.com/office/drawing/2014/main" id="{02C52A92-3263-4C50-A3F1-1A01857F5740}"/>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Nathan Smith</a:t>
            </a:r>
          </a:p>
          <a:p>
            <a:pPr marL="800100" lvl="1" indent="-342900">
              <a:buFont typeface="Arial" panose="020B0604020202020204" pitchFamily="34" charset="0"/>
              <a:buChar char="•"/>
            </a:pPr>
            <a:r>
              <a:rPr lang="en-US" dirty="0" err="1"/>
              <a:t>BASc</a:t>
            </a:r>
            <a:r>
              <a:rPr lang="en-US" dirty="0"/>
              <a:t> in Civil Engineer, UBC, 2008</a:t>
            </a:r>
          </a:p>
          <a:p>
            <a:pPr marL="800100" lvl="1" indent="-342900">
              <a:buFont typeface="Arial" panose="020B0604020202020204" pitchFamily="34" charset="0"/>
              <a:buChar char="•"/>
            </a:pPr>
            <a:r>
              <a:rPr lang="en-US" dirty="0"/>
              <a:t>~10 years water resource engineering</a:t>
            </a:r>
          </a:p>
          <a:p>
            <a:pPr marL="342900" indent="-342900">
              <a:buFont typeface="Arial" panose="020B0604020202020204" pitchFamily="34" charset="0"/>
              <a:buChar char="•"/>
            </a:pPr>
            <a:r>
              <a:rPr lang="en-US" sz="2000" b="1" dirty="0"/>
              <a:t>Ryan Koenig</a:t>
            </a:r>
          </a:p>
          <a:p>
            <a:pPr marL="800100" lvl="1" indent="-342900">
              <a:buFont typeface="Arial" panose="020B0604020202020204" pitchFamily="34" charset="0"/>
              <a:buChar char="•"/>
            </a:pPr>
            <a:r>
              <a:rPr lang="en-US" sz="2200" dirty="0"/>
              <a:t>BSc in Physics, UFV, 2012</a:t>
            </a:r>
          </a:p>
          <a:p>
            <a:pPr marL="800100" lvl="1" indent="-342900">
              <a:buFont typeface="Arial" panose="020B0604020202020204" pitchFamily="34" charset="0"/>
              <a:buChar char="•"/>
            </a:pPr>
            <a:r>
              <a:rPr lang="en-US" sz="2200" dirty="0"/>
              <a:t>~4 years in R&amp;D in fireplace manufacturing</a:t>
            </a:r>
          </a:p>
          <a:p>
            <a:pPr marL="342900" indent="-342900">
              <a:buFont typeface="Arial" panose="020B0604020202020204" pitchFamily="34" charset="0"/>
              <a:buChar char="•"/>
            </a:pPr>
            <a:r>
              <a:rPr lang="en-US" sz="2000" b="1" dirty="0"/>
              <a:t>Mitch Harris</a:t>
            </a:r>
          </a:p>
          <a:p>
            <a:pPr marL="800100" lvl="1" indent="-342900">
              <a:buFont typeface="Arial" panose="020B0604020202020204" pitchFamily="34" charset="0"/>
              <a:buChar char="•"/>
            </a:pPr>
            <a:r>
              <a:rPr lang="en-US" sz="2200" dirty="0"/>
              <a:t>BSc in Applied Mathematics, UBCO, 2017</a:t>
            </a:r>
          </a:p>
          <a:p>
            <a:pPr marL="800100" lvl="1" indent="-342900">
              <a:buFont typeface="Arial" panose="020B0604020202020204" pitchFamily="34" charset="0"/>
              <a:buChar char="•"/>
            </a:pPr>
            <a:r>
              <a:rPr lang="en-US" sz="2200" dirty="0"/>
              <a:t>2 years junior data science in ad tech</a:t>
            </a:r>
          </a:p>
          <a:p>
            <a:endParaRPr lang="en-US" sz="2000" dirty="0"/>
          </a:p>
          <a:p>
            <a:endParaRPr lang="en-US" sz="2400" dirty="0"/>
          </a:p>
        </p:txBody>
      </p:sp>
    </p:spTree>
    <p:extLst>
      <p:ext uri="{BB962C8B-B14F-4D97-AF65-F5344CB8AC3E}">
        <p14:creationId xmlns:p14="http://schemas.microsoft.com/office/powerpoint/2010/main" val="22613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Master of Data Science Program</a:t>
            </a:r>
            <a:br>
              <a:rPr lang="en-US" dirty="0"/>
            </a:br>
            <a:r>
              <a:rPr lang="en-US" sz="3000"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a:p>
        </p:txBody>
      </p:sp>
      <p:sp>
        <p:nvSpPr>
          <p:cNvPr id="10" name="Content Placeholder 2">
            <a:extLst>
              <a:ext uri="{FF2B5EF4-FFF2-40B4-BE49-F238E27FC236}">
                <a16:creationId xmlns:a16="http://schemas.microsoft.com/office/drawing/2014/main" id="{02C52A92-3263-4C50-A3F1-1A01857F5740}"/>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10-month accelerated Masters program</a:t>
            </a:r>
          </a:p>
          <a:p>
            <a:pPr marL="800100" lvl="1" indent="-342900">
              <a:buFont typeface="Arial" panose="020B0604020202020204" pitchFamily="34" charset="0"/>
              <a:buChar char="•"/>
            </a:pPr>
            <a:r>
              <a:rPr lang="en-US" dirty="0"/>
              <a:t>8 months classes</a:t>
            </a:r>
          </a:p>
          <a:p>
            <a:pPr marL="800100" lvl="1" indent="-342900">
              <a:buFont typeface="Arial" panose="020B0604020202020204" pitchFamily="34" charset="0"/>
              <a:buChar char="•"/>
            </a:pPr>
            <a:r>
              <a:rPr lang="en-US" dirty="0"/>
              <a:t>2 months capstone</a:t>
            </a:r>
          </a:p>
          <a:p>
            <a:pPr lvl="1"/>
            <a:endParaRPr lang="en-US" dirty="0"/>
          </a:p>
          <a:p>
            <a:pPr marL="342900" indent="-342900">
              <a:buFont typeface="Arial" panose="020B0604020202020204" pitchFamily="34" charset="0"/>
              <a:buChar char="•"/>
            </a:pPr>
            <a:r>
              <a:rPr lang="en-US" b="1" dirty="0"/>
              <a:t>Blend of:</a:t>
            </a:r>
          </a:p>
          <a:p>
            <a:pPr marL="800100" lvl="1" indent="-342900">
              <a:buFont typeface="Arial" panose="020B0604020202020204" pitchFamily="34" charset="0"/>
              <a:buChar char="•"/>
            </a:pPr>
            <a:r>
              <a:rPr lang="en-US" dirty="0"/>
              <a:t>Computer science</a:t>
            </a:r>
          </a:p>
          <a:p>
            <a:pPr marL="800100" lvl="1" indent="-342900">
              <a:buFont typeface="Arial" panose="020B0604020202020204" pitchFamily="34" charset="0"/>
              <a:buChar char="•"/>
            </a:pPr>
            <a:r>
              <a:rPr lang="en-US" dirty="0"/>
              <a:t>Statistics</a:t>
            </a:r>
          </a:p>
          <a:p>
            <a:pPr marL="800100" lvl="1" indent="-342900">
              <a:buFont typeface="Arial" panose="020B0604020202020204" pitchFamily="34" charset="0"/>
              <a:buChar char="•"/>
            </a:pPr>
            <a:r>
              <a:rPr lang="en-US" dirty="0"/>
              <a:t>Machine learning</a:t>
            </a:r>
          </a:p>
          <a:p>
            <a:pPr marL="800100" lvl="1" indent="-342900">
              <a:buFont typeface="Arial" panose="020B0604020202020204" pitchFamily="34" charset="0"/>
              <a:buChar char="•"/>
            </a:pPr>
            <a:r>
              <a:rPr lang="en-US" dirty="0"/>
              <a:t>Data presentation</a:t>
            </a:r>
          </a:p>
          <a:p>
            <a:endParaRPr lang="en-US" sz="2000" dirty="0"/>
          </a:p>
          <a:p>
            <a:endParaRPr lang="en-US" sz="2400" dirty="0"/>
          </a:p>
        </p:txBody>
      </p:sp>
    </p:spTree>
    <p:extLst>
      <p:ext uri="{BB962C8B-B14F-4D97-AF65-F5344CB8AC3E}">
        <p14:creationId xmlns:p14="http://schemas.microsoft.com/office/powerpoint/2010/main" val="338561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Capstone Project Objective</a:t>
            </a:r>
            <a:br>
              <a:rPr lang="en-US" dirty="0"/>
            </a:br>
            <a:r>
              <a:rPr lang="en-US" sz="3000"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a:p>
        </p:txBody>
      </p:sp>
      <p:sp>
        <p:nvSpPr>
          <p:cNvPr id="10" name="Content Placeholder 2">
            <a:extLst>
              <a:ext uri="{FF2B5EF4-FFF2-40B4-BE49-F238E27FC236}">
                <a16:creationId xmlns:a16="http://schemas.microsoft.com/office/drawing/2014/main" id="{02C52A92-3263-4C50-A3F1-1A01857F5740}"/>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Goal: 		</a:t>
            </a:r>
            <a:r>
              <a:rPr lang="en-US" sz="2000" dirty="0"/>
              <a:t>Apply skills using real-world a dataset in an end-to-end project</a:t>
            </a:r>
          </a:p>
          <a:p>
            <a:endParaRPr lang="en-US" sz="2000" dirty="0"/>
          </a:p>
          <a:p>
            <a:r>
              <a:rPr lang="en-US" sz="2000" b="1" dirty="0"/>
              <a:t>Example: </a:t>
            </a:r>
            <a:r>
              <a:rPr lang="en-US" sz="2000" dirty="0"/>
              <a:t>	Last year an MDS group completed a project with UDL on classifying 		sensor end use</a:t>
            </a:r>
          </a:p>
          <a:p>
            <a:endParaRPr lang="en-US" sz="2000" dirty="0"/>
          </a:p>
          <a:p>
            <a:r>
              <a:rPr lang="en-US" sz="2000" b="1" dirty="0"/>
              <a:t>Duration:</a:t>
            </a:r>
            <a:r>
              <a:rPr lang="en-US" sz="2000" dirty="0"/>
              <a:t>	</a:t>
            </a:r>
            <a:r>
              <a:rPr lang="en-US" sz="2000" u="sng" dirty="0"/>
              <a:t>7 weeks</a:t>
            </a:r>
            <a:r>
              <a:rPr lang="en-US" sz="2000" dirty="0"/>
              <a:t>, proposal to final report</a:t>
            </a:r>
          </a:p>
          <a:p>
            <a:endParaRPr lang="en-US" sz="2400" dirty="0"/>
          </a:p>
        </p:txBody>
      </p:sp>
    </p:spTree>
    <p:extLst>
      <p:ext uri="{BB962C8B-B14F-4D97-AF65-F5344CB8AC3E}">
        <p14:creationId xmlns:p14="http://schemas.microsoft.com/office/powerpoint/2010/main" val="427563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Project Overview</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dirty="0"/>
              <a:t>May 21, 2021 </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7</a:t>
            </a:fld>
            <a:endParaRPr lang="en-US"/>
          </a:p>
        </p:txBody>
      </p:sp>
      <p:sp>
        <p:nvSpPr>
          <p:cNvPr id="7" name="Content Placeholder 2">
            <a:extLst>
              <a:ext uri="{FF2B5EF4-FFF2-40B4-BE49-F238E27FC236}">
                <a16:creationId xmlns:a16="http://schemas.microsoft.com/office/drawing/2014/main" id="{1B053E32-00B8-4F5A-A2D8-2B2D76DB5655}"/>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cs typeface="Calibri"/>
              </a:rPr>
              <a:t>Real-time Anomaly Detection with Smart Building Sensor Data</a:t>
            </a:r>
          </a:p>
          <a:p>
            <a:endParaRPr lang="en-US" sz="2400" dirty="0"/>
          </a:p>
        </p:txBody>
      </p:sp>
    </p:spTree>
    <p:extLst>
      <p:ext uri="{BB962C8B-B14F-4D97-AF65-F5344CB8AC3E}">
        <p14:creationId xmlns:p14="http://schemas.microsoft.com/office/powerpoint/2010/main" val="151144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Background</a:t>
            </a:r>
            <a:br>
              <a:rPr lang="en-US" dirty="0"/>
            </a:br>
            <a:r>
              <a:rPr lang="en-US" sz="3000" dirty="0"/>
              <a:t>Project Overview</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9791700" cy="3568696"/>
          </a:xfrm>
        </p:spPr>
        <p:txBody>
          <a:bodyPr/>
          <a:lstStyle/>
          <a:p>
            <a:endParaRPr lang="en-US"/>
          </a:p>
          <a:p>
            <a:endParaRPr lang="en-US" sz="240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May 21,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8</a:t>
            </a:fld>
            <a:endParaRPr lang="en-US"/>
          </a:p>
        </p:txBody>
      </p:sp>
      <p:sp>
        <p:nvSpPr>
          <p:cNvPr id="7" name="Content Placeholder 2">
            <a:extLst>
              <a:ext uri="{FF2B5EF4-FFF2-40B4-BE49-F238E27FC236}">
                <a16:creationId xmlns:a16="http://schemas.microsoft.com/office/drawing/2014/main" id="{11EF0A06-755C-46C8-8507-EBB7658BAA1C}"/>
              </a:ext>
            </a:extLst>
          </p:cNvPr>
          <p:cNvSpPr txBox="1">
            <a:spLocks/>
          </p:cNvSpPr>
          <p:nvPr/>
        </p:nvSpPr>
        <p:spPr>
          <a:xfrm>
            <a:off x="1028699" y="2383542"/>
            <a:ext cx="5138262" cy="4000232"/>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mj-lt"/>
              </a:rPr>
              <a:t>UDL store data from </a:t>
            </a:r>
            <a:r>
              <a:rPr lang="en-US" sz="2000" dirty="0" err="1">
                <a:solidFill>
                  <a:srgbClr val="000000"/>
                </a:solidFill>
                <a:latin typeface="+mj-lt"/>
              </a:rPr>
              <a:t>SkySpark</a:t>
            </a:r>
            <a:r>
              <a:rPr lang="en-US" sz="2000" dirty="0">
                <a:solidFill>
                  <a:srgbClr val="000000"/>
                </a:solidFill>
                <a:latin typeface="+mj-lt"/>
              </a:rPr>
              <a:t> and ION in </a:t>
            </a:r>
            <a:r>
              <a:rPr lang="en-US" sz="2000" dirty="0" err="1">
                <a:solidFill>
                  <a:srgbClr val="000000"/>
                </a:solidFill>
                <a:latin typeface="+mj-lt"/>
              </a:rPr>
              <a:t>InfluxDB</a:t>
            </a:r>
            <a:endParaRPr lang="en-US" sz="2000" dirty="0">
              <a:solidFill>
                <a:srgbClr val="000000"/>
              </a:solidFill>
              <a:latin typeface="+mj-lt"/>
            </a:endParaRPr>
          </a:p>
          <a:p>
            <a:endParaRPr lang="en-US" sz="2000" dirty="0">
              <a:solidFill>
                <a:srgbClr val="000000"/>
              </a:solidFill>
              <a:latin typeface="+mj-lt"/>
            </a:endParaRPr>
          </a:p>
          <a:p>
            <a:r>
              <a:rPr lang="en-US" sz="2000" dirty="0">
                <a:solidFill>
                  <a:srgbClr val="000000"/>
                </a:solidFill>
                <a:latin typeface="+mj-lt"/>
              </a:rPr>
              <a:t>UDL are interested in deployment of an anomaly detection system capable of notifying users of unusual behavior</a:t>
            </a:r>
          </a:p>
          <a:p>
            <a:endParaRPr lang="en-US" sz="2000" dirty="0">
              <a:solidFill>
                <a:srgbClr val="000000"/>
              </a:solidFill>
              <a:latin typeface="+mj-lt"/>
            </a:endParaRPr>
          </a:p>
          <a:p>
            <a:r>
              <a:rPr lang="en-US" sz="2000" dirty="0">
                <a:solidFill>
                  <a:srgbClr val="000000"/>
                </a:solidFill>
                <a:latin typeface="+mj-lt"/>
              </a:rPr>
              <a:t>Specifically we’re looking at CEC data in </a:t>
            </a:r>
            <a:r>
              <a:rPr lang="en-US" sz="2000" dirty="0" err="1">
                <a:solidFill>
                  <a:srgbClr val="000000"/>
                </a:solidFill>
                <a:latin typeface="+mj-lt"/>
              </a:rPr>
              <a:t>SkySpark</a:t>
            </a:r>
            <a:r>
              <a:rPr lang="en-US" sz="2000" dirty="0">
                <a:solidFill>
                  <a:srgbClr val="000000"/>
                </a:solidFill>
                <a:latin typeface="+mj-lt"/>
              </a:rPr>
              <a:t> for this project</a:t>
            </a:r>
          </a:p>
          <a:p>
            <a:endParaRPr lang="en-CA" sz="2000" dirty="0">
              <a:solidFill>
                <a:srgbClr val="000000"/>
              </a:solidFill>
              <a:latin typeface="+mj-lt"/>
            </a:endParaRPr>
          </a:p>
        </p:txBody>
      </p:sp>
      <p:pic>
        <p:nvPicPr>
          <p:cNvPr id="1028" name="Picture 4">
            <a:extLst>
              <a:ext uri="{FF2B5EF4-FFF2-40B4-BE49-F238E27FC236}">
                <a16:creationId xmlns:a16="http://schemas.microsoft.com/office/drawing/2014/main" id="{E7B6A25F-7199-48F7-B773-A0C425DB4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671376" y="2656794"/>
            <a:ext cx="4580972" cy="282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6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Proposal Approach</a:t>
            </a:r>
            <a:br>
              <a:rPr lang="en-US" dirty="0"/>
            </a:br>
            <a:r>
              <a:rPr lang="en-US" sz="3000" dirty="0"/>
              <a:t>Project Overview</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9791700" cy="3568696"/>
          </a:xfrm>
        </p:spPr>
        <p:txBody>
          <a:bodyPr/>
          <a:lstStyle/>
          <a:p>
            <a:endParaRPr lang="en-US"/>
          </a:p>
          <a:p>
            <a:endParaRPr lang="en-US" sz="240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a:t>May 11,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9</a:t>
            </a:fld>
            <a:endParaRPr lang="en-US"/>
          </a:p>
        </p:txBody>
      </p:sp>
      <p:sp>
        <p:nvSpPr>
          <p:cNvPr id="7" name="Content Placeholder 2">
            <a:extLst>
              <a:ext uri="{FF2B5EF4-FFF2-40B4-BE49-F238E27FC236}">
                <a16:creationId xmlns:a16="http://schemas.microsoft.com/office/drawing/2014/main" id="{35188284-2E86-4772-BC66-71724B4684C5}"/>
              </a:ext>
            </a:extLst>
          </p:cNvPr>
          <p:cNvSpPr txBox="1">
            <a:spLocks/>
          </p:cNvSpPr>
          <p:nvPr/>
        </p:nvSpPr>
        <p:spPr>
          <a:xfrm>
            <a:off x="1028698" y="2286003"/>
            <a:ext cx="9624505" cy="4097771"/>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rgbClr val="000000"/>
                </a:solidFill>
                <a:latin typeface="+mj-lt"/>
              </a:rPr>
              <a:t>Select a subset of </a:t>
            </a:r>
            <a:r>
              <a:rPr lang="en-US" sz="2000" dirty="0" err="1">
                <a:solidFill>
                  <a:srgbClr val="000000"/>
                </a:solidFill>
                <a:latin typeface="+mj-lt"/>
              </a:rPr>
              <a:t>SkySpark</a:t>
            </a:r>
            <a:r>
              <a:rPr lang="en-US" sz="2000" dirty="0">
                <a:solidFill>
                  <a:srgbClr val="000000"/>
                </a:solidFill>
                <a:latin typeface="+mj-lt"/>
              </a:rPr>
              <a:t> data (CEC) </a:t>
            </a:r>
          </a:p>
          <a:p>
            <a:pPr marL="342900" indent="-342900">
              <a:buFont typeface="Arial" panose="020B0604020202020204" pitchFamily="34" charset="0"/>
              <a:buChar char="•"/>
            </a:pPr>
            <a:r>
              <a:rPr lang="en-US" sz="2000" dirty="0">
                <a:solidFill>
                  <a:srgbClr val="000000"/>
                </a:solidFill>
                <a:latin typeface="+mj-lt"/>
              </a:rPr>
              <a:t>Various anomaly detection models will be researched/explored</a:t>
            </a:r>
          </a:p>
          <a:p>
            <a:pPr marL="342900" indent="-342900">
              <a:buFont typeface="Arial" panose="020B0604020202020204" pitchFamily="34" charset="0"/>
              <a:buChar char="•"/>
            </a:pPr>
            <a:r>
              <a:rPr lang="en-US" sz="2000" dirty="0">
                <a:solidFill>
                  <a:srgbClr val="000000"/>
                </a:solidFill>
                <a:latin typeface="+mj-lt"/>
              </a:rPr>
              <a:t>A pipeline with the anomaly detection model and any required data cleaning will be tested using offline streaming simulation</a:t>
            </a:r>
          </a:p>
          <a:p>
            <a:pPr marL="342900" indent="-342900">
              <a:buFont typeface="Arial" panose="020B0604020202020204" pitchFamily="34" charset="0"/>
              <a:buChar char="•"/>
            </a:pPr>
            <a:r>
              <a:rPr lang="en-US" sz="2000" dirty="0">
                <a:solidFill>
                  <a:srgbClr val="000000"/>
                </a:solidFill>
                <a:latin typeface="+mj-lt"/>
              </a:rPr>
              <a:t>Pipeline will be implemented in the streaming framework with </a:t>
            </a:r>
            <a:r>
              <a:rPr lang="en-US" sz="2000" dirty="0" err="1">
                <a:solidFill>
                  <a:srgbClr val="000000"/>
                </a:solidFill>
                <a:latin typeface="+mj-lt"/>
              </a:rPr>
              <a:t>InfluxDB</a:t>
            </a:r>
            <a:endParaRPr lang="en-US" sz="2000" dirty="0">
              <a:solidFill>
                <a:srgbClr val="000000"/>
              </a:solidFill>
              <a:latin typeface="+mj-lt"/>
            </a:endParaRPr>
          </a:p>
          <a:p>
            <a:pPr marL="342900" indent="-342900">
              <a:buFont typeface="Arial" panose="020B0604020202020204" pitchFamily="34" charset="0"/>
              <a:buChar char="•"/>
            </a:pPr>
            <a:r>
              <a:rPr lang="en-US" sz="2000" dirty="0">
                <a:solidFill>
                  <a:srgbClr val="000000"/>
                </a:solidFill>
                <a:latin typeface="+mj-lt"/>
              </a:rPr>
              <a:t>The system may be tested/implemented on additional data sources</a:t>
            </a:r>
          </a:p>
          <a:p>
            <a:pPr marL="342900" indent="-342900">
              <a:buFont typeface="Arial" panose="020B0604020202020204" pitchFamily="34" charset="0"/>
              <a:buChar char="•"/>
            </a:pPr>
            <a:r>
              <a:rPr lang="en-US" sz="2000" dirty="0">
                <a:solidFill>
                  <a:srgbClr val="000000"/>
                </a:solidFill>
                <a:latin typeface="+mj-lt"/>
              </a:rPr>
              <a:t>Output from the detection model will be provided in dashboard format, ideally with a notification system</a:t>
            </a:r>
          </a:p>
          <a:p>
            <a:pPr marL="342900" indent="-342900">
              <a:buFont typeface="Arial" panose="020B0604020202020204" pitchFamily="34" charset="0"/>
              <a:buChar char="•"/>
            </a:pPr>
            <a:endParaRPr lang="en-US" sz="2000" dirty="0">
              <a:solidFill>
                <a:srgbClr val="000000"/>
              </a:solidFill>
              <a:latin typeface="+mj-lt"/>
            </a:endParaRPr>
          </a:p>
        </p:txBody>
      </p:sp>
    </p:spTree>
    <p:extLst>
      <p:ext uri="{BB962C8B-B14F-4D97-AF65-F5344CB8AC3E}">
        <p14:creationId xmlns:p14="http://schemas.microsoft.com/office/powerpoint/2010/main" val="295552122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4273A0-A4DF-47AA-BF1F-8758123399CE}">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FD975AF8-B1C6-436B-A274-2C3ADC7798E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654</TotalTime>
  <Words>1212</Words>
  <Application>Microsoft Office PowerPoint</Application>
  <PresentationFormat>Widescreen</PresentationFormat>
  <Paragraphs>267</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Nova</vt:lpstr>
      <vt:lpstr>Calibri</vt:lpstr>
      <vt:lpstr>Wingdings</vt:lpstr>
      <vt:lpstr>Theme1</vt:lpstr>
      <vt:lpstr> Real-time Sensor Anomaly Detection Urban Data Lab Master of Data Science Capstone Project</vt:lpstr>
      <vt:lpstr>Outline</vt:lpstr>
      <vt:lpstr>Introduction</vt:lpstr>
      <vt:lpstr>Project Team Introduction</vt:lpstr>
      <vt:lpstr>Master of Data Science Program Introduction</vt:lpstr>
      <vt:lpstr>Capstone Project Objective Introduction</vt:lpstr>
      <vt:lpstr>Project Overview</vt:lpstr>
      <vt:lpstr>Background Project Overview</vt:lpstr>
      <vt:lpstr>Proposal Approach Project Overview</vt:lpstr>
      <vt:lpstr>Proposal Schedule Schedule</vt:lpstr>
      <vt:lpstr>Current Progress</vt:lpstr>
      <vt:lpstr>Complete Current Progress</vt:lpstr>
      <vt:lpstr>In-Progress Current Progress</vt:lpstr>
      <vt:lpstr>Streaming Detection Frameworks Current Progress</vt:lpstr>
      <vt:lpstr>Streaming Detection Frameworks Current Progress</vt:lpstr>
      <vt:lpstr>Anomaly Detection Model Current Progress</vt:lpstr>
      <vt:lpstr>Anomaly Detection Model Current Progress</vt:lpstr>
      <vt:lpstr>Anomaly Detection Model Current Progress</vt:lpstr>
      <vt:lpstr>Schedule Current Progress</vt:lpstr>
      <vt:lpstr>Questions</vt:lpstr>
      <vt:lpstr>Specific Data Questions</vt:lpstr>
      <vt:lpstr>Specific Data Questions</vt:lpstr>
      <vt:lpstr>Specific Data Questions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Anomaly Detection Proposed Method</dc:title>
  <dc:creator>Nathan Smith</dc:creator>
  <cp:lastModifiedBy>Nathan Smith</cp:lastModifiedBy>
  <cp:revision>98</cp:revision>
  <dcterms:created xsi:type="dcterms:W3CDTF">2021-04-15T15:10:01Z</dcterms:created>
  <dcterms:modified xsi:type="dcterms:W3CDTF">2021-05-21T18:41:16Z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