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27"/>
  </p:notesMasterIdLst>
  <p:sldIdLst>
    <p:sldId id="335" r:id="rId5"/>
    <p:sldId id="387" r:id="rId6"/>
    <p:sldId id="375" r:id="rId7"/>
    <p:sldId id="415" r:id="rId8"/>
    <p:sldId id="440" r:id="rId9"/>
    <p:sldId id="442" r:id="rId10"/>
    <p:sldId id="444" r:id="rId11"/>
    <p:sldId id="438" r:id="rId12"/>
    <p:sldId id="439" r:id="rId13"/>
    <p:sldId id="418" r:id="rId14"/>
    <p:sldId id="377" r:id="rId15"/>
    <p:sldId id="404" r:id="rId16"/>
    <p:sldId id="437" r:id="rId17"/>
    <p:sldId id="395" r:id="rId18"/>
    <p:sldId id="422" r:id="rId19"/>
    <p:sldId id="396" r:id="rId20"/>
    <p:sldId id="398" r:id="rId21"/>
    <p:sldId id="399" r:id="rId22"/>
    <p:sldId id="400" r:id="rId23"/>
    <p:sldId id="443" r:id="rId24"/>
    <p:sldId id="445" r:id="rId25"/>
    <p:sldId id="44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han Smith" initials="NS" lastIdx="6" clrIdx="0">
    <p:extLst>
      <p:ext uri="{19B8F6BF-5375-455C-9EA6-DF929625EA0E}">
        <p15:presenceInfo xmlns:p15="http://schemas.microsoft.com/office/powerpoint/2012/main" userId="f0425a0d9f426aba" providerId="Windows Live"/>
      </p:ext>
    </p:extLst>
  </p:cmAuthor>
  <p:cmAuthor id="2" name="nwraysmith@gmail.com" initials="nw" lastIdx="2" clrIdx="1">
    <p:extLst>
      <p:ext uri="{19B8F6BF-5375-455C-9EA6-DF929625EA0E}">
        <p15:presenceInfo xmlns:p15="http://schemas.microsoft.com/office/powerpoint/2012/main" userId="S::urn:spo:guest#nwraysmith@gmail.com::" providerId="AD"/>
      </p:ext>
    </p:extLst>
  </p:cmAuthor>
  <p:cmAuthor id="3" name="ryan.koenig@hotmail.ca" initials="ry" lastIdx="2" clrIdx="2">
    <p:extLst>
      <p:ext uri="{19B8F6BF-5375-455C-9EA6-DF929625EA0E}">
        <p15:presenceInfo xmlns:p15="http://schemas.microsoft.com/office/powerpoint/2012/main" userId="S::urn:spo:guest#ryan.koenig@hotmail.ca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67A509-E389-85C6-F34C-9B313E74CDE3}" v="4" dt="2021-05-07T22:54:49.693"/>
    <p1510:client id="{95E8DA12-4F19-6B80-7566-8C24B47FD671}" v="8" dt="2021-05-08T15:55:00.582"/>
    <p1510:client id="{B7EEC59F-6085-0000-A4B1-1133A1048F00}" v="5" dt="2021-05-08T16:11:15.3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36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wraysmith@gmail.com" userId="S::urn:spo:guest#nwraysmith@gmail.com::" providerId="AD" clId="Web-{8367A509-E389-85C6-F34C-9B313E74CDE3}"/>
    <pc:docChg chg="">
      <pc:chgData name="nwraysmith@gmail.com" userId="S::urn:spo:guest#nwraysmith@gmail.com::" providerId="AD" clId="Web-{8367A509-E389-85C6-F34C-9B313E74CDE3}" dt="2021-05-07T22:54:49.693" v="3"/>
      <pc:docMkLst>
        <pc:docMk/>
      </pc:docMkLst>
      <pc:sldChg chg="addCm modCm">
        <pc:chgData name="nwraysmith@gmail.com" userId="S::urn:spo:guest#nwraysmith@gmail.com::" providerId="AD" clId="Web-{8367A509-E389-85C6-F34C-9B313E74CDE3}" dt="2021-05-07T22:54:49.693" v="3"/>
        <pc:sldMkLst>
          <pc:docMk/>
          <pc:sldMk cId="1341168471" sldId="385"/>
        </pc:sldMkLst>
      </pc:sldChg>
      <pc:sldChg chg="addCm modCm">
        <pc:chgData name="nwraysmith@gmail.com" userId="S::urn:spo:guest#nwraysmith@gmail.com::" providerId="AD" clId="Web-{8367A509-E389-85C6-F34C-9B313E74CDE3}" dt="2021-05-07T22:54:38.615" v="1"/>
        <pc:sldMkLst>
          <pc:docMk/>
          <pc:sldMk cId="3563375699" sldId="386"/>
        </pc:sldMkLst>
      </pc:sldChg>
    </pc:docChg>
  </pc:docChgLst>
  <pc:docChgLst>
    <pc:chgData name="nwraysmith@gmail.com" userId="S::urn:spo:guest#nwraysmith@gmail.com::" providerId="AD" clId="Web-{B7EEC59F-6085-0000-A4B1-1133A1048F00}"/>
    <pc:docChg chg="modSld">
      <pc:chgData name="nwraysmith@gmail.com" userId="S::urn:spo:guest#nwraysmith@gmail.com::" providerId="AD" clId="Web-{B7EEC59F-6085-0000-A4B1-1133A1048F00}" dt="2021-05-08T16:11:15.378" v="3"/>
      <pc:docMkLst>
        <pc:docMk/>
      </pc:docMkLst>
      <pc:sldChg chg="delCm">
        <pc:chgData name="nwraysmith@gmail.com" userId="S::urn:spo:guest#nwraysmith@gmail.com::" providerId="AD" clId="Web-{B7EEC59F-6085-0000-A4B1-1133A1048F00}" dt="2021-05-08T16:11:15.378" v="3"/>
        <pc:sldMkLst>
          <pc:docMk/>
          <pc:sldMk cId="1341168471" sldId="385"/>
        </pc:sldMkLst>
      </pc:sldChg>
      <pc:sldChg chg="modSp delCm">
        <pc:chgData name="nwraysmith@gmail.com" userId="S::urn:spo:guest#nwraysmith@gmail.com::" providerId="AD" clId="Web-{B7EEC59F-6085-0000-A4B1-1133A1048F00}" dt="2021-05-08T16:11:06.956" v="2"/>
        <pc:sldMkLst>
          <pc:docMk/>
          <pc:sldMk cId="3563375699" sldId="386"/>
        </pc:sldMkLst>
        <pc:spChg chg="mod">
          <ac:chgData name="nwraysmith@gmail.com" userId="S::urn:spo:guest#nwraysmith@gmail.com::" providerId="AD" clId="Web-{B7EEC59F-6085-0000-A4B1-1133A1048F00}" dt="2021-05-08T16:10:43.487" v="1" actId="20577"/>
          <ac:spMkLst>
            <pc:docMk/>
            <pc:sldMk cId="3563375699" sldId="386"/>
            <ac:spMk id="7" creationId="{11EF0A06-755C-46C8-8507-EBB7658BAA1C}"/>
          </ac:spMkLst>
        </pc:spChg>
      </pc:sldChg>
    </pc:docChg>
  </pc:docChgLst>
  <pc:docChgLst>
    <pc:chgData name="ryan.koenig@hotmail.ca" userId="S::urn:spo:guest#ryan.koenig@hotmail.ca::" providerId="AD" clId="Web-{95E8DA12-4F19-6B80-7566-8C24B47FD671}"/>
    <pc:docChg chg="modSld">
      <pc:chgData name="ryan.koenig@hotmail.ca" userId="S::urn:spo:guest#ryan.koenig@hotmail.ca::" providerId="AD" clId="Web-{95E8DA12-4F19-6B80-7566-8C24B47FD671}" dt="2021-05-08T15:55:00.582" v="4"/>
      <pc:docMkLst>
        <pc:docMk/>
      </pc:docMkLst>
      <pc:sldChg chg="modSp addCm">
        <pc:chgData name="ryan.koenig@hotmail.ca" userId="S::urn:spo:guest#ryan.koenig@hotmail.ca::" providerId="AD" clId="Web-{95E8DA12-4F19-6B80-7566-8C24B47FD671}" dt="2021-05-08T15:55:00.582" v="4"/>
        <pc:sldMkLst>
          <pc:docMk/>
          <pc:sldMk cId="1341168471" sldId="385"/>
        </pc:sldMkLst>
        <pc:picChg chg="mod">
          <ac:chgData name="ryan.koenig@hotmail.ca" userId="S::urn:spo:guest#ryan.koenig@hotmail.ca::" providerId="AD" clId="Web-{95E8DA12-4F19-6B80-7566-8C24B47FD671}" dt="2021-05-08T15:52:09.223" v="1"/>
          <ac:picMkLst>
            <pc:docMk/>
            <pc:sldMk cId="1341168471" sldId="385"/>
            <ac:picMk id="1028" creationId="{E7B6A25F-7199-48F7-B773-A0C425DB4D47}"/>
          </ac:picMkLst>
        </pc:picChg>
      </pc:sldChg>
      <pc:sldChg chg="modSp addCm">
        <pc:chgData name="ryan.koenig@hotmail.ca" userId="S::urn:spo:guest#ryan.koenig@hotmail.ca::" providerId="AD" clId="Web-{95E8DA12-4F19-6B80-7566-8C24B47FD671}" dt="2021-05-08T15:54:54.394" v="3"/>
        <pc:sldMkLst>
          <pc:docMk/>
          <pc:sldMk cId="3563375699" sldId="386"/>
        </pc:sldMkLst>
        <pc:picChg chg="mod">
          <ac:chgData name="ryan.koenig@hotmail.ca" userId="S::urn:spo:guest#ryan.koenig@hotmail.ca::" providerId="AD" clId="Web-{95E8DA12-4F19-6B80-7566-8C24B47FD671}" dt="2021-05-08T15:54:22.957" v="2"/>
          <ac:picMkLst>
            <pc:docMk/>
            <pc:sldMk cId="3563375699" sldId="386"/>
            <ac:picMk id="1028" creationId="{E7B6A25F-7199-48F7-B773-A0C425DB4D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7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953875" cy="63055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906250" cy="6217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A4B708A-874B-4F75-A235-6908EB43FA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10460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978781"/>
            <a:ext cx="1589372" cy="1325563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rPr lang="en-US"/>
              <a:t>“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September 3, 20XX 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 userDrawn="1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 userDrawn="1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 userDrawn="1">
          <p15:clr>
            <a:srgbClr val="F26B43"/>
          </p15:clr>
        </p15:guide>
        <p15:guide id="18" orient="horz" pos="3672" userDrawn="1">
          <p15:clr>
            <a:srgbClr val="F26B43"/>
          </p15:clr>
        </p15:guide>
        <p15:guide id="19" pos="398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dirty="0"/>
              <a:t>Data 599</a:t>
            </a:r>
            <a:r>
              <a:rPr lang="en-US" dirty="0"/>
              <a:t>      Mitch Harris, Ryan Koenig, Nathan Smith 	June 8, 2021 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9863322" cy="2113466"/>
          </a:xfrm>
        </p:spPr>
        <p:txBody>
          <a:bodyPr/>
          <a:lstStyle/>
          <a:p>
            <a:br>
              <a:rPr lang="en-US" sz="4000" dirty="0"/>
            </a:br>
            <a:r>
              <a:rPr lang="en-US" sz="4000" dirty="0"/>
              <a:t>Realtime Anomaly Detection for Building Sensors</a:t>
            </a:r>
            <a:br>
              <a:rPr lang="en-US" sz="2400" dirty="0"/>
            </a:br>
            <a:r>
              <a:rPr lang="en-US" sz="2400" dirty="0"/>
              <a:t>Urban Data Lab Capstone Project</a:t>
            </a:r>
            <a:br>
              <a:rPr lang="en-US" sz="2400" dirty="0"/>
            </a:br>
            <a:r>
              <a:rPr lang="en-US" sz="2400" dirty="0"/>
              <a:t>Week 6 Status</a:t>
            </a:r>
          </a:p>
        </p:txBody>
      </p:sp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Week 5 Tasks</a:t>
            </a:r>
            <a:br>
              <a:rPr lang="en-US" dirty="0"/>
            </a:br>
            <a:r>
              <a:rPr lang="en-US" sz="3000" dirty="0"/>
              <a:t>Previous Week (May 31 – June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8,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6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C52A92-3263-4C50-A3F1-1A01857F5740}"/>
              </a:ext>
            </a:extLst>
          </p:cNvPr>
          <p:cNvSpPr txBox="1">
            <a:spLocks/>
          </p:cNvSpPr>
          <p:nvPr/>
        </p:nvSpPr>
        <p:spPr>
          <a:xfrm>
            <a:off x="1028699" y="2183102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Started Reporting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Dashboard couldn’t be started until InfluxDB pipeline implemented in test env.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Started report recognizing the dashboard will be pushed to start in Week 6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On track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52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Challenges</a:t>
            </a:r>
            <a:br>
              <a:rPr lang="en-US" dirty="0"/>
            </a:br>
            <a:r>
              <a:rPr lang="en-US" sz="3000" dirty="0"/>
              <a:t>Previous Week (May 31 – June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8,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6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02D64C-7A74-4F54-BE39-917963439AAF}"/>
              </a:ext>
            </a:extLst>
          </p:cNvPr>
          <p:cNvSpPr txBox="1">
            <a:spLocks/>
          </p:cNvSpPr>
          <p:nvPr/>
        </p:nvSpPr>
        <p:spPr>
          <a:xfrm>
            <a:off x="1181100" y="2438403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4B542-AD86-4947-BE50-B8A0EC20CC09}"/>
              </a:ext>
            </a:extLst>
          </p:cNvPr>
          <p:cNvSpPr txBox="1">
            <a:spLocks/>
          </p:cNvSpPr>
          <p:nvPr/>
        </p:nvSpPr>
        <p:spPr>
          <a:xfrm>
            <a:off x="1028700" y="2183994"/>
            <a:ext cx="10464800" cy="40208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Test Environment in </a:t>
            </a:r>
            <a:r>
              <a:rPr lang="en-US" sz="2000" b="1" dirty="0" err="1"/>
              <a:t>InfluxDB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Ideally would have been able to implement the pipeline directly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Still need to implement it in real-time (if the database is ready by the end of the project and there is time)</a:t>
            </a:r>
          </a:p>
          <a:p>
            <a:endParaRPr lang="en-US" dirty="0"/>
          </a:p>
          <a:p>
            <a:r>
              <a:rPr lang="en-US" sz="2000" b="1" dirty="0"/>
              <a:t>Minimal Sensor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Only 5 sensors studied to date – will look at an additional 5 this week</a:t>
            </a:r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876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Client Meetings</a:t>
            </a:r>
            <a:br>
              <a:rPr lang="en-US" dirty="0"/>
            </a:br>
            <a:r>
              <a:rPr lang="en-US" sz="3000" dirty="0"/>
              <a:t>Previous Week (May 31 – June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8,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6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C172C58-D932-4A77-BB13-53AB5F9B696A}"/>
              </a:ext>
            </a:extLst>
          </p:cNvPr>
          <p:cNvSpPr txBox="1">
            <a:spLocks/>
          </p:cNvSpPr>
          <p:nvPr/>
        </p:nvSpPr>
        <p:spPr>
          <a:xfrm>
            <a:off x="1028699" y="2183102"/>
            <a:ext cx="9791700" cy="299538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Monday Technical Project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Presented preliminary results and discussed LSTM model</a:t>
            </a:r>
          </a:p>
          <a:p>
            <a:endParaRPr lang="en-US" sz="2000" dirty="0"/>
          </a:p>
          <a:p>
            <a:r>
              <a:rPr lang="en-US" sz="2000" b="1" dirty="0"/>
              <a:t>Thursday Sprint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Plan for next week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Friday Presentation to Energy and Water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Keep EWS in the loops as they are supporting UDL with various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48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Time Summary</a:t>
            </a:r>
            <a:br>
              <a:rPr lang="en-US" dirty="0"/>
            </a:br>
            <a:r>
              <a:rPr lang="en-US" sz="3000" dirty="0"/>
              <a:t>Previous Week (May 31 – June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8,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6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02D64C-7A74-4F54-BE39-917963439AAF}"/>
              </a:ext>
            </a:extLst>
          </p:cNvPr>
          <p:cNvSpPr txBox="1">
            <a:spLocks/>
          </p:cNvSpPr>
          <p:nvPr/>
        </p:nvSpPr>
        <p:spPr>
          <a:xfrm>
            <a:off x="1181100" y="2438403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892A4B-D880-4B00-BBF4-0172D1894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2286003"/>
            <a:ext cx="10086976" cy="214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 Planning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57B9-F955-4193-88D9-F4EA85D547D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8, 2021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B3FA8-4599-46DB-9C0B-749220AC23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6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053E32-00B8-4F5A-A2D8-2B2D76DB5655}"/>
              </a:ext>
            </a:extLst>
          </p:cNvPr>
          <p:cNvSpPr txBox="1">
            <a:spLocks/>
          </p:cNvSpPr>
          <p:nvPr/>
        </p:nvSpPr>
        <p:spPr>
          <a:xfrm>
            <a:off x="1028699" y="2183102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Week 6 Goals: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Wrap-up Code/Implementation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2769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Individual Tasks</a:t>
            </a:r>
            <a:br>
              <a:rPr lang="en-US" dirty="0"/>
            </a:br>
            <a:r>
              <a:rPr lang="en-US" sz="3000" dirty="0"/>
              <a:t>Next Week (June 7 - 13)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8,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6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94C500-A21D-4E55-94E1-177D317663DE}"/>
              </a:ext>
            </a:extLst>
          </p:cNvPr>
          <p:cNvSpPr txBox="1">
            <a:spLocks/>
          </p:cNvSpPr>
          <p:nvPr/>
        </p:nvSpPr>
        <p:spPr>
          <a:xfrm>
            <a:off x="1028699" y="2428619"/>
            <a:ext cx="10086976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3"/>
                </a:solidFill>
              </a:rPr>
              <a:t>Mitch:	</a:t>
            </a:r>
            <a:r>
              <a:rPr lang="en-US" sz="2000" dirty="0"/>
              <a:t>	Dashboard and wrap-up code/implementation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3"/>
                </a:solidFill>
              </a:rPr>
              <a:t>Ryan:	</a:t>
            </a:r>
            <a:r>
              <a:rPr lang="en-US" sz="2000" dirty="0"/>
              <a:t>	Additional sensor testing and wrap-up results</a:t>
            </a:r>
          </a:p>
          <a:p>
            <a:endParaRPr lang="en-US" sz="2000" dirty="0"/>
          </a:p>
          <a:p>
            <a:r>
              <a:rPr lang="en-US" sz="2400" b="1" dirty="0">
                <a:solidFill>
                  <a:schemeClr val="accent3"/>
                </a:solidFill>
              </a:rPr>
              <a:t>Nate:</a:t>
            </a:r>
            <a:r>
              <a:rPr lang="en-US" sz="2400" dirty="0"/>
              <a:t>		</a:t>
            </a:r>
            <a:r>
              <a:rPr lang="en-US" sz="2000" dirty="0"/>
              <a:t>Project management, review, and work on report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2555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Challenges</a:t>
            </a:r>
            <a:br>
              <a:rPr lang="en-US" dirty="0"/>
            </a:br>
            <a:r>
              <a:rPr lang="en-US" sz="3000" dirty="0"/>
              <a:t>Next Week (June 7 - 13)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8,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6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02D64C-7A74-4F54-BE39-917963439AAF}"/>
              </a:ext>
            </a:extLst>
          </p:cNvPr>
          <p:cNvSpPr txBox="1">
            <a:spLocks/>
          </p:cNvSpPr>
          <p:nvPr/>
        </p:nvSpPr>
        <p:spPr>
          <a:xfrm>
            <a:off x="1181100" y="2438403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4B542-AD86-4947-BE50-B8A0EC20CC09}"/>
              </a:ext>
            </a:extLst>
          </p:cNvPr>
          <p:cNvSpPr txBox="1">
            <a:spLocks/>
          </p:cNvSpPr>
          <p:nvPr/>
        </p:nvSpPr>
        <p:spPr>
          <a:xfrm>
            <a:off x="1028700" y="2183994"/>
            <a:ext cx="10464800" cy="40208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Start Project Wrap-up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Wrap-up the project and minimize additional scope</a:t>
            </a:r>
          </a:p>
          <a:p>
            <a:endParaRPr lang="en-US" sz="2000" b="1" dirty="0"/>
          </a:p>
          <a:p>
            <a:r>
              <a:rPr lang="en-US" sz="2000" b="1" dirty="0"/>
              <a:t>Real-time </a:t>
            </a:r>
            <a:r>
              <a:rPr lang="en-US" sz="2000" b="1" dirty="0" err="1"/>
              <a:t>InfluxDB</a:t>
            </a:r>
            <a:r>
              <a:rPr lang="en-US" sz="2000" b="1" dirty="0"/>
              <a:t>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Would like to do this but may be time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Evaluate on Additional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Pushing model evaluation later than we would like but feel it’s important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49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Reflection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57B9-F955-4193-88D9-F4EA85D547D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8, 2021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B3FA8-4599-46DB-9C0B-749220AC23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6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053E32-00B8-4F5A-A2D8-2B2D76DB5655}"/>
              </a:ext>
            </a:extLst>
          </p:cNvPr>
          <p:cNvSpPr txBox="1">
            <a:spLocks/>
          </p:cNvSpPr>
          <p:nvPr/>
        </p:nvSpPr>
        <p:spPr>
          <a:xfrm>
            <a:off x="1028699" y="2183102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590C14-A2A9-4C9D-B1C8-0265235C379E}"/>
              </a:ext>
            </a:extLst>
          </p:cNvPr>
          <p:cNvSpPr txBox="1">
            <a:spLocks/>
          </p:cNvSpPr>
          <p:nvPr/>
        </p:nvSpPr>
        <p:spPr>
          <a:xfrm>
            <a:off x="1181099" y="2335502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237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Schedule</a:t>
            </a:r>
            <a:br>
              <a:rPr lang="en-US" dirty="0"/>
            </a:br>
            <a:r>
              <a:rPr lang="en-US" sz="3000" dirty="0"/>
              <a:t>Timeline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8,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6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02D64C-7A74-4F54-BE39-917963439AAF}"/>
              </a:ext>
            </a:extLst>
          </p:cNvPr>
          <p:cNvSpPr txBox="1">
            <a:spLocks/>
          </p:cNvSpPr>
          <p:nvPr/>
        </p:nvSpPr>
        <p:spPr>
          <a:xfrm>
            <a:off x="1181100" y="2438403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4B542-AD86-4947-BE50-B8A0EC20CC09}"/>
              </a:ext>
            </a:extLst>
          </p:cNvPr>
          <p:cNvSpPr txBox="1">
            <a:spLocks/>
          </p:cNvSpPr>
          <p:nvPr/>
        </p:nvSpPr>
        <p:spPr>
          <a:xfrm>
            <a:off x="1028700" y="2183994"/>
            <a:ext cx="4925060" cy="40208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Week 5: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Pipeline implemented (test env.)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Model complete but on limited sensors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Week 6: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Complete the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Continue reporting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Evaluate additional sensors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Start wrap-up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FE85192A-C292-4319-93C4-188CEBD06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221785"/>
              </p:ext>
            </p:extLst>
          </p:nvPr>
        </p:nvGraphicFramePr>
        <p:xfrm>
          <a:off x="5924550" y="2394863"/>
          <a:ext cx="55318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489">
                  <a:extLst>
                    <a:ext uri="{9D8B030D-6E8A-4147-A177-3AD203B41FA5}">
                      <a16:colId xmlns:a16="http://schemas.microsoft.com/office/drawing/2014/main" val="2861931883"/>
                    </a:ext>
                  </a:extLst>
                </a:gridCol>
                <a:gridCol w="4687409">
                  <a:extLst>
                    <a:ext uri="{9D8B030D-6E8A-4147-A177-3AD203B41FA5}">
                      <a16:colId xmlns:a16="http://schemas.microsoft.com/office/drawing/2014/main" val="808430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4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Definitional and Proposal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48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 and System Understanding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4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Anomaly Detection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97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Implement Streaming 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73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88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67380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A61835-39DA-4B5A-9904-0CB6A3CA0752}"/>
              </a:ext>
            </a:extLst>
          </p:cNvPr>
          <p:cNvCxnSpPr>
            <a:cxnSpLocks/>
          </p:cNvCxnSpPr>
          <p:nvPr/>
        </p:nvCxnSpPr>
        <p:spPr>
          <a:xfrm>
            <a:off x="5924550" y="4623948"/>
            <a:ext cx="553189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063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Impacts to Schedule</a:t>
            </a:r>
            <a:br>
              <a:rPr lang="en-US" dirty="0"/>
            </a:br>
            <a:r>
              <a:rPr lang="en-US" sz="3000" dirty="0"/>
              <a:t>Timeline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8,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6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02D64C-7A74-4F54-BE39-917963439AAF}"/>
              </a:ext>
            </a:extLst>
          </p:cNvPr>
          <p:cNvSpPr txBox="1">
            <a:spLocks/>
          </p:cNvSpPr>
          <p:nvPr/>
        </p:nvSpPr>
        <p:spPr>
          <a:xfrm>
            <a:off x="1181100" y="2438403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4B542-AD86-4947-BE50-B8A0EC20CC09}"/>
              </a:ext>
            </a:extLst>
          </p:cNvPr>
          <p:cNvSpPr txBox="1">
            <a:spLocks/>
          </p:cNvSpPr>
          <p:nvPr/>
        </p:nvSpPr>
        <p:spPr>
          <a:xfrm>
            <a:off x="1028700" y="2183994"/>
            <a:ext cx="10464800" cy="40208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Back on track with the project due to using Value Week for catching up</a:t>
            </a:r>
          </a:p>
          <a:p>
            <a:endParaRPr lang="en-US" sz="2000" b="1" dirty="0"/>
          </a:p>
          <a:p>
            <a:r>
              <a:rPr lang="en-US" sz="2000" b="1" dirty="0"/>
              <a:t>Would be good to do more scope but need to start focusing on project completion</a:t>
            </a:r>
            <a:endParaRPr lang="en-US" sz="2000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6277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Outline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/>
          </a:p>
          <a:p>
            <a:endParaRPr 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8,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6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7804643-0AB1-476B-9017-6E1A8F755CB1}"/>
              </a:ext>
            </a:extLst>
          </p:cNvPr>
          <p:cNvSpPr txBox="1">
            <a:spLocks/>
          </p:cNvSpPr>
          <p:nvPr/>
        </p:nvSpPr>
        <p:spPr>
          <a:xfrm>
            <a:off x="1028700" y="2286000"/>
            <a:ext cx="9802057" cy="2904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alibri"/>
              </a:rPr>
              <a:t>Previous Week Summary (May 31 – June 6)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alibri"/>
              </a:rPr>
              <a:t>Next Week Planning (June 7 – 13)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alibri"/>
              </a:rPr>
              <a:t>Timeline Reflection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85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7F85-B014-E54D-AC82-A789515E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8D6534-C18A-6F43-BFAE-88E2F83FD9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2354531"/>
            <a:ext cx="4876800" cy="1152149"/>
          </a:xfrm>
        </p:spPr>
        <p:txBody>
          <a:bodyPr/>
          <a:lstStyle/>
          <a:p>
            <a:r>
              <a:rPr lang="en-US" b="1"/>
              <a:t>Mitch Harris</a:t>
            </a:r>
          </a:p>
          <a:p>
            <a:r>
              <a:rPr lang="en-US" b="1"/>
              <a:t>Ryan Koenig</a:t>
            </a:r>
          </a:p>
          <a:p>
            <a:r>
              <a:rPr lang="en-US" b="1"/>
              <a:t>Nathan Smith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37C36-233D-4261-A151-481DEB983F8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8,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7CE90-6DC0-4BAD-AFD2-6566038ECD0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6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0CAF6B-5914-4E2F-90A1-4B2D92D5AD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2F485E91-8B2E-42EB-AE3D-84E04C06EA5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90600"/>
            <a:ext cx="4837176" cy="4837176"/>
          </a:xfrm>
        </p:spPr>
      </p:pic>
    </p:spTree>
    <p:extLst>
      <p:ext uri="{BB962C8B-B14F-4D97-AF65-F5344CB8AC3E}">
        <p14:creationId xmlns:p14="http://schemas.microsoft.com/office/powerpoint/2010/main" val="605976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Time Summary (May 24 – May 30)</a:t>
            </a:r>
            <a:br>
              <a:rPr lang="en-US" dirty="0"/>
            </a:br>
            <a:r>
              <a:rPr lang="en-US" sz="3000" dirty="0"/>
              <a:t>Additional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8,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6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02D64C-7A74-4F54-BE39-917963439AAF}"/>
              </a:ext>
            </a:extLst>
          </p:cNvPr>
          <p:cNvSpPr txBox="1">
            <a:spLocks/>
          </p:cNvSpPr>
          <p:nvPr/>
        </p:nvSpPr>
        <p:spPr>
          <a:xfrm>
            <a:off x="1181100" y="2438403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CFD52-09E9-4A07-8449-40414FC63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2286003"/>
            <a:ext cx="10464801" cy="312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58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Pipeline Schematic</a:t>
            </a:r>
            <a:br>
              <a:rPr lang="en-US" dirty="0"/>
            </a:br>
            <a:r>
              <a:rPr lang="en-US" sz="3000" dirty="0"/>
              <a:t>Additional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8,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6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1073B6-D958-436F-BCDB-968276C16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2030151"/>
            <a:ext cx="10601739" cy="407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5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Week 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57B9-F955-4193-88D9-F4EA85D547D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8, 2021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B3FA8-4599-46DB-9C0B-749220AC23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6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053E32-00B8-4F5A-A2D8-2B2D76DB5655}"/>
              </a:ext>
            </a:extLst>
          </p:cNvPr>
          <p:cNvSpPr txBox="1">
            <a:spLocks/>
          </p:cNvSpPr>
          <p:nvPr/>
        </p:nvSpPr>
        <p:spPr>
          <a:xfrm>
            <a:off x="1028699" y="2183102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Week 5 Goals: Value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model evaluation and performance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Implement pipeline with </a:t>
            </a:r>
            <a:r>
              <a:rPr lang="en-US" sz="2000" dirty="0" err="1"/>
              <a:t>InfluxDB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Start reporting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750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Week 5 Tasks</a:t>
            </a:r>
            <a:br>
              <a:rPr lang="en-US" dirty="0"/>
            </a:br>
            <a:r>
              <a:rPr lang="en-US" sz="3000" dirty="0"/>
              <a:t>Previous Week (May 31 – June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8,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6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C52A92-3263-4C50-A3F1-1A01857F5740}"/>
              </a:ext>
            </a:extLst>
          </p:cNvPr>
          <p:cNvSpPr txBox="1">
            <a:spLocks/>
          </p:cNvSpPr>
          <p:nvPr/>
        </p:nvSpPr>
        <p:spPr>
          <a:xfrm>
            <a:off x="1028699" y="2183101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Complete Model Evaluation and Performance Tuning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Finish evaluating on-hand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Assess: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LSTM 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anomaly data removal is required for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window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Generate a threshold rule for anomaly flagging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>
                <a:solidFill>
                  <a:srgbClr val="00B050"/>
                </a:solidFill>
              </a:rPr>
              <a:t>On Track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13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Week 5 Tasks</a:t>
            </a:r>
            <a:br>
              <a:rPr lang="en-US" dirty="0"/>
            </a:br>
            <a:r>
              <a:rPr lang="en-US" sz="3000" dirty="0"/>
              <a:t>Previous Week (May 31 – June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8,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6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3152AD-DF41-4588-A822-98D6A050ED61}"/>
              </a:ext>
            </a:extLst>
          </p:cNvPr>
          <p:cNvSpPr txBox="1">
            <a:spLocks/>
          </p:cNvSpPr>
          <p:nvPr/>
        </p:nvSpPr>
        <p:spPr>
          <a:xfrm>
            <a:off x="1028700" y="2286003"/>
            <a:ext cx="4380698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Two Model Setups Considered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endParaRPr lang="en-US" sz="2000"/>
          </a:p>
          <a:p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E0C653-A410-4319-8B1B-805E9D9D5226}"/>
              </a:ext>
            </a:extLst>
          </p:cNvPr>
          <p:cNvSpPr/>
          <p:nvPr/>
        </p:nvSpPr>
        <p:spPr>
          <a:xfrm>
            <a:off x="6362299" y="3931908"/>
            <a:ext cx="539015" cy="493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AA5F0-F981-49A3-8A4A-D72E753C3A8D}"/>
              </a:ext>
            </a:extLst>
          </p:cNvPr>
          <p:cNvSpPr/>
          <p:nvPr/>
        </p:nvSpPr>
        <p:spPr>
          <a:xfrm>
            <a:off x="7137937" y="3931907"/>
            <a:ext cx="539015" cy="493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4999F5-3A18-4B8E-8C32-887124DC600A}"/>
              </a:ext>
            </a:extLst>
          </p:cNvPr>
          <p:cNvSpPr/>
          <p:nvPr/>
        </p:nvSpPr>
        <p:spPr>
          <a:xfrm>
            <a:off x="7913575" y="3931906"/>
            <a:ext cx="539015" cy="493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C2BE2C-2806-44E5-BD0C-233C9182973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901314" y="4178555"/>
            <a:ext cx="236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AD4F14-FE32-478A-B475-F08A0D541A0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7676952" y="4178554"/>
            <a:ext cx="236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AE8B2-082F-4E91-B27F-9691A25F2456}"/>
              </a:ext>
            </a:extLst>
          </p:cNvPr>
          <p:cNvSpPr/>
          <p:nvPr/>
        </p:nvSpPr>
        <p:spPr>
          <a:xfrm>
            <a:off x="8656328" y="3931905"/>
            <a:ext cx="539015" cy="493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D47EF5-9C9A-4D59-81FD-298353EE95EE}"/>
              </a:ext>
            </a:extLst>
          </p:cNvPr>
          <p:cNvSpPr/>
          <p:nvPr/>
        </p:nvSpPr>
        <p:spPr>
          <a:xfrm>
            <a:off x="9417541" y="3931902"/>
            <a:ext cx="539015" cy="493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50404F-0C13-4520-9DEB-20419ACEA0B5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8452590" y="4178553"/>
            <a:ext cx="2037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9FCF45-5827-452D-AECE-6A3B45BB41DA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9195343" y="4178550"/>
            <a:ext cx="222198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3DB940D-D11C-4B11-A70B-32AB4F95E5CC}"/>
              </a:ext>
            </a:extLst>
          </p:cNvPr>
          <p:cNvSpPr/>
          <p:nvPr/>
        </p:nvSpPr>
        <p:spPr>
          <a:xfrm>
            <a:off x="6362299" y="3355600"/>
            <a:ext cx="539015" cy="283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X-2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F1760E-E3B0-4C06-A0F8-34BAED293094}"/>
              </a:ext>
            </a:extLst>
          </p:cNvPr>
          <p:cNvSpPr/>
          <p:nvPr/>
        </p:nvSpPr>
        <p:spPr>
          <a:xfrm>
            <a:off x="7137937" y="3355600"/>
            <a:ext cx="539015" cy="283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X-1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3C0F43-98A4-4DFF-92FC-ABAA1B68A30D}"/>
              </a:ext>
            </a:extLst>
          </p:cNvPr>
          <p:cNvSpPr/>
          <p:nvPr/>
        </p:nvSpPr>
        <p:spPr>
          <a:xfrm>
            <a:off x="7913575" y="3358008"/>
            <a:ext cx="539015" cy="283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X0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24BF7B1-A8AD-494B-996C-DD0346A3DF7A}"/>
              </a:ext>
            </a:extLst>
          </p:cNvPr>
          <p:cNvSpPr/>
          <p:nvPr/>
        </p:nvSpPr>
        <p:spPr>
          <a:xfrm>
            <a:off x="7913574" y="4719974"/>
            <a:ext cx="539015" cy="283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X-2’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AFFC454-309A-4C2A-886B-884AC6CF3472}"/>
              </a:ext>
            </a:extLst>
          </p:cNvPr>
          <p:cNvSpPr/>
          <p:nvPr/>
        </p:nvSpPr>
        <p:spPr>
          <a:xfrm>
            <a:off x="8663940" y="4719974"/>
            <a:ext cx="539015" cy="283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X-1’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BA0D09-D623-44D3-913E-113EA84568FB}"/>
              </a:ext>
            </a:extLst>
          </p:cNvPr>
          <p:cNvSpPr/>
          <p:nvPr/>
        </p:nvSpPr>
        <p:spPr>
          <a:xfrm>
            <a:off x="9427552" y="4719974"/>
            <a:ext cx="539015" cy="283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X0’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989557-4573-4B89-A299-05D42268CFB9}"/>
              </a:ext>
            </a:extLst>
          </p:cNvPr>
          <p:cNvCxnSpPr>
            <a:cxnSpLocks/>
            <a:stCxn id="19" idx="4"/>
            <a:endCxn id="9" idx="0"/>
          </p:cNvCxnSpPr>
          <p:nvPr/>
        </p:nvCxnSpPr>
        <p:spPr>
          <a:xfrm>
            <a:off x="6631807" y="3639542"/>
            <a:ext cx="0" cy="29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200000-1BDB-443A-9138-150443C421E2}"/>
              </a:ext>
            </a:extLst>
          </p:cNvPr>
          <p:cNvCxnSpPr>
            <a:cxnSpLocks/>
            <a:stCxn id="20" idx="4"/>
            <a:endCxn id="11" idx="0"/>
          </p:cNvCxnSpPr>
          <p:nvPr/>
        </p:nvCxnSpPr>
        <p:spPr>
          <a:xfrm>
            <a:off x="7407445" y="3639542"/>
            <a:ext cx="0" cy="29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43F35A-3B38-4DDB-8131-AFDD119173AD}"/>
              </a:ext>
            </a:extLst>
          </p:cNvPr>
          <p:cNvCxnSpPr>
            <a:cxnSpLocks/>
            <a:stCxn id="21" idx="4"/>
            <a:endCxn id="12" idx="0"/>
          </p:cNvCxnSpPr>
          <p:nvPr/>
        </p:nvCxnSpPr>
        <p:spPr>
          <a:xfrm>
            <a:off x="8183083" y="3641950"/>
            <a:ext cx="0" cy="28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48B136-2856-44E0-AC1F-BE131A18AF51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 flipH="1">
            <a:off x="8183082" y="4425201"/>
            <a:ext cx="1" cy="29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6D2A0E-C04F-4CB5-87DE-949CFDBA69E3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>
            <a:off x="8925836" y="4425200"/>
            <a:ext cx="7612" cy="29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944917-82A8-4328-9DDD-FA24D0FD83FC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>
            <a:off x="9687049" y="4425197"/>
            <a:ext cx="10011" cy="29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4DDA371-F921-438C-A1B8-3B992BCD43AB}"/>
              </a:ext>
            </a:extLst>
          </p:cNvPr>
          <p:cNvSpPr/>
          <p:nvPr/>
        </p:nvSpPr>
        <p:spPr>
          <a:xfrm>
            <a:off x="2591193" y="3931908"/>
            <a:ext cx="539015" cy="493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25D745-CB72-45D3-9A41-7952F6C98F5C}"/>
              </a:ext>
            </a:extLst>
          </p:cNvPr>
          <p:cNvSpPr/>
          <p:nvPr/>
        </p:nvSpPr>
        <p:spPr>
          <a:xfrm>
            <a:off x="3366831" y="3931907"/>
            <a:ext cx="539015" cy="493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7F150B-53D4-41B3-BFAA-5EB3E7DC556F}"/>
              </a:ext>
            </a:extLst>
          </p:cNvPr>
          <p:cNvSpPr/>
          <p:nvPr/>
        </p:nvSpPr>
        <p:spPr>
          <a:xfrm>
            <a:off x="4142469" y="3931906"/>
            <a:ext cx="539015" cy="493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6A1F10-CA0B-4499-BC45-93857883C38D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 flipV="1">
            <a:off x="3130208" y="4178555"/>
            <a:ext cx="236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09AF49-C600-4565-A833-BF88284F1ECA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905846" y="4178554"/>
            <a:ext cx="236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105CDAF-B2E5-4D28-B017-4269FF2DE38F}"/>
              </a:ext>
            </a:extLst>
          </p:cNvPr>
          <p:cNvSpPr/>
          <p:nvPr/>
        </p:nvSpPr>
        <p:spPr>
          <a:xfrm>
            <a:off x="2591193" y="3355600"/>
            <a:ext cx="539015" cy="283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X-2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10DCE8A-059D-430E-9E5E-2DFF42573D5E}"/>
              </a:ext>
            </a:extLst>
          </p:cNvPr>
          <p:cNvSpPr/>
          <p:nvPr/>
        </p:nvSpPr>
        <p:spPr>
          <a:xfrm>
            <a:off x="3366831" y="3355600"/>
            <a:ext cx="539015" cy="283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X-1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EBD77A8-2553-443F-9CF5-5E04583D2FA6}"/>
              </a:ext>
            </a:extLst>
          </p:cNvPr>
          <p:cNvSpPr/>
          <p:nvPr/>
        </p:nvSpPr>
        <p:spPr>
          <a:xfrm>
            <a:off x="4142469" y="3358008"/>
            <a:ext cx="539015" cy="283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X0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805EB2-0365-47F8-8A5A-154BF4F3D901}"/>
              </a:ext>
            </a:extLst>
          </p:cNvPr>
          <p:cNvSpPr/>
          <p:nvPr/>
        </p:nvSpPr>
        <p:spPr>
          <a:xfrm>
            <a:off x="4142468" y="4719974"/>
            <a:ext cx="539015" cy="283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X1’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5BD3260-49D4-4FD9-A7FB-87EEC0FBB28B}"/>
              </a:ext>
            </a:extLst>
          </p:cNvPr>
          <p:cNvCxnSpPr>
            <a:cxnSpLocks/>
            <a:stCxn id="36" idx="4"/>
            <a:endCxn id="31" idx="0"/>
          </p:cNvCxnSpPr>
          <p:nvPr/>
        </p:nvCxnSpPr>
        <p:spPr>
          <a:xfrm>
            <a:off x="2860701" y="3639542"/>
            <a:ext cx="0" cy="29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C39B52-E68D-4173-B2BD-7B0D0F366699}"/>
              </a:ext>
            </a:extLst>
          </p:cNvPr>
          <p:cNvCxnSpPr>
            <a:cxnSpLocks/>
            <a:stCxn id="37" idx="4"/>
            <a:endCxn id="32" idx="0"/>
          </p:cNvCxnSpPr>
          <p:nvPr/>
        </p:nvCxnSpPr>
        <p:spPr>
          <a:xfrm>
            <a:off x="3636339" y="3639542"/>
            <a:ext cx="0" cy="29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E7AEB9-13BD-41EB-9743-868F613D524B}"/>
              </a:ext>
            </a:extLst>
          </p:cNvPr>
          <p:cNvCxnSpPr>
            <a:cxnSpLocks/>
            <a:stCxn id="38" idx="4"/>
            <a:endCxn id="33" idx="0"/>
          </p:cNvCxnSpPr>
          <p:nvPr/>
        </p:nvCxnSpPr>
        <p:spPr>
          <a:xfrm>
            <a:off x="4411977" y="3641950"/>
            <a:ext cx="0" cy="28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8DB7B9-E8C0-42A2-A9CB-66B6476612BC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 flipH="1">
            <a:off x="4411976" y="4425201"/>
            <a:ext cx="1" cy="29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F9569D1-625C-4AC0-AAEC-C4091EAC3655}"/>
              </a:ext>
            </a:extLst>
          </p:cNvPr>
          <p:cNvSpPr txBox="1"/>
          <p:nvPr/>
        </p:nvSpPr>
        <p:spPr>
          <a:xfrm>
            <a:off x="2860700" y="5298689"/>
            <a:ext cx="2231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Next Point Prediction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(Many-to-One)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66ABA1-8AA3-4C1A-856E-6FEC73D788EE}"/>
              </a:ext>
            </a:extLst>
          </p:cNvPr>
          <p:cNvSpPr txBox="1"/>
          <p:nvPr/>
        </p:nvSpPr>
        <p:spPr>
          <a:xfrm>
            <a:off x="7137937" y="5298688"/>
            <a:ext cx="2549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Sequence Reconstruction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(Many-to-Many, Seq2Seq)</a:t>
            </a:r>
          </a:p>
        </p:txBody>
      </p:sp>
    </p:spTree>
    <p:extLst>
      <p:ext uri="{BB962C8B-B14F-4D97-AF65-F5344CB8AC3E}">
        <p14:creationId xmlns:p14="http://schemas.microsoft.com/office/powerpoint/2010/main" val="405019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Week 5 Tasks</a:t>
            </a:r>
            <a:br>
              <a:rPr lang="en-US" dirty="0"/>
            </a:br>
            <a:r>
              <a:rPr lang="en-US" sz="3000" dirty="0"/>
              <a:t>Previous Week (May 31 – June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8,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6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48C482-E48F-4B6A-80B7-8A8CABC14F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16441" r="17423" b="12514"/>
          <a:stretch/>
        </p:blipFill>
        <p:spPr>
          <a:xfrm>
            <a:off x="1139251" y="1941922"/>
            <a:ext cx="5573883" cy="1535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D84C7E-BD70-4D02-8689-1522A3421ED4}"/>
              </a:ext>
            </a:extLst>
          </p:cNvPr>
          <p:cNvSpPr txBox="1"/>
          <p:nvPr/>
        </p:nvSpPr>
        <p:spPr>
          <a:xfrm>
            <a:off x="6904349" y="2195775"/>
            <a:ext cx="45930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CEC HW Main Meter Flow Rate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CEC Boiler B-1 Gas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CEC HW Main Meter Entering Water Temperature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60F3F8-F38D-45F5-B788-8D0A6AD9EC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" t="15701" r="17253" b="11659"/>
          <a:stretch/>
        </p:blipFill>
        <p:spPr>
          <a:xfrm>
            <a:off x="1028699" y="3516456"/>
            <a:ext cx="5684436" cy="1619907"/>
          </a:xfrm>
          <a:prstGeom prst="rect">
            <a:avLst/>
          </a:prstGeom>
        </p:spPr>
      </p:pic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C68FAB1A-9290-46CB-BCF1-9F2CD7D5D4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" t="14633" r="17265" b="6423"/>
          <a:stretch/>
        </p:blipFill>
        <p:spPr>
          <a:xfrm>
            <a:off x="1028699" y="5188358"/>
            <a:ext cx="5684436" cy="157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9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Week 5 Tasks</a:t>
            </a:r>
            <a:br>
              <a:rPr lang="en-US" dirty="0"/>
            </a:br>
            <a:r>
              <a:rPr lang="en-US" sz="3000" dirty="0"/>
              <a:t>Previous Week (May 31 – June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8,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6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ACC085-950F-475E-A1DA-ECFC714A8E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0" r="17423" b="11020"/>
          <a:stretch/>
        </p:blipFill>
        <p:spPr>
          <a:xfrm>
            <a:off x="1028698" y="2004125"/>
            <a:ext cx="10325101" cy="19299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80A71D-C9AB-4899-935E-56E3DF4D16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2" r="17166" b="10878"/>
          <a:stretch/>
        </p:blipFill>
        <p:spPr>
          <a:xfrm>
            <a:off x="1028697" y="3975118"/>
            <a:ext cx="10325101" cy="227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2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Week 5 Tasks</a:t>
            </a:r>
            <a:br>
              <a:rPr lang="en-US" dirty="0"/>
            </a:br>
            <a:r>
              <a:rPr lang="en-US" sz="3000" dirty="0"/>
              <a:t>Previous Week (May 31 – June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8,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6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C52A92-3263-4C50-A3F1-1A01857F5740}"/>
              </a:ext>
            </a:extLst>
          </p:cNvPr>
          <p:cNvSpPr txBox="1">
            <a:spLocks/>
          </p:cNvSpPr>
          <p:nvPr/>
        </p:nvSpPr>
        <p:spPr>
          <a:xfrm>
            <a:off x="1028699" y="2183102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Implement Pipeline with </a:t>
            </a:r>
            <a:r>
              <a:rPr lang="en-US" sz="2000" b="1" dirty="0" err="1"/>
              <a:t>InfluxDB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Created a test environment in </a:t>
            </a:r>
            <a:r>
              <a:rPr lang="en-US" sz="2000" dirty="0" err="1"/>
              <a:t>InfluxDB</a:t>
            </a:r>
            <a:r>
              <a:rPr lang="en-US" sz="2000" dirty="0"/>
              <a:t> with on-hand sensor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Implemented pipeline and example in interactive notebook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>
                <a:solidFill>
                  <a:srgbClr val="00B050"/>
                </a:solidFill>
              </a:rPr>
              <a:t>On Track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800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Week 5 Tasks</a:t>
            </a:r>
            <a:br>
              <a:rPr lang="en-US" dirty="0"/>
            </a:br>
            <a:r>
              <a:rPr lang="en-US" sz="3000" dirty="0"/>
              <a:t>Previous Week (May 31 – June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8,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6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E8157-3E0E-42DF-9E9A-A926EBC55C90}"/>
              </a:ext>
            </a:extLst>
          </p:cNvPr>
          <p:cNvSpPr txBox="1"/>
          <p:nvPr/>
        </p:nvSpPr>
        <p:spPr>
          <a:xfrm>
            <a:off x="961644" y="2189176"/>
            <a:ext cx="93020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Anomaly detection model are trained and parameters stored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Anomaly detector only reads latest points and uses stored parameters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87EB89-2BE6-4097-BC77-DEFD36AF8502}"/>
              </a:ext>
            </a:extLst>
          </p:cNvPr>
          <p:cNvGrpSpPr/>
          <p:nvPr/>
        </p:nvGrpSpPr>
        <p:grpSpPr>
          <a:xfrm>
            <a:off x="9728308" y="3614762"/>
            <a:ext cx="1303724" cy="1709083"/>
            <a:chOff x="9688124" y="4298015"/>
            <a:chExt cx="1303724" cy="170908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FBCAD4F-4712-4118-ABE5-C22203F0DB03}"/>
                </a:ext>
              </a:extLst>
            </p:cNvPr>
            <p:cNvCxnSpPr>
              <a:cxnSpLocks/>
            </p:cNvCxnSpPr>
            <p:nvPr/>
          </p:nvCxnSpPr>
          <p:spPr>
            <a:xfrm>
              <a:off x="9879408" y="4598136"/>
              <a:ext cx="867410" cy="2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D113CF-8C33-4CB0-8CE3-BEC93192C429}"/>
                </a:ext>
              </a:extLst>
            </p:cNvPr>
            <p:cNvCxnSpPr>
              <a:cxnSpLocks/>
            </p:cNvCxnSpPr>
            <p:nvPr/>
          </p:nvCxnSpPr>
          <p:spPr>
            <a:xfrm>
              <a:off x="9874756" y="5343257"/>
              <a:ext cx="855291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D2B373-B242-4528-B7CA-973A636FAFF1}"/>
                </a:ext>
              </a:extLst>
            </p:cNvPr>
            <p:cNvSpPr txBox="1"/>
            <p:nvPr/>
          </p:nvSpPr>
          <p:spPr>
            <a:xfrm>
              <a:off x="9820578" y="4354486"/>
              <a:ext cx="6512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Raw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47D0050-1ADA-48DB-86A4-6122212BD7EE}"/>
                </a:ext>
              </a:extLst>
            </p:cNvPr>
            <p:cNvSpPr txBox="1"/>
            <p:nvPr/>
          </p:nvSpPr>
          <p:spPr>
            <a:xfrm>
              <a:off x="9830818" y="4668090"/>
              <a:ext cx="6512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Parsed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1C77EA-8062-4694-B48B-B949B41F15A5}"/>
                </a:ext>
              </a:extLst>
            </p:cNvPr>
            <p:cNvSpPr txBox="1"/>
            <p:nvPr/>
          </p:nvSpPr>
          <p:spPr>
            <a:xfrm>
              <a:off x="9820578" y="5063083"/>
              <a:ext cx="9262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Detected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771F5C5-F768-472A-A2AF-162B94EA4EE8}"/>
                </a:ext>
              </a:extLst>
            </p:cNvPr>
            <p:cNvSpPr/>
            <p:nvPr/>
          </p:nvSpPr>
          <p:spPr>
            <a:xfrm>
              <a:off x="9688124" y="4298015"/>
              <a:ext cx="1303724" cy="170908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97C7903-2659-486E-A829-5BADB050E6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6721" y="5885667"/>
              <a:ext cx="860097" cy="0"/>
            </a:xfrm>
            <a:prstGeom prst="straightConnector1">
              <a:avLst/>
            </a:prstGeom>
            <a:ln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201B70-E088-4444-91E2-4142C743752F}"/>
                </a:ext>
              </a:extLst>
            </p:cNvPr>
            <p:cNvSpPr txBox="1"/>
            <p:nvPr/>
          </p:nvSpPr>
          <p:spPr>
            <a:xfrm>
              <a:off x="9820578" y="5453149"/>
              <a:ext cx="926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Train Parameters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B06E592-4ADE-4A9F-81BA-3584A59B46B2}"/>
                </a:ext>
              </a:extLst>
            </p:cNvPr>
            <p:cNvCxnSpPr>
              <a:cxnSpLocks/>
            </p:cNvCxnSpPr>
            <p:nvPr/>
          </p:nvCxnSpPr>
          <p:spPr>
            <a:xfrm>
              <a:off x="9862637" y="4991381"/>
              <a:ext cx="867410" cy="257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B2E87A-2633-4B05-AC38-8ACA89917191}"/>
              </a:ext>
            </a:extLst>
          </p:cNvPr>
          <p:cNvGrpSpPr/>
          <p:nvPr/>
        </p:nvGrpSpPr>
        <p:grpSpPr>
          <a:xfrm>
            <a:off x="2387065" y="3642212"/>
            <a:ext cx="7125921" cy="2033223"/>
            <a:chOff x="2019821" y="3922386"/>
            <a:chExt cx="7125921" cy="203322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C1420A4-9F70-42C8-9E8A-E6FEF9D9A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0056" y="5483831"/>
              <a:ext cx="514867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FC6D7C0-4A2A-4251-A61F-5EE0EB929924}"/>
                </a:ext>
              </a:extLst>
            </p:cNvPr>
            <p:cNvCxnSpPr>
              <a:cxnSpLocks/>
            </p:cNvCxnSpPr>
            <p:nvPr/>
          </p:nvCxnSpPr>
          <p:spPr>
            <a:xfrm>
              <a:off x="5490055" y="5144450"/>
              <a:ext cx="514867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101BBD4-2472-4439-B7A6-8EE30DA7361B}"/>
                </a:ext>
              </a:extLst>
            </p:cNvPr>
            <p:cNvGrpSpPr/>
            <p:nvPr/>
          </p:nvGrpSpPr>
          <p:grpSpPr>
            <a:xfrm>
              <a:off x="2019821" y="3922386"/>
              <a:ext cx="7125921" cy="2033223"/>
              <a:chOff x="2037513" y="3861139"/>
              <a:chExt cx="7125921" cy="2033223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0309FCA-089A-4F64-B60A-C71FE04437E1}"/>
                  </a:ext>
                </a:extLst>
              </p:cNvPr>
              <p:cNvGrpSpPr/>
              <p:nvPr/>
            </p:nvGrpSpPr>
            <p:grpSpPr>
              <a:xfrm>
                <a:off x="2037513" y="4668193"/>
                <a:ext cx="4733795" cy="1226169"/>
                <a:chOff x="910938" y="1639039"/>
                <a:chExt cx="7239986" cy="2067756"/>
              </a:xfrm>
            </p:grpSpPr>
            <p:pic>
              <p:nvPicPr>
                <p:cNvPr id="33" name="Graphic 32">
                  <a:extLst>
                    <a:ext uri="{FF2B5EF4-FFF2-40B4-BE49-F238E27FC236}">
                      <a16:creationId xmlns:a16="http://schemas.microsoft.com/office/drawing/2014/main" id="{F29CB977-906A-442B-B10A-9090EAEFE4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0846" y="1639039"/>
                  <a:ext cx="2067756" cy="2067756"/>
                </a:xfrm>
                <a:prstGeom prst="rect">
                  <a:avLst/>
                </a:prstGeom>
              </p:spPr>
            </p:pic>
            <p:pic>
              <p:nvPicPr>
                <p:cNvPr id="34" name="Graphic 33">
                  <a:extLst>
                    <a:ext uri="{FF2B5EF4-FFF2-40B4-BE49-F238E27FC236}">
                      <a16:creationId xmlns:a16="http://schemas.microsoft.com/office/drawing/2014/main" id="{1D13AE09-7DBE-4E54-979B-674CC44FE4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37801" y="1782931"/>
                  <a:ext cx="1779972" cy="1779972"/>
                </a:xfrm>
                <a:prstGeom prst="rect">
                  <a:avLst/>
                </a:prstGeom>
              </p:spPr>
            </p:pic>
            <p:pic>
              <p:nvPicPr>
                <p:cNvPr id="35" name="Graphic 34">
                  <a:extLst>
                    <a:ext uri="{FF2B5EF4-FFF2-40B4-BE49-F238E27FC236}">
                      <a16:creationId xmlns:a16="http://schemas.microsoft.com/office/drawing/2014/main" id="{4E108B3F-C963-41F6-A5A6-60CF110F4B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05248" y="2368214"/>
                  <a:ext cx="745676" cy="745676"/>
                </a:xfrm>
                <a:prstGeom prst="rect">
                  <a:avLst/>
                </a:prstGeom>
              </p:spPr>
            </p:pic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DB0BB539-20FB-4E65-B966-B975F6863D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0938" y="2672916"/>
                  <a:ext cx="68879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C2CB6E33-0888-4503-981F-E651C236B5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7773" y="2656638"/>
                  <a:ext cx="616257" cy="0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5" name="Graphic 24">
                <a:extLst>
                  <a:ext uri="{FF2B5EF4-FFF2-40B4-BE49-F238E27FC236}">
                    <a16:creationId xmlns:a16="http://schemas.microsoft.com/office/drawing/2014/main" id="{D0CB135D-C686-48D7-B710-EE0600DAB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478206" y="3941284"/>
                <a:ext cx="487553" cy="442182"/>
              </a:xfrm>
              <a:prstGeom prst="rect">
                <a:avLst/>
              </a:prstGeom>
            </p:spPr>
          </p:pic>
          <p:pic>
            <p:nvPicPr>
              <p:cNvPr id="26" name="Graphic 25" descr="Paper">
                <a:extLst>
                  <a:ext uri="{FF2B5EF4-FFF2-40B4-BE49-F238E27FC236}">
                    <a16:creationId xmlns:a16="http://schemas.microsoft.com/office/drawing/2014/main" id="{CEF5DB8B-A1A4-48DA-8CE1-A301E15E6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178236" y="3861139"/>
                <a:ext cx="568168" cy="568168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1C49C7C-D8C4-431F-B806-6239F4DE9C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2621" y="4159515"/>
                <a:ext cx="772301" cy="286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E5241BB-AB5C-45F9-8124-8C9B5EA551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2320" y="4531095"/>
                <a:ext cx="0" cy="4237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D994DB-B223-45B5-BE4D-DADDB644B2C1}"/>
                  </a:ext>
                </a:extLst>
              </p:cNvPr>
              <p:cNvSpPr txBox="1"/>
              <p:nvPr/>
            </p:nvSpPr>
            <p:spPr>
              <a:xfrm>
                <a:off x="6811490" y="4040331"/>
                <a:ext cx="23519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Model Parameters Stored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99FDEF-4CF1-4D38-A2A8-7A64CE47F77A}"/>
                  </a:ext>
                </a:extLst>
              </p:cNvPr>
              <p:cNvSpPr txBox="1"/>
              <p:nvPr/>
            </p:nvSpPr>
            <p:spPr>
              <a:xfrm>
                <a:off x="6811490" y="5173187"/>
                <a:ext cx="23519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Continuous Read/Detect/Write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4EECC7-F6BA-491A-B91D-45C9184A9B6C}"/>
                  </a:ext>
                </a:extLst>
              </p:cNvPr>
              <p:cNvSpPr txBox="1"/>
              <p:nvPr/>
            </p:nvSpPr>
            <p:spPr>
              <a:xfrm>
                <a:off x="2737869" y="3957302"/>
                <a:ext cx="16273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Run Weekly/Monthly to Update Model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23D2461-AD83-4D17-BA7E-95FC870746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1982" y="4531096"/>
                <a:ext cx="1" cy="496396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A9FBBC96-EA86-4875-BA41-F933951FCF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17410" y="4660004"/>
            <a:ext cx="686922" cy="127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5056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A_Win32_MW_JS_SL_v2.potx" id="{F3EA0D10-81D8-413D-A4CA-F5D1D5CC8037}" vid="{9BA86A48-81B4-441C-9F07-EEAF91A8FC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4273A0-A4DF-47AA-BF1F-8758123399CE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D975AF8-B1C6-436B-A274-2C3ADC7798ED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82F651C-E5DA-470F-A6A6-D70E9A5EBF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Impact annual presentation</Template>
  <TotalTime>548</TotalTime>
  <Words>866</Words>
  <Application>Microsoft Office PowerPoint</Application>
  <PresentationFormat>Widescreen</PresentationFormat>
  <Paragraphs>235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Nova</vt:lpstr>
      <vt:lpstr>Calibri</vt:lpstr>
      <vt:lpstr>Wingdings</vt:lpstr>
      <vt:lpstr>Theme1</vt:lpstr>
      <vt:lpstr> Realtime Anomaly Detection for Building Sensors Urban Data Lab Capstone Project Week 6 Status</vt:lpstr>
      <vt:lpstr>Outline</vt:lpstr>
      <vt:lpstr>Previous Week Summary</vt:lpstr>
      <vt:lpstr>Week 5 Tasks Previous Week (May 31 – June 6)</vt:lpstr>
      <vt:lpstr>Week 5 Tasks Previous Week (May 31 – June 6)</vt:lpstr>
      <vt:lpstr>Week 5 Tasks Previous Week (May 31 – June 6)</vt:lpstr>
      <vt:lpstr>Week 5 Tasks Previous Week (May 31 – June 6)</vt:lpstr>
      <vt:lpstr>Week 5 Tasks Previous Week (May 31 – June 6)</vt:lpstr>
      <vt:lpstr>Week 5 Tasks Previous Week (May 31 – June 6)</vt:lpstr>
      <vt:lpstr>Week 5 Tasks Previous Week (May 31 – June 6)</vt:lpstr>
      <vt:lpstr>Challenges Previous Week (May 31 – June 6)</vt:lpstr>
      <vt:lpstr>Client Meetings Previous Week (May 31 – June 6)</vt:lpstr>
      <vt:lpstr>Time Summary Previous Week (May 31 – June 8)</vt:lpstr>
      <vt:lpstr>Next Week Planning</vt:lpstr>
      <vt:lpstr>Individual Tasks Next Week (June 7 - 13)</vt:lpstr>
      <vt:lpstr>Challenges Next Week (June 7 - 13)</vt:lpstr>
      <vt:lpstr>Timeline Reflection</vt:lpstr>
      <vt:lpstr>Schedule Timeline Reflection</vt:lpstr>
      <vt:lpstr>Impacts to Schedule Timeline Reflection</vt:lpstr>
      <vt:lpstr>Thank You</vt:lpstr>
      <vt:lpstr>Time Summary (May 24 – May 30) Additional Slides</vt:lpstr>
      <vt:lpstr>Pipeline Schematic Additional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Anomaly Detection Proposed Method</dc:title>
  <dc:creator>Nathan Smith</dc:creator>
  <cp:lastModifiedBy>Nathan Smith</cp:lastModifiedBy>
  <cp:revision>70</cp:revision>
  <dcterms:created xsi:type="dcterms:W3CDTF">2021-04-15T15:10:01Z</dcterms:created>
  <dcterms:modified xsi:type="dcterms:W3CDTF">2021-06-07T18:45:05Z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