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6"/>
  </p:notesMasterIdLst>
  <p:sldIdLst>
    <p:sldId id="335" r:id="rId5"/>
    <p:sldId id="387" r:id="rId6"/>
    <p:sldId id="375" r:id="rId7"/>
    <p:sldId id="415" r:id="rId8"/>
    <p:sldId id="442" r:id="rId9"/>
    <p:sldId id="446" r:id="rId10"/>
    <p:sldId id="447" r:id="rId11"/>
    <p:sldId id="448" r:id="rId12"/>
    <p:sldId id="418" r:id="rId13"/>
    <p:sldId id="377" r:id="rId14"/>
    <p:sldId id="404" r:id="rId15"/>
    <p:sldId id="437" r:id="rId16"/>
    <p:sldId id="395" r:id="rId17"/>
    <p:sldId id="422" r:id="rId18"/>
    <p:sldId id="396" r:id="rId19"/>
    <p:sldId id="398" r:id="rId20"/>
    <p:sldId id="399" r:id="rId21"/>
    <p:sldId id="400" r:id="rId22"/>
    <p:sldId id="443" r:id="rId23"/>
    <p:sldId id="439" r:id="rId24"/>
    <p:sldId id="44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Smith" initials="NS" lastIdx="6" clrIdx="0">
    <p:extLst>
      <p:ext uri="{19B8F6BF-5375-455C-9EA6-DF929625EA0E}">
        <p15:presenceInfo xmlns:p15="http://schemas.microsoft.com/office/powerpoint/2012/main" userId="f0425a0d9f426aba" providerId="Windows Live"/>
      </p:ext>
    </p:extLst>
  </p:cmAuthor>
  <p:cmAuthor id="2" name="nwraysmith@gmail.com" initials="nw" lastIdx="2" clrIdx="1">
    <p:extLst>
      <p:ext uri="{19B8F6BF-5375-455C-9EA6-DF929625EA0E}">
        <p15:presenceInfo xmlns:p15="http://schemas.microsoft.com/office/powerpoint/2012/main" userId="S::urn:spo:guest#nwraysmith@gmail.com::" providerId="AD"/>
      </p:ext>
    </p:extLst>
  </p:cmAuthor>
  <p:cmAuthor id="3" name="ryan.koenig@hotmail.ca" initials="ry" lastIdx="2" clrIdx="2">
    <p:extLst>
      <p:ext uri="{19B8F6BF-5375-455C-9EA6-DF929625EA0E}">
        <p15:presenceInfo xmlns:p15="http://schemas.microsoft.com/office/powerpoint/2012/main" userId="S::urn:spo:guest#ryan.koenig@hotmail.ca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7A509-E389-85C6-F34C-9B313E74CDE3}" v="4" dt="2021-05-07T22:54:49.693"/>
    <p1510:client id="{95E8DA12-4F19-6B80-7566-8C24B47FD671}" v="8" dt="2021-05-08T15:55:00.582"/>
    <p1510:client id="{B7EEC59F-6085-0000-A4B1-1133A1048F00}" v="5" dt="2021-05-08T16:11:15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wraysmith@gmail.com" userId="S::urn:spo:guest#nwraysmith@gmail.com::" providerId="AD" clId="Web-{8367A509-E389-85C6-F34C-9B313E74CDE3}"/>
    <pc:docChg chg="">
      <pc:chgData name="nwraysmith@gmail.com" userId="S::urn:spo:guest#nwraysmith@gmail.com::" providerId="AD" clId="Web-{8367A509-E389-85C6-F34C-9B313E74CDE3}" dt="2021-05-07T22:54:49.693" v="3"/>
      <pc:docMkLst>
        <pc:docMk/>
      </pc:docMkLst>
      <pc:sldChg chg="addCm modCm">
        <pc:chgData name="nwraysmith@gmail.com" userId="S::urn:spo:guest#nwraysmith@gmail.com::" providerId="AD" clId="Web-{8367A509-E389-85C6-F34C-9B313E74CDE3}" dt="2021-05-07T22:54:49.693" v="3"/>
        <pc:sldMkLst>
          <pc:docMk/>
          <pc:sldMk cId="1341168471" sldId="385"/>
        </pc:sldMkLst>
      </pc:sldChg>
      <pc:sldChg chg="addCm modCm">
        <pc:chgData name="nwraysmith@gmail.com" userId="S::urn:spo:guest#nwraysmith@gmail.com::" providerId="AD" clId="Web-{8367A509-E389-85C6-F34C-9B313E74CDE3}" dt="2021-05-07T22:54:38.615" v="1"/>
        <pc:sldMkLst>
          <pc:docMk/>
          <pc:sldMk cId="3563375699" sldId="386"/>
        </pc:sldMkLst>
      </pc:sldChg>
    </pc:docChg>
  </pc:docChgLst>
  <pc:docChgLst>
    <pc:chgData name="nwraysmith@gmail.com" userId="S::urn:spo:guest#nwraysmith@gmail.com::" providerId="AD" clId="Web-{B7EEC59F-6085-0000-A4B1-1133A1048F00}"/>
    <pc:docChg chg="modSld">
      <pc:chgData name="nwraysmith@gmail.com" userId="S::urn:spo:guest#nwraysmith@gmail.com::" providerId="AD" clId="Web-{B7EEC59F-6085-0000-A4B1-1133A1048F00}" dt="2021-05-08T16:11:15.378" v="3"/>
      <pc:docMkLst>
        <pc:docMk/>
      </pc:docMkLst>
      <pc:sldChg chg="delCm">
        <pc:chgData name="nwraysmith@gmail.com" userId="S::urn:spo:guest#nwraysmith@gmail.com::" providerId="AD" clId="Web-{B7EEC59F-6085-0000-A4B1-1133A1048F00}" dt="2021-05-08T16:11:15.378" v="3"/>
        <pc:sldMkLst>
          <pc:docMk/>
          <pc:sldMk cId="1341168471" sldId="385"/>
        </pc:sldMkLst>
      </pc:sldChg>
      <pc:sldChg chg="modSp delCm">
        <pc:chgData name="nwraysmith@gmail.com" userId="S::urn:spo:guest#nwraysmith@gmail.com::" providerId="AD" clId="Web-{B7EEC59F-6085-0000-A4B1-1133A1048F00}" dt="2021-05-08T16:11:06.956" v="2"/>
        <pc:sldMkLst>
          <pc:docMk/>
          <pc:sldMk cId="3563375699" sldId="386"/>
        </pc:sldMkLst>
        <pc:spChg chg="mod">
          <ac:chgData name="nwraysmith@gmail.com" userId="S::urn:spo:guest#nwraysmith@gmail.com::" providerId="AD" clId="Web-{B7EEC59F-6085-0000-A4B1-1133A1048F00}" dt="2021-05-08T16:10:43.487" v="1" actId="20577"/>
          <ac:spMkLst>
            <pc:docMk/>
            <pc:sldMk cId="3563375699" sldId="386"/>
            <ac:spMk id="7" creationId="{11EF0A06-755C-46C8-8507-EBB7658BAA1C}"/>
          </ac:spMkLst>
        </pc:spChg>
      </pc:sldChg>
    </pc:docChg>
  </pc:docChgLst>
  <pc:docChgLst>
    <pc:chgData name="ryan.koenig@hotmail.ca" userId="S::urn:spo:guest#ryan.koenig@hotmail.ca::" providerId="AD" clId="Web-{95E8DA12-4F19-6B80-7566-8C24B47FD671}"/>
    <pc:docChg chg="modSld">
      <pc:chgData name="ryan.koenig@hotmail.ca" userId="S::urn:spo:guest#ryan.koenig@hotmail.ca::" providerId="AD" clId="Web-{95E8DA12-4F19-6B80-7566-8C24B47FD671}" dt="2021-05-08T15:55:00.582" v="4"/>
      <pc:docMkLst>
        <pc:docMk/>
      </pc:docMkLst>
      <pc:sldChg chg="modSp addCm">
        <pc:chgData name="ryan.koenig@hotmail.ca" userId="S::urn:spo:guest#ryan.koenig@hotmail.ca::" providerId="AD" clId="Web-{95E8DA12-4F19-6B80-7566-8C24B47FD671}" dt="2021-05-08T15:55:00.582" v="4"/>
        <pc:sldMkLst>
          <pc:docMk/>
          <pc:sldMk cId="1341168471" sldId="385"/>
        </pc:sldMkLst>
        <pc:picChg chg="mod">
          <ac:chgData name="ryan.koenig@hotmail.ca" userId="S::urn:spo:guest#ryan.koenig@hotmail.ca::" providerId="AD" clId="Web-{95E8DA12-4F19-6B80-7566-8C24B47FD671}" dt="2021-05-08T15:52:09.223" v="1"/>
          <ac:picMkLst>
            <pc:docMk/>
            <pc:sldMk cId="1341168471" sldId="385"/>
            <ac:picMk id="1028" creationId="{E7B6A25F-7199-48F7-B773-A0C425DB4D47}"/>
          </ac:picMkLst>
        </pc:picChg>
      </pc:sldChg>
      <pc:sldChg chg="modSp addCm">
        <pc:chgData name="ryan.koenig@hotmail.ca" userId="S::urn:spo:guest#ryan.koenig@hotmail.ca::" providerId="AD" clId="Web-{95E8DA12-4F19-6B80-7566-8C24B47FD671}" dt="2021-05-08T15:54:54.394" v="3"/>
        <pc:sldMkLst>
          <pc:docMk/>
          <pc:sldMk cId="3563375699" sldId="386"/>
        </pc:sldMkLst>
        <pc:picChg chg="mod">
          <ac:chgData name="ryan.koenig@hotmail.ca" userId="S::urn:spo:guest#ryan.koenig@hotmail.ca::" providerId="AD" clId="Web-{95E8DA12-4F19-6B80-7566-8C24B47FD671}" dt="2021-05-08T15:54:22.957" v="2"/>
          <ac:picMkLst>
            <pc:docMk/>
            <pc:sldMk cId="3563375699" sldId="386"/>
            <ac:picMk id="1028" creationId="{E7B6A25F-7199-48F7-B773-A0C425DB4D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953875" cy="6305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906250" cy="6217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10460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Data 599</a:t>
            </a:r>
            <a:r>
              <a:rPr lang="en-US" dirty="0"/>
              <a:t>      Mitch Harris, Ryan Koenig, Nathan Smith 	June 15, 2021 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9863322" cy="2113466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Realtime Anomaly Detection for Building Sensors</a:t>
            </a:r>
            <a:br>
              <a:rPr lang="en-US" sz="2400" dirty="0"/>
            </a:br>
            <a:r>
              <a:rPr lang="en-US" sz="2400" dirty="0"/>
              <a:t>Urban Data Lab Capstone Project</a:t>
            </a:r>
            <a:br>
              <a:rPr lang="en-US" sz="2400" dirty="0"/>
            </a:br>
            <a:r>
              <a:rPr lang="en-US" sz="2400" dirty="0"/>
              <a:t>Week 7 Status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Wrap-up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Needed to focus on wrapping up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environment walkthrough added some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Dashboard didn’t go as fast as hoped – while the Dashboard implementation in InfluxDB is easy, Boolean data is not handled well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76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Client Meetings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172C58-D932-4A77-BB13-53AB5F9B696A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299538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Thursday Sprint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Plan for next week tasks, discuss final project wrap-up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draft report to UDL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 to UDL the following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8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Time Summary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538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Next/Final Week Planning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7 Goals: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Walkthrough/Code/Repo Wrap-up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76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Individual Tasks</a:t>
            </a:r>
            <a:br>
              <a:rPr lang="en-US" dirty="0"/>
            </a:br>
            <a:r>
              <a:rPr lang="en-US" sz="3000" dirty="0"/>
              <a:t>Next Week (June 14 - 22)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4C500-A21D-4E55-94E1-177D317663DE}"/>
              </a:ext>
            </a:extLst>
          </p:cNvPr>
          <p:cNvSpPr txBox="1">
            <a:spLocks/>
          </p:cNvSpPr>
          <p:nvPr/>
        </p:nvSpPr>
        <p:spPr>
          <a:xfrm>
            <a:off x="1028699" y="2428619"/>
            <a:ext cx="10086976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</a:rPr>
              <a:t>Mitch:	</a:t>
            </a:r>
            <a:r>
              <a:rPr lang="en-US" sz="2000" dirty="0"/>
              <a:t>	Complete Dashboard and Package Wrap-up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3"/>
                </a:solidFill>
              </a:rPr>
              <a:t>Ryan:	</a:t>
            </a:r>
            <a:r>
              <a:rPr lang="en-US" sz="2000" dirty="0"/>
              <a:t>	Results Section of Report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chemeClr val="accent3"/>
                </a:solidFill>
              </a:rPr>
              <a:t>Nate:</a:t>
            </a:r>
            <a:r>
              <a:rPr lang="en-US" sz="2400" dirty="0"/>
              <a:t>		</a:t>
            </a:r>
            <a:r>
              <a:rPr lang="en-US" sz="2000" dirty="0"/>
              <a:t>Complete Walkthrough and Repo Wrap-up</a:t>
            </a:r>
          </a:p>
          <a:p>
            <a:endParaRPr lang="en-US" sz="2000" dirty="0"/>
          </a:p>
          <a:p>
            <a:r>
              <a:rPr lang="en-US" sz="2000" b="1" dirty="0"/>
              <a:t>We have a detailed daily task list to ensure we’re on track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55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Next Week (June 14 - 22)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Stick to Wrap-up and schedule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Reflection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590C14-A2A9-4C9D-B1C8-0265235C379E}"/>
              </a:ext>
            </a:extLst>
          </p:cNvPr>
          <p:cNvSpPr txBox="1">
            <a:spLocks/>
          </p:cNvSpPr>
          <p:nvPr/>
        </p:nvSpPr>
        <p:spPr>
          <a:xfrm>
            <a:off x="1181099" y="23355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23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492506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Week 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Dashboard still ongoing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Complete final model tests (Mon)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Continue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Test environment ongoing</a:t>
            </a:r>
          </a:p>
          <a:p>
            <a:endParaRPr lang="en-US" sz="1600" dirty="0"/>
          </a:p>
          <a:p>
            <a:r>
              <a:rPr lang="en-US" sz="2000" b="1" dirty="0"/>
              <a:t>Week 7: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Finish report and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Finish dashboard and walkthrough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Wrap-up code/repo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E85192A-C292-4319-93C4-188CEBD06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21785"/>
              </p:ext>
            </p:extLst>
          </p:nvPr>
        </p:nvGraphicFramePr>
        <p:xfrm>
          <a:off x="5924550" y="2394863"/>
          <a:ext cx="5531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2861931883"/>
                    </a:ext>
                  </a:extLst>
                </a:gridCol>
                <a:gridCol w="4687409">
                  <a:extLst>
                    <a:ext uri="{9D8B030D-6E8A-4147-A177-3AD203B41FA5}">
                      <a16:colId xmlns:a16="http://schemas.microsoft.com/office/drawing/2014/main" val="80843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4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Definitional and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and System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Anomaly Detection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Streaming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7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8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738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61835-39DA-4B5A-9904-0CB6A3CA0752}"/>
              </a:ext>
            </a:extLst>
          </p:cNvPr>
          <p:cNvCxnSpPr>
            <a:cxnSpLocks/>
          </p:cNvCxnSpPr>
          <p:nvPr/>
        </p:nvCxnSpPr>
        <p:spPr>
          <a:xfrm>
            <a:off x="5924550" y="5015833"/>
            <a:ext cx="55318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6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Impacts to 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It’s going to be busy but we believe doable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277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2354531"/>
            <a:ext cx="4876800" cy="1152149"/>
          </a:xfrm>
        </p:spPr>
        <p:txBody>
          <a:bodyPr/>
          <a:lstStyle/>
          <a:p>
            <a:r>
              <a:rPr lang="en-US" b="1"/>
              <a:t>Mitch Harris</a:t>
            </a:r>
          </a:p>
          <a:p>
            <a:r>
              <a:rPr lang="en-US" b="1"/>
              <a:t>Ryan Koenig</a:t>
            </a:r>
          </a:p>
          <a:p>
            <a:r>
              <a:rPr lang="en-US" b="1"/>
              <a:t>Nathan Smith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F485E91-8B2E-42EB-AE3D-84E04C06EA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600"/>
            <a:ext cx="4837176" cy="4837176"/>
          </a:xfrm>
        </p:spPr>
      </p:pic>
    </p:spTree>
    <p:extLst>
      <p:ext uri="{BB962C8B-B14F-4D97-AF65-F5344CB8AC3E}">
        <p14:creationId xmlns:p14="http://schemas.microsoft.com/office/powerpoint/2010/main" val="6059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Outline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7804643-0AB1-476B-9017-6E1A8F755CB1}"/>
              </a:ext>
            </a:extLst>
          </p:cNvPr>
          <p:cNvSpPr txBox="1">
            <a:spLocks/>
          </p:cNvSpPr>
          <p:nvPr/>
        </p:nvSpPr>
        <p:spPr>
          <a:xfrm>
            <a:off x="1028700" y="2286000"/>
            <a:ext cx="9802057" cy="2904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Previous Week Summary (June 7 – 13)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Next/Final Week Planning (June 14 – 22)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Timeline Reflection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85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Anomaly Detection Framework</a:t>
            </a:r>
            <a:br>
              <a:rPr lang="en-US" dirty="0"/>
            </a:br>
            <a:r>
              <a:rPr lang="en-US" sz="3000" dirty="0"/>
              <a:t>Additional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E8157-3E0E-42DF-9E9A-A926EBC55C90}"/>
              </a:ext>
            </a:extLst>
          </p:cNvPr>
          <p:cNvSpPr txBox="1"/>
          <p:nvPr/>
        </p:nvSpPr>
        <p:spPr>
          <a:xfrm>
            <a:off x="961644" y="2189176"/>
            <a:ext cx="93020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Anomaly detection model are trained and parameters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Anomaly detector only reads latest points and uses stored parameters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87EB89-2BE6-4097-BC77-DEFD36AF8502}"/>
              </a:ext>
            </a:extLst>
          </p:cNvPr>
          <p:cNvGrpSpPr/>
          <p:nvPr/>
        </p:nvGrpSpPr>
        <p:grpSpPr>
          <a:xfrm>
            <a:off x="9728308" y="3614762"/>
            <a:ext cx="1303724" cy="1709083"/>
            <a:chOff x="9688124" y="4298015"/>
            <a:chExt cx="1303724" cy="17090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BCAD4F-4712-4118-ABE5-C22203F0DB03}"/>
                </a:ext>
              </a:extLst>
            </p:cNvPr>
            <p:cNvCxnSpPr>
              <a:cxnSpLocks/>
            </p:cNvCxnSpPr>
            <p:nvPr/>
          </p:nvCxnSpPr>
          <p:spPr>
            <a:xfrm>
              <a:off x="9879408" y="4598136"/>
              <a:ext cx="867410" cy="2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D113CF-8C33-4CB0-8CE3-BEC93192C429}"/>
                </a:ext>
              </a:extLst>
            </p:cNvPr>
            <p:cNvCxnSpPr>
              <a:cxnSpLocks/>
            </p:cNvCxnSpPr>
            <p:nvPr/>
          </p:nvCxnSpPr>
          <p:spPr>
            <a:xfrm>
              <a:off x="9874756" y="5343257"/>
              <a:ext cx="85529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2B373-B242-4528-B7CA-973A636FAFF1}"/>
                </a:ext>
              </a:extLst>
            </p:cNvPr>
            <p:cNvSpPr txBox="1"/>
            <p:nvPr/>
          </p:nvSpPr>
          <p:spPr>
            <a:xfrm>
              <a:off x="9820578" y="4354486"/>
              <a:ext cx="65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Raw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7D0050-1ADA-48DB-86A4-6122212BD7EE}"/>
                </a:ext>
              </a:extLst>
            </p:cNvPr>
            <p:cNvSpPr txBox="1"/>
            <p:nvPr/>
          </p:nvSpPr>
          <p:spPr>
            <a:xfrm>
              <a:off x="9830818" y="4668090"/>
              <a:ext cx="65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Parsed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1C77EA-8062-4694-B48B-B949B41F15A5}"/>
                </a:ext>
              </a:extLst>
            </p:cNvPr>
            <p:cNvSpPr txBox="1"/>
            <p:nvPr/>
          </p:nvSpPr>
          <p:spPr>
            <a:xfrm>
              <a:off x="9820578" y="5063083"/>
              <a:ext cx="926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Detected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71F5C5-F768-472A-A2AF-162B94EA4EE8}"/>
                </a:ext>
              </a:extLst>
            </p:cNvPr>
            <p:cNvSpPr/>
            <p:nvPr/>
          </p:nvSpPr>
          <p:spPr>
            <a:xfrm>
              <a:off x="9688124" y="4298015"/>
              <a:ext cx="1303724" cy="17090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97C7903-2659-486E-A829-5BADB050E6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6721" y="5885667"/>
              <a:ext cx="860097" cy="0"/>
            </a:xfrm>
            <a:prstGeom prst="straightConnector1">
              <a:avLst/>
            </a:prstGeom>
            <a:ln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201B70-E088-4444-91E2-4142C743752F}"/>
                </a:ext>
              </a:extLst>
            </p:cNvPr>
            <p:cNvSpPr txBox="1"/>
            <p:nvPr/>
          </p:nvSpPr>
          <p:spPr>
            <a:xfrm>
              <a:off x="9820578" y="5453149"/>
              <a:ext cx="926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Train Parameters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06E592-4ADE-4A9F-81BA-3584A59B46B2}"/>
                </a:ext>
              </a:extLst>
            </p:cNvPr>
            <p:cNvCxnSpPr>
              <a:cxnSpLocks/>
            </p:cNvCxnSpPr>
            <p:nvPr/>
          </p:nvCxnSpPr>
          <p:spPr>
            <a:xfrm>
              <a:off x="9862637" y="4991381"/>
              <a:ext cx="867410" cy="2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B2E87A-2633-4B05-AC38-8ACA89917191}"/>
              </a:ext>
            </a:extLst>
          </p:cNvPr>
          <p:cNvGrpSpPr/>
          <p:nvPr/>
        </p:nvGrpSpPr>
        <p:grpSpPr>
          <a:xfrm>
            <a:off x="2387065" y="3642212"/>
            <a:ext cx="7125921" cy="2033223"/>
            <a:chOff x="2019821" y="3922386"/>
            <a:chExt cx="7125921" cy="203322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1420A4-9F70-42C8-9E8A-E6FEF9D9A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0056" y="5483831"/>
              <a:ext cx="514867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C6D7C0-4A2A-4251-A61F-5EE0EB929924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55" y="5144450"/>
              <a:ext cx="514867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01BBD4-2472-4439-B7A6-8EE30DA7361B}"/>
                </a:ext>
              </a:extLst>
            </p:cNvPr>
            <p:cNvGrpSpPr/>
            <p:nvPr/>
          </p:nvGrpSpPr>
          <p:grpSpPr>
            <a:xfrm>
              <a:off x="2019821" y="3922386"/>
              <a:ext cx="7125921" cy="2033223"/>
              <a:chOff x="2037513" y="3861139"/>
              <a:chExt cx="7125921" cy="203322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0309FCA-089A-4F64-B60A-C71FE04437E1}"/>
                  </a:ext>
                </a:extLst>
              </p:cNvPr>
              <p:cNvGrpSpPr/>
              <p:nvPr/>
            </p:nvGrpSpPr>
            <p:grpSpPr>
              <a:xfrm>
                <a:off x="2037513" y="4668193"/>
                <a:ext cx="4733795" cy="1226169"/>
                <a:chOff x="910938" y="1639039"/>
                <a:chExt cx="7239986" cy="2067756"/>
              </a:xfrm>
            </p:grpSpPr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F29CB977-906A-442B-B10A-9090EAEFE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0846" y="1639039"/>
                  <a:ext cx="2067756" cy="2067756"/>
                </a:xfrm>
                <a:prstGeom prst="rect">
                  <a:avLst/>
                </a:prstGeom>
              </p:spPr>
            </p:pic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D13AE09-7DBE-4E54-979B-674CC44FE4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7801" y="1782931"/>
                  <a:ext cx="1779972" cy="1779972"/>
                </a:xfrm>
                <a:prstGeom prst="rect">
                  <a:avLst/>
                </a:prstGeom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4E108B3F-C963-41F6-A5A6-60CF110F4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5248" y="2368214"/>
                  <a:ext cx="745676" cy="745676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B0BB539-20FB-4E65-B966-B975F6863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938" y="2672916"/>
                  <a:ext cx="6887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C2CB6E33-0888-4503-981F-E651C236B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7773" y="2656638"/>
                  <a:ext cx="616257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D0CB135D-C686-48D7-B710-EE0600DAB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78206" y="3941284"/>
                <a:ext cx="487553" cy="442182"/>
              </a:xfrm>
              <a:prstGeom prst="rect">
                <a:avLst/>
              </a:prstGeom>
            </p:spPr>
          </p:pic>
          <p:pic>
            <p:nvPicPr>
              <p:cNvPr id="26" name="Graphic 25" descr="Paper">
                <a:extLst>
                  <a:ext uri="{FF2B5EF4-FFF2-40B4-BE49-F238E27FC236}">
                    <a16:creationId xmlns:a16="http://schemas.microsoft.com/office/drawing/2014/main" id="{CEF5DB8B-A1A4-48DA-8CE1-A301E15E6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78236" y="3861139"/>
                <a:ext cx="568168" cy="568168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1C49C7C-D8C4-431F-B806-6239F4DE9C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621" y="4159515"/>
                <a:ext cx="772301" cy="286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E5241BB-AB5C-45F9-8124-8C9B5EA55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2320" y="4531095"/>
                <a:ext cx="0" cy="4237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D994DB-B223-45B5-BE4D-DADDB644B2C1}"/>
                  </a:ext>
                </a:extLst>
              </p:cNvPr>
              <p:cNvSpPr txBox="1"/>
              <p:nvPr/>
            </p:nvSpPr>
            <p:spPr>
              <a:xfrm>
                <a:off x="6811490" y="4040331"/>
                <a:ext cx="23519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Model Parameters Stored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99FDEF-4CF1-4D38-A2A8-7A64CE47F77A}"/>
                  </a:ext>
                </a:extLst>
              </p:cNvPr>
              <p:cNvSpPr txBox="1"/>
              <p:nvPr/>
            </p:nvSpPr>
            <p:spPr>
              <a:xfrm>
                <a:off x="6811490" y="5173187"/>
                <a:ext cx="23519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Continuous Read/Detect/Write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4EECC7-F6BA-491A-B91D-45C9184A9B6C}"/>
                  </a:ext>
                </a:extLst>
              </p:cNvPr>
              <p:cNvSpPr txBox="1"/>
              <p:nvPr/>
            </p:nvSpPr>
            <p:spPr>
              <a:xfrm>
                <a:off x="2737869" y="3957302"/>
                <a:ext cx="1627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Run Weekly/Monthly to Update Model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23D2461-AD83-4D17-BA7E-95FC870746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1982" y="4531096"/>
                <a:ext cx="1" cy="49639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A9FBBC96-EA86-4875-BA41-F933951FCF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7410" y="4660004"/>
            <a:ext cx="686922" cy="12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5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Pipeline Schematic</a:t>
            </a:r>
            <a:br>
              <a:rPr lang="en-US" dirty="0"/>
            </a:br>
            <a:r>
              <a:rPr lang="en-US" sz="3000" dirty="0"/>
              <a:t>Additional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073B6-D958-436F-BCDB-968276C1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2030151"/>
            <a:ext cx="10601739" cy="40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Week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6 Goals: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Wrap-up Model Implementation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on Report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5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Final Model Testing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Selected threshold rule and default window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Downloaded an additional 5 sensors (had to do this manually)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Summarized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Evaluating 5 additional sensors Monday but now complete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58403A-E227-449E-ABFD-2D82F5B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</p:spTree>
    <p:extLst>
      <p:ext uri="{BB962C8B-B14F-4D97-AF65-F5344CB8AC3E}">
        <p14:creationId xmlns:p14="http://schemas.microsoft.com/office/powerpoint/2010/main" val="7399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Model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in test environment with notebook walk-through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Still needs additional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real-time data streaming to InfluxDB is not available this will be the main implementation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Additional work required on this during the week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05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Dashboard and Notification System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dashboard built directly into InfluxDB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notification system – if an anomaly is predicted for a sensor a notification is sent to a Slack channel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Still finishing dashboard and notification system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9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58403A-E227-449E-ABFD-2D82F5B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</p:spTree>
    <p:extLst>
      <p:ext uri="{BB962C8B-B14F-4D97-AF65-F5344CB8AC3E}">
        <p14:creationId xmlns:p14="http://schemas.microsoft.com/office/powerpoint/2010/main" val="44147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Continued Reporting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Mainly complete, just needs results and several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Targeting final draft report completion for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Already started final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On track (and ahead)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5260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599</TotalTime>
  <Words>760</Words>
  <Application>Microsoft Office PowerPoint</Application>
  <PresentationFormat>Widescreen</PresentationFormat>
  <Paragraphs>196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Nova</vt:lpstr>
      <vt:lpstr>Calibri</vt:lpstr>
      <vt:lpstr>Wingdings</vt:lpstr>
      <vt:lpstr>Theme1</vt:lpstr>
      <vt:lpstr> Realtime Anomaly Detection for Building Sensors Urban Data Lab Capstone Project Week 7 Status</vt:lpstr>
      <vt:lpstr>Outline</vt:lpstr>
      <vt:lpstr>Previous Week Summary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Challenges Previous Week (June 7 - 13)</vt:lpstr>
      <vt:lpstr>Client Meetings Previous Week (June 7 - 13)</vt:lpstr>
      <vt:lpstr>Time Summary Previous Week (June 7 - 13)</vt:lpstr>
      <vt:lpstr>Next/Final Week Planning</vt:lpstr>
      <vt:lpstr>Individual Tasks Next Week (June 14 - 22)</vt:lpstr>
      <vt:lpstr>Challenges Next Week (June 14 - 22)</vt:lpstr>
      <vt:lpstr>Timeline Reflection</vt:lpstr>
      <vt:lpstr>Schedule Timeline Reflection</vt:lpstr>
      <vt:lpstr>Impacts to Schedule Timeline Reflection</vt:lpstr>
      <vt:lpstr>Thank You</vt:lpstr>
      <vt:lpstr>Anomaly Detection Framework Additional Slides</vt:lpstr>
      <vt:lpstr>Pipeline Schematic Additional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Anomaly Detection Proposed Method</dc:title>
  <dc:creator>Nathan Smith</dc:creator>
  <cp:lastModifiedBy>Nathan Smith</cp:lastModifiedBy>
  <cp:revision>77</cp:revision>
  <dcterms:created xsi:type="dcterms:W3CDTF">2021-04-15T15:10:01Z</dcterms:created>
  <dcterms:modified xsi:type="dcterms:W3CDTF">2021-06-14T15:21:56Z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