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4"/>
  </p:notesMasterIdLst>
  <p:sldIdLst>
    <p:sldId id="335" r:id="rId5"/>
    <p:sldId id="387" r:id="rId6"/>
    <p:sldId id="375" r:id="rId7"/>
    <p:sldId id="415" r:id="rId8"/>
    <p:sldId id="442" r:id="rId9"/>
    <p:sldId id="418" r:id="rId10"/>
    <p:sldId id="447" r:id="rId11"/>
    <p:sldId id="448" r:id="rId12"/>
    <p:sldId id="446" r:id="rId13"/>
    <p:sldId id="377" r:id="rId14"/>
    <p:sldId id="404" r:id="rId15"/>
    <p:sldId id="437" r:id="rId16"/>
    <p:sldId id="395" r:id="rId17"/>
    <p:sldId id="422" r:id="rId18"/>
    <p:sldId id="396" r:id="rId19"/>
    <p:sldId id="398" r:id="rId20"/>
    <p:sldId id="399" r:id="rId21"/>
    <p:sldId id="400" r:id="rId22"/>
    <p:sldId id="44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Smith" initials="NS" lastIdx="6" clrIdx="0">
    <p:extLst>
      <p:ext uri="{19B8F6BF-5375-455C-9EA6-DF929625EA0E}">
        <p15:presenceInfo xmlns:p15="http://schemas.microsoft.com/office/powerpoint/2012/main" userId="f0425a0d9f426aba" providerId="Windows Live"/>
      </p:ext>
    </p:extLst>
  </p:cmAuthor>
  <p:cmAuthor id="2" name="nwraysmith@gmail.com" initials="nw" lastIdx="2" clrIdx="1">
    <p:extLst>
      <p:ext uri="{19B8F6BF-5375-455C-9EA6-DF929625EA0E}">
        <p15:presenceInfo xmlns:p15="http://schemas.microsoft.com/office/powerpoint/2012/main" userId="S::urn:spo:guest#nwraysmith@gmail.com::" providerId="AD"/>
      </p:ext>
    </p:extLst>
  </p:cmAuthor>
  <p:cmAuthor id="3" name="ryan.koenig@hotmail.ca" initials="ry" lastIdx="2" clrIdx="2">
    <p:extLst>
      <p:ext uri="{19B8F6BF-5375-455C-9EA6-DF929625EA0E}">
        <p15:presenceInfo xmlns:p15="http://schemas.microsoft.com/office/powerpoint/2012/main" userId="S::urn:spo:guest#ryan.koenig@hotmail.ca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7A509-E389-85C6-F34C-9B313E74CDE3}" v="4" dt="2021-05-07T22:54:49.693"/>
    <p1510:client id="{95E8DA12-4F19-6B80-7566-8C24B47FD671}" v="8" dt="2021-05-08T15:55:00.582"/>
    <p1510:client id="{B7EEC59F-6085-0000-A4B1-1133A1048F00}" v="5" dt="2021-05-08T16:11:15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36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wraysmith@gmail.com" userId="S::urn:spo:guest#nwraysmith@gmail.com::" providerId="AD" clId="Web-{8367A509-E389-85C6-F34C-9B313E74CDE3}"/>
    <pc:docChg chg="">
      <pc:chgData name="nwraysmith@gmail.com" userId="S::urn:spo:guest#nwraysmith@gmail.com::" providerId="AD" clId="Web-{8367A509-E389-85C6-F34C-9B313E74CDE3}" dt="2021-05-07T22:54:49.693" v="3"/>
      <pc:docMkLst>
        <pc:docMk/>
      </pc:docMkLst>
      <pc:sldChg chg="addCm modCm">
        <pc:chgData name="nwraysmith@gmail.com" userId="S::urn:spo:guest#nwraysmith@gmail.com::" providerId="AD" clId="Web-{8367A509-E389-85C6-F34C-9B313E74CDE3}" dt="2021-05-07T22:54:49.693" v="3"/>
        <pc:sldMkLst>
          <pc:docMk/>
          <pc:sldMk cId="1341168471" sldId="385"/>
        </pc:sldMkLst>
      </pc:sldChg>
      <pc:sldChg chg="addCm modCm">
        <pc:chgData name="nwraysmith@gmail.com" userId="S::urn:spo:guest#nwraysmith@gmail.com::" providerId="AD" clId="Web-{8367A509-E389-85C6-F34C-9B313E74CDE3}" dt="2021-05-07T22:54:38.615" v="1"/>
        <pc:sldMkLst>
          <pc:docMk/>
          <pc:sldMk cId="3563375699" sldId="386"/>
        </pc:sldMkLst>
      </pc:sldChg>
    </pc:docChg>
  </pc:docChgLst>
  <pc:docChgLst>
    <pc:chgData name="nwraysmith@gmail.com" userId="S::urn:spo:guest#nwraysmith@gmail.com::" providerId="AD" clId="Web-{B7EEC59F-6085-0000-A4B1-1133A1048F00}"/>
    <pc:docChg chg="modSld">
      <pc:chgData name="nwraysmith@gmail.com" userId="S::urn:spo:guest#nwraysmith@gmail.com::" providerId="AD" clId="Web-{B7EEC59F-6085-0000-A4B1-1133A1048F00}" dt="2021-05-08T16:11:15.378" v="3"/>
      <pc:docMkLst>
        <pc:docMk/>
      </pc:docMkLst>
      <pc:sldChg chg="delCm">
        <pc:chgData name="nwraysmith@gmail.com" userId="S::urn:spo:guest#nwraysmith@gmail.com::" providerId="AD" clId="Web-{B7EEC59F-6085-0000-A4B1-1133A1048F00}" dt="2021-05-08T16:11:15.378" v="3"/>
        <pc:sldMkLst>
          <pc:docMk/>
          <pc:sldMk cId="1341168471" sldId="385"/>
        </pc:sldMkLst>
      </pc:sldChg>
      <pc:sldChg chg="modSp delCm">
        <pc:chgData name="nwraysmith@gmail.com" userId="S::urn:spo:guest#nwraysmith@gmail.com::" providerId="AD" clId="Web-{B7EEC59F-6085-0000-A4B1-1133A1048F00}" dt="2021-05-08T16:11:06.956" v="2"/>
        <pc:sldMkLst>
          <pc:docMk/>
          <pc:sldMk cId="3563375699" sldId="386"/>
        </pc:sldMkLst>
        <pc:spChg chg="mod">
          <ac:chgData name="nwraysmith@gmail.com" userId="S::urn:spo:guest#nwraysmith@gmail.com::" providerId="AD" clId="Web-{B7EEC59F-6085-0000-A4B1-1133A1048F00}" dt="2021-05-08T16:10:43.487" v="1" actId="20577"/>
          <ac:spMkLst>
            <pc:docMk/>
            <pc:sldMk cId="3563375699" sldId="386"/>
            <ac:spMk id="7" creationId="{11EF0A06-755C-46C8-8507-EBB7658BAA1C}"/>
          </ac:spMkLst>
        </pc:spChg>
      </pc:sldChg>
    </pc:docChg>
  </pc:docChgLst>
  <pc:docChgLst>
    <pc:chgData name="ryan.koenig@hotmail.ca" userId="S::urn:spo:guest#ryan.koenig@hotmail.ca::" providerId="AD" clId="Web-{95E8DA12-4F19-6B80-7566-8C24B47FD671}"/>
    <pc:docChg chg="modSld">
      <pc:chgData name="ryan.koenig@hotmail.ca" userId="S::urn:spo:guest#ryan.koenig@hotmail.ca::" providerId="AD" clId="Web-{95E8DA12-4F19-6B80-7566-8C24B47FD671}" dt="2021-05-08T15:55:00.582" v="4"/>
      <pc:docMkLst>
        <pc:docMk/>
      </pc:docMkLst>
      <pc:sldChg chg="modSp addCm">
        <pc:chgData name="ryan.koenig@hotmail.ca" userId="S::urn:spo:guest#ryan.koenig@hotmail.ca::" providerId="AD" clId="Web-{95E8DA12-4F19-6B80-7566-8C24B47FD671}" dt="2021-05-08T15:55:00.582" v="4"/>
        <pc:sldMkLst>
          <pc:docMk/>
          <pc:sldMk cId="1341168471" sldId="385"/>
        </pc:sldMkLst>
        <pc:picChg chg="mod">
          <ac:chgData name="ryan.koenig@hotmail.ca" userId="S::urn:spo:guest#ryan.koenig@hotmail.ca::" providerId="AD" clId="Web-{95E8DA12-4F19-6B80-7566-8C24B47FD671}" dt="2021-05-08T15:52:09.223" v="1"/>
          <ac:picMkLst>
            <pc:docMk/>
            <pc:sldMk cId="1341168471" sldId="385"/>
            <ac:picMk id="1028" creationId="{E7B6A25F-7199-48F7-B773-A0C425DB4D47}"/>
          </ac:picMkLst>
        </pc:picChg>
      </pc:sldChg>
      <pc:sldChg chg="modSp addCm">
        <pc:chgData name="ryan.koenig@hotmail.ca" userId="S::urn:spo:guest#ryan.koenig@hotmail.ca::" providerId="AD" clId="Web-{95E8DA12-4F19-6B80-7566-8C24B47FD671}" dt="2021-05-08T15:54:54.394" v="3"/>
        <pc:sldMkLst>
          <pc:docMk/>
          <pc:sldMk cId="3563375699" sldId="386"/>
        </pc:sldMkLst>
        <pc:picChg chg="mod">
          <ac:chgData name="ryan.koenig@hotmail.ca" userId="S::urn:spo:guest#ryan.koenig@hotmail.ca::" providerId="AD" clId="Web-{95E8DA12-4F19-6B80-7566-8C24B47FD671}" dt="2021-05-08T15:54:22.957" v="2"/>
          <ac:picMkLst>
            <pc:docMk/>
            <pc:sldMk cId="3563375699" sldId="386"/>
            <ac:picMk id="1028" creationId="{E7B6A25F-7199-48F7-B773-A0C425DB4D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953875" cy="63055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906250" cy="6217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10460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Data 599</a:t>
            </a:r>
            <a:r>
              <a:rPr lang="en-US" dirty="0"/>
              <a:t>      Mitch Harris, Ryan Koenig, Nathan Smith 	June 15, 2021 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9863322" cy="2113466"/>
          </a:xfrm>
        </p:spPr>
        <p:txBody>
          <a:bodyPr/>
          <a:lstStyle/>
          <a:p>
            <a:br>
              <a:rPr lang="en-US" sz="4000" dirty="0"/>
            </a:br>
            <a:r>
              <a:rPr lang="en-US" sz="4000" dirty="0"/>
              <a:t>Realtime Anomaly Detection for Building Sensors</a:t>
            </a:r>
            <a:br>
              <a:rPr lang="en-US" sz="2400" dirty="0"/>
            </a:br>
            <a:r>
              <a:rPr lang="en-US" sz="2400" dirty="0"/>
              <a:t>Urban Data Lab Capstone Project</a:t>
            </a:r>
            <a:br>
              <a:rPr lang="en-US" sz="2400" dirty="0"/>
            </a:br>
            <a:r>
              <a:rPr lang="en-US" sz="2400" dirty="0"/>
              <a:t>Week 7 Status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Wrap-up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Needed to focus on wrapping up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environment walkthrough added some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Dashboard didn’t go as fast as hoped – while the Dashboard implementation in InfluxDB is easy, Boolean data is not handled well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76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Client Meetings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172C58-D932-4A77-BB13-53AB5F9B696A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299538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Thursday Sprint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Plan for next week tasks, discuss final project wrap-up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draft report to UDL Wednesday EOD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Present to UDL the following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8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Time Summary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39A36-1E55-4FF5-873D-50B6E258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79" y="2133603"/>
            <a:ext cx="10375208" cy="32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Next/Final Week Planning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Week 7 Goals: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Walkthrough/Code/Repo Wrap-up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76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Individual Tasks</a:t>
            </a:r>
            <a:br>
              <a:rPr lang="en-US" dirty="0"/>
            </a:br>
            <a:r>
              <a:rPr lang="en-US" sz="3000" dirty="0"/>
              <a:t>Next Week (June 14 - 22)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94C500-A21D-4E55-94E1-177D317663DE}"/>
              </a:ext>
            </a:extLst>
          </p:cNvPr>
          <p:cNvSpPr txBox="1">
            <a:spLocks/>
          </p:cNvSpPr>
          <p:nvPr/>
        </p:nvSpPr>
        <p:spPr>
          <a:xfrm>
            <a:off x="1028699" y="2428619"/>
            <a:ext cx="10086976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</a:rPr>
              <a:t>Mitch:	</a:t>
            </a:r>
            <a:r>
              <a:rPr lang="en-US" sz="2000" dirty="0"/>
              <a:t>	Complete Dashboard and Package Wrap-up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3"/>
                </a:solidFill>
              </a:rPr>
              <a:t>Ryan:	</a:t>
            </a:r>
            <a:r>
              <a:rPr lang="en-US" sz="2000" dirty="0"/>
              <a:t>	Results Section of Report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chemeClr val="accent3"/>
                </a:solidFill>
              </a:rPr>
              <a:t>Nate:</a:t>
            </a:r>
            <a:r>
              <a:rPr lang="en-US" sz="2400" dirty="0"/>
              <a:t>		</a:t>
            </a:r>
            <a:r>
              <a:rPr lang="en-US" sz="2000" dirty="0"/>
              <a:t>Complete Walkthrough and Repo Wrap-up</a:t>
            </a:r>
          </a:p>
          <a:p>
            <a:endParaRPr lang="en-US" sz="2000" dirty="0"/>
          </a:p>
          <a:p>
            <a:r>
              <a:rPr lang="en-US" sz="2000" b="1" dirty="0"/>
              <a:t>We have a detailed daily task list to ensure we’re on track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55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sz="3000" dirty="0"/>
              <a:t>Next Week (June 14 - 22)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Stick to Wrap-up and schedule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Reflection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590C14-A2A9-4C9D-B1C8-0265235C379E}"/>
              </a:ext>
            </a:extLst>
          </p:cNvPr>
          <p:cNvSpPr txBox="1">
            <a:spLocks/>
          </p:cNvSpPr>
          <p:nvPr/>
        </p:nvSpPr>
        <p:spPr>
          <a:xfrm>
            <a:off x="1181099" y="23355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23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Schedule</a:t>
            </a:r>
            <a:br>
              <a:rPr lang="en-US" dirty="0"/>
            </a:br>
            <a:r>
              <a:rPr lang="en-US" sz="3000" dirty="0"/>
              <a:t>Timeline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492506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Week 6: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Dashboard (complete today)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Complete final model tests (complete Monday)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Continued reporting (ahead of schedule)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Test environment (not completed, ongoing)</a:t>
            </a:r>
          </a:p>
          <a:p>
            <a:endParaRPr lang="en-US" sz="1600" dirty="0"/>
          </a:p>
          <a:p>
            <a:r>
              <a:rPr lang="en-US" sz="2000" b="1" dirty="0"/>
              <a:t>Week 7: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Finish report and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Finish dashboard and walkthrough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Wrap-up code/repo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FE85192A-C292-4319-93C4-188CEBD06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21785"/>
              </p:ext>
            </p:extLst>
          </p:nvPr>
        </p:nvGraphicFramePr>
        <p:xfrm>
          <a:off x="5924550" y="2394863"/>
          <a:ext cx="55318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2861931883"/>
                    </a:ext>
                  </a:extLst>
                </a:gridCol>
                <a:gridCol w="4687409">
                  <a:extLst>
                    <a:ext uri="{9D8B030D-6E8A-4147-A177-3AD203B41FA5}">
                      <a16:colId xmlns:a16="http://schemas.microsoft.com/office/drawing/2014/main" val="80843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4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Definitional and 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4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and System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Anomaly Detection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7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 Streaming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7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8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7380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A61835-39DA-4B5A-9904-0CB6A3CA0752}"/>
              </a:ext>
            </a:extLst>
          </p:cNvPr>
          <p:cNvCxnSpPr>
            <a:cxnSpLocks/>
          </p:cNvCxnSpPr>
          <p:nvPr/>
        </p:nvCxnSpPr>
        <p:spPr>
          <a:xfrm>
            <a:off x="5924550" y="5015833"/>
            <a:ext cx="55318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63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Impacts to Schedule</a:t>
            </a:r>
            <a:br>
              <a:rPr lang="en-US" dirty="0"/>
            </a:br>
            <a:r>
              <a:rPr lang="en-US" sz="3000" dirty="0"/>
              <a:t>Timeline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It’s going to be busy but we believe doable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277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2354531"/>
            <a:ext cx="4876800" cy="1152149"/>
          </a:xfrm>
        </p:spPr>
        <p:txBody>
          <a:bodyPr/>
          <a:lstStyle/>
          <a:p>
            <a:r>
              <a:rPr lang="en-US" b="1"/>
              <a:t>Mitch Harris</a:t>
            </a:r>
          </a:p>
          <a:p>
            <a:r>
              <a:rPr lang="en-US" b="1"/>
              <a:t>Ryan Koenig</a:t>
            </a:r>
          </a:p>
          <a:p>
            <a:r>
              <a:rPr lang="en-US" b="1"/>
              <a:t>Nathan Smith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F485E91-8B2E-42EB-AE3D-84E04C06EA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0600"/>
            <a:ext cx="4837176" cy="4837176"/>
          </a:xfrm>
        </p:spPr>
      </p:pic>
    </p:spTree>
    <p:extLst>
      <p:ext uri="{BB962C8B-B14F-4D97-AF65-F5344CB8AC3E}">
        <p14:creationId xmlns:p14="http://schemas.microsoft.com/office/powerpoint/2010/main" val="60597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Outline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7804643-0AB1-476B-9017-6E1A8F755CB1}"/>
              </a:ext>
            </a:extLst>
          </p:cNvPr>
          <p:cNvSpPr txBox="1">
            <a:spLocks/>
          </p:cNvSpPr>
          <p:nvPr/>
        </p:nvSpPr>
        <p:spPr>
          <a:xfrm>
            <a:off x="1028700" y="2286000"/>
            <a:ext cx="9802057" cy="2904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Previous Week Summary (June 7 – 13)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Next/Final Week Planning (June 14 – 22)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Timeline Reflection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8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Week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Week 6 Goals: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Model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Wrap-up Model Implementation and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 on Report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750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1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Final Model Testing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Selected threshold rule and default window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Downloaded an additional 5 sensors (had to do this manually)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Summarized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Evaluating 5 additional sensors Monday but now complete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3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58403A-E227-449E-ABFD-2D82F5B3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34A1729-3A90-40E7-8EB7-9644CD3B6A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/>
          <a:stretch/>
        </p:blipFill>
        <p:spPr>
          <a:xfrm>
            <a:off x="1028699" y="2401431"/>
            <a:ext cx="4581048" cy="3464219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DC335B0-E9CD-4AAE-956D-58A8B7790E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"/>
          <a:stretch/>
        </p:blipFill>
        <p:spPr>
          <a:xfrm>
            <a:off x="6484035" y="2183101"/>
            <a:ext cx="4869765" cy="36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Continued Reporting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Mainly complete, just needs additional results and several 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Targeting final draft report completion for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Already started final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On track (and ahead of schedule)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52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1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Dashboard and Notification System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dashboard built directly into InfluxDB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notification system – if an anomaly is predicted for a sensor a notification is sent to a Slack channel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FFC000"/>
                </a:solidFill>
              </a:rPr>
              <a:t>Still finishing dashboard and notification system – wrapping up today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49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58403A-E227-449E-ABFD-2D82F5B3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A05FB7-D37A-4D61-B21F-58DD8A0AA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2194702"/>
            <a:ext cx="7467231" cy="3406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CA5356-7660-41FC-8122-A31BF578D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03" y="5662866"/>
            <a:ext cx="6124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7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1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Model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Implementation in test environment with notebook walk-through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Still needs additional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real-time data streaming to InfluxDB is not available this will be the main implementation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FFC000"/>
                </a:solidFill>
              </a:rPr>
              <a:t>Additional work required on this during the week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70517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617</TotalTime>
  <Words>715</Words>
  <Application>Microsoft Office PowerPoint</Application>
  <PresentationFormat>Widescreen</PresentationFormat>
  <Paragraphs>177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Nova</vt:lpstr>
      <vt:lpstr>Calibri</vt:lpstr>
      <vt:lpstr>Wingdings</vt:lpstr>
      <vt:lpstr>Theme1</vt:lpstr>
      <vt:lpstr> Realtime Anomaly Detection for Building Sensors Urban Data Lab Capstone Project Week 7 Status</vt:lpstr>
      <vt:lpstr>Outline</vt:lpstr>
      <vt:lpstr>Previous Week Summary</vt:lpstr>
      <vt:lpstr>Week 6 Tasks Previous Week (June 7 - 13)</vt:lpstr>
      <vt:lpstr>Week 6 Tasks Previous Week (June 7 - 13)</vt:lpstr>
      <vt:lpstr>Week 6 Tasks Previous Week (June 7 - 13)</vt:lpstr>
      <vt:lpstr>Week 6 Tasks Previous Week (June 7 - 13)</vt:lpstr>
      <vt:lpstr>Week 6 Tasks Previous Week (June 7 - 13)</vt:lpstr>
      <vt:lpstr>Week 6 Tasks Previous Week (June 7 - 13)</vt:lpstr>
      <vt:lpstr>Challenges Previous Week (June 7 - 13)</vt:lpstr>
      <vt:lpstr>Client Meetings Previous Week (June 7 - 13)</vt:lpstr>
      <vt:lpstr>Time Summary Previous Week (June 7 - 13)</vt:lpstr>
      <vt:lpstr>Next/Final Week Planning</vt:lpstr>
      <vt:lpstr>Individual Tasks Next Week (June 14 - 22)</vt:lpstr>
      <vt:lpstr>Challenges Next Week (June 14 - 22)</vt:lpstr>
      <vt:lpstr>Timeline Reflection</vt:lpstr>
      <vt:lpstr>Schedule Timeline Reflection</vt:lpstr>
      <vt:lpstr>Impacts to Schedule Timeline Reflection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Anomaly Detection Proposed Method</dc:title>
  <dc:creator>Nathan Smith</dc:creator>
  <cp:lastModifiedBy>Nathan Smith</cp:lastModifiedBy>
  <cp:revision>81</cp:revision>
  <dcterms:created xsi:type="dcterms:W3CDTF">2021-04-15T15:10:01Z</dcterms:created>
  <dcterms:modified xsi:type="dcterms:W3CDTF">2021-06-15T16:42:13Z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