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C7415-6928-8CB3-F787-F271982335A2}" v="8" dt="2021-05-14T21:42:2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wraysmith@gmail.com" userId="S::urn:spo:guest#nwraysmith@gmail.com::" providerId="AD" clId="Web-{83AC7415-6928-8CB3-F787-F271982335A2}"/>
    <pc:docChg chg="modSld">
      <pc:chgData name="nwraysmith@gmail.com" userId="S::urn:spo:guest#nwraysmith@gmail.com::" providerId="AD" clId="Web-{83AC7415-6928-8CB3-F787-F271982335A2}" dt="2021-05-14T21:42:29.155" v="7" actId="14100"/>
      <pc:docMkLst>
        <pc:docMk/>
      </pc:docMkLst>
      <pc:sldChg chg="modSp">
        <pc:chgData name="nwraysmith@gmail.com" userId="S::urn:spo:guest#nwraysmith@gmail.com::" providerId="AD" clId="Web-{83AC7415-6928-8CB3-F787-F271982335A2}" dt="2021-05-14T21:42:29.155" v="7" actId="14100"/>
        <pc:sldMkLst>
          <pc:docMk/>
          <pc:sldMk cId="1780778590" sldId="256"/>
        </pc:sldMkLst>
        <pc:spChg chg="mod">
          <ac:chgData name="nwraysmith@gmail.com" userId="S::urn:spo:guest#nwraysmith@gmail.com::" providerId="AD" clId="Web-{83AC7415-6928-8CB3-F787-F271982335A2}" dt="2021-05-14T21:42:11.858" v="2" actId="14100"/>
          <ac:spMkLst>
            <pc:docMk/>
            <pc:sldMk cId="1780778590" sldId="256"/>
            <ac:spMk id="14" creationId="{0E20BE81-F718-4C86-B007-64F761F71BF9}"/>
          </ac:spMkLst>
        </pc:spChg>
        <pc:spChg chg="mod">
          <ac:chgData name="nwraysmith@gmail.com" userId="S::urn:spo:guest#nwraysmith@gmail.com::" providerId="AD" clId="Web-{83AC7415-6928-8CB3-F787-F271982335A2}" dt="2021-05-14T21:42:29.155" v="7" actId="14100"/>
          <ac:spMkLst>
            <pc:docMk/>
            <pc:sldMk cId="1780778590" sldId="256"/>
            <ac:spMk id="47" creationId="{705CA2BA-E7B9-4FCA-95FA-167EE32F8802}"/>
          </ac:spMkLst>
        </pc:spChg>
        <pc:spChg chg="mod">
          <ac:chgData name="nwraysmith@gmail.com" userId="S::urn:spo:guest#nwraysmith@gmail.com::" providerId="AD" clId="Web-{83AC7415-6928-8CB3-F787-F271982335A2}" dt="2021-05-14T21:42:23.748" v="5" actId="1076"/>
          <ac:spMkLst>
            <pc:docMk/>
            <pc:sldMk cId="1780778590" sldId="256"/>
            <ac:spMk id="63" creationId="{F196AF4E-0BE3-406E-B091-CB8E2C31146D}"/>
          </ac:spMkLst>
        </pc:spChg>
        <pc:grpChg chg="mod">
          <ac:chgData name="nwraysmith@gmail.com" userId="S::urn:spo:guest#nwraysmith@gmail.com::" providerId="AD" clId="Web-{83AC7415-6928-8CB3-F787-F271982335A2}" dt="2021-05-14T19:59:29.828" v="1" actId="14100"/>
          <ac:grpSpMkLst>
            <pc:docMk/>
            <pc:sldMk cId="1780778590" sldId="256"/>
            <ac:grpSpMk id="26" creationId="{DABE8F1D-80D3-4248-8904-825A008BE68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A239-3997-4F3C-BAE4-3361CCCC7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8FC8E-C3BC-495B-85EA-776469C40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FA01-49EE-46C1-867B-786DA912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9E71-0333-441B-8200-B528F1E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2410-9F57-4881-9754-90D689F0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77BB-97F7-4E2A-81CE-E6FD295E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C6309-5B50-4CB3-A296-E8B9753D3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C339-46D9-46F5-91EF-AD78FE76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0903-9383-4795-B221-EA4E6B7B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3620-878E-4DEF-851D-97007B7E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2DFB0-421D-4E73-9282-560AA858C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0EDC0-3046-464A-8C18-7C34B645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E544-1928-4085-89F1-28C2963C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CC7A-B3DA-42E2-B6D1-1945137B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CB1F-8145-439B-9E1A-C57DC533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4658-FFB2-4266-B54F-ACAB732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721A-3C5F-47EC-AC53-C4300E96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E039-17C0-492D-927B-5A04AF4E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C955-1CCC-4082-870B-CC92F2B6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94CB-B700-4DE4-A81E-008C766C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F51A-64DC-4284-928F-1716CF8F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02C6-9051-4C90-BE33-B04E7C98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6509-DFE9-4BCD-A345-FE085648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D46A-3F44-4AC7-8CC5-84C41A2A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6A5B-2CBE-4E1E-88C8-C8426D61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01A7-C555-456D-88AB-532BB2B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45FC-F98B-4DC4-B43E-7E1C9C6A0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1C7D-45E0-46ED-B5C2-AB713B41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A4B51-E8DA-4C29-8938-BCBA64E4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25077-707A-476B-9774-77633C8B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7517-5C0A-4626-8184-A76522E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2402-233F-42BE-8233-AB89CC77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EC14-0B2F-4518-A02B-0C9E93B0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90B5-5276-4280-95D7-CA23BE17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A796B-6AEB-455E-9FCA-58BA40A7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B1304-E5C5-4DCD-9B25-B86A61CE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5DC29-A9AE-4475-B4E1-A411647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FEBDA-5DCD-4176-BAAA-A79529DD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1DEFD-B458-452B-BF2F-A486791F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D3C5-F86B-4A55-A8BF-7C01001F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C0623-FB04-48DC-841F-12F5A7FD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F5090-A36E-4C80-9EC8-DEB93680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FE633-BA6D-48D0-87E3-66F7F645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B0733-2699-4073-BD33-B794D177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012DA-69C3-491F-9494-9F85A0D1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7551C-C852-4143-AAB4-4D02A882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3958-A27C-468F-907B-4F2E20C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EF0A-6194-45A0-837C-C2A14E00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A37DD-9D1A-4F3E-9974-EE6EC9991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576F-D158-4552-AB13-21765409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096F-D58D-4E19-9D32-3775BA6F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094BD-A951-427F-91EA-20574E37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A085-56F5-4CDA-9A60-0359D3C7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0E117-296E-49FA-AC69-C5AAF3933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8D7A-F669-4991-971C-364E4EAD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429A5-B4C4-4A5A-8337-846A6A06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57E94-A86C-4722-BBDF-3D4BC989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0800-DECB-4085-9B3D-11A1AC7B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7F54B-AEA0-4751-95D8-31898D5C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EEAE-63FA-4520-A4E5-813EB54E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0993-C6C5-45D3-A5A6-241D8F0AA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8892-F59C-4D76-9574-8353EF22F25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62B2-F706-4396-A21A-E25A637E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C3E9-3120-45A6-B335-98C5FF72D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0CD-DF29-42D1-8DC6-9E52BA5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FF444-9623-488D-B6DF-97FF95C0B654}"/>
              </a:ext>
            </a:extLst>
          </p:cNvPr>
          <p:cNvGrpSpPr/>
          <p:nvPr/>
        </p:nvGrpSpPr>
        <p:grpSpPr>
          <a:xfrm>
            <a:off x="7371606" y="294395"/>
            <a:ext cx="3544487" cy="1782179"/>
            <a:chOff x="667574" y="701408"/>
            <a:chExt cx="5421028" cy="300538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05E2296-5899-47FC-B0BB-BB5F7E2C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7801" y="1782931"/>
              <a:ext cx="1779972" cy="177997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214F0B-6E9D-4A6D-99D5-7CED0EFA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37193" y="701408"/>
              <a:ext cx="745676" cy="74567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C719AB-9371-436E-93F5-C1569E25B9D1}"/>
                </a:ext>
              </a:extLst>
            </p:cNvPr>
            <p:cNvCxnSpPr/>
            <p:nvPr/>
          </p:nvCxnSpPr>
          <p:spPr>
            <a:xfrm flipV="1">
              <a:off x="2587480" y="1690783"/>
              <a:ext cx="0" cy="61255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B5152C-C9E9-4B3C-B70D-752066F0CEFA}"/>
                </a:ext>
              </a:extLst>
            </p:cNvPr>
            <p:cNvCxnSpPr>
              <a:cxnSpLocks/>
            </p:cNvCxnSpPr>
            <p:nvPr/>
          </p:nvCxnSpPr>
          <p:spPr>
            <a:xfrm>
              <a:off x="667574" y="2672916"/>
              <a:ext cx="932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A092131-6BC1-44C6-8C13-2CFC4640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20846" y="1639039"/>
              <a:ext cx="2067756" cy="206775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5724C4-12C2-4023-A474-2FB814FDEC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7" y="2717305"/>
              <a:ext cx="616257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BCF719-118C-4A80-8CBD-607E6C65655D}"/>
              </a:ext>
            </a:extLst>
          </p:cNvPr>
          <p:cNvGrpSpPr/>
          <p:nvPr/>
        </p:nvGrpSpPr>
        <p:grpSpPr>
          <a:xfrm>
            <a:off x="5758966" y="4397542"/>
            <a:ext cx="4931661" cy="1993938"/>
            <a:chOff x="4813277" y="3251506"/>
            <a:chExt cx="5786382" cy="238708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85A069-8B02-43B0-B39B-2B0A18D94A13}"/>
                </a:ext>
              </a:extLst>
            </p:cNvPr>
            <p:cNvGrpSpPr/>
            <p:nvPr/>
          </p:nvGrpSpPr>
          <p:grpSpPr>
            <a:xfrm>
              <a:off x="4813277" y="3251506"/>
              <a:ext cx="5786382" cy="2387082"/>
              <a:chOff x="4795522" y="3258128"/>
              <a:chExt cx="5786382" cy="2387082"/>
            </a:xfrm>
          </p:grpSpPr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A1EC0DE0-9D6F-4272-A830-8E980F185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13477" y="3258128"/>
                <a:ext cx="1413676" cy="1303741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A13F83F-CF57-4630-9656-AD1195DC6229}"/>
                  </a:ext>
                </a:extLst>
              </p:cNvPr>
              <p:cNvGrpSpPr/>
              <p:nvPr/>
            </p:nvGrpSpPr>
            <p:grpSpPr>
              <a:xfrm>
                <a:off x="4795522" y="3569585"/>
                <a:ext cx="5786382" cy="2075625"/>
                <a:chOff x="805645" y="872986"/>
                <a:chExt cx="7285687" cy="2833809"/>
              </a:xfrm>
            </p:grpSpPr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25669B2E-C47A-4921-8F1D-794B235D2A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0846" y="1639039"/>
                  <a:ext cx="2067756" cy="2067756"/>
                </a:xfrm>
                <a:prstGeom prst="rect">
                  <a:avLst/>
                </a:prstGeom>
              </p:spPr>
            </p:pic>
            <p:pic>
              <p:nvPicPr>
                <p:cNvPr id="30" name="Graphic 29">
                  <a:extLst>
                    <a:ext uri="{FF2B5EF4-FFF2-40B4-BE49-F238E27FC236}">
                      <a16:creationId xmlns:a16="http://schemas.microsoft.com/office/drawing/2014/main" id="{DB0ED9AE-1593-40BD-BD47-4BB873D5D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7801" y="1782931"/>
                  <a:ext cx="1779972" cy="1779972"/>
                </a:xfrm>
                <a:prstGeom prst="rect">
                  <a:avLst/>
                </a:prstGeom>
              </p:spPr>
            </p:pic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F8D1DFBF-A7E5-4C8D-9317-5C4D7AD416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657" y="872986"/>
                  <a:ext cx="745675" cy="745675"/>
                </a:xfrm>
                <a:prstGeom prst="rect">
                  <a:avLst/>
                </a:prstGeom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FC06F-B6AD-4AB4-8324-F00FAEF27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6559" y="1301940"/>
                  <a:ext cx="972736" cy="2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AC22750-EBBF-407A-9465-4D0314A63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6559" y="1695156"/>
                  <a:ext cx="1038822" cy="665619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BD77FF7-AA6E-437E-8256-2D0887279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645" y="2717305"/>
                  <a:ext cx="9321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799C680-14C3-459D-BAD3-DB29B23F7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0837" y="2717305"/>
                  <a:ext cx="616257" cy="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E3F2609-C6C3-445E-8277-282A697E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4988" y="4124058"/>
              <a:ext cx="0" cy="40823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C1A9371-25D8-4E63-B126-17FEA5012E03}"/>
              </a:ext>
            </a:extLst>
          </p:cNvPr>
          <p:cNvSpPr txBox="1"/>
          <p:nvPr/>
        </p:nvSpPr>
        <p:spPr>
          <a:xfrm>
            <a:off x="598100" y="348831"/>
            <a:ext cx="4963586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1) Anomaly Detection on Read-in w/ </a:t>
            </a:r>
            <a:r>
              <a:rPr lang="en-US" u="sng" dirty="0" err="1"/>
              <a:t>Telegraf</a:t>
            </a:r>
            <a:endParaRPr lang="en-US" u="sng" dirty="0"/>
          </a:p>
          <a:p>
            <a:r>
              <a:rPr lang="en-US" sz="1400" i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Detect before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Telegraf</a:t>
            </a:r>
            <a:r>
              <a:rPr lang="en-US" sz="1400" dirty="0"/>
              <a:t> is written in Go – likely fastest option</a:t>
            </a:r>
          </a:p>
          <a:p>
            <a:r>
              <a:rPr lang="en-US" sz="1400" i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Requires a </a:t>
            </a:r>
            <a:r>
              <a:rPr lang="en-US" sz="1400" dirty="0" err="1"/>
              <a:t>Telegraf</a:t>
            </a:r>
            <a:r>
              <a:rPr lang="en-US" sz="1400" dirty="0"/>
              <a:t> plug-in that runs a python program, no good examples found online</a:t>
            </a:r>
          </a:p>
          <a:p>
            <a:r>
              <a:rPr lang="en-US" sz="1400" i="1" dirty="0"/>
              <a:t>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Telegraf</a:t>
            </a:r>
            <a:r>
              <a:rPr lang="en-US" sz="1400" dirty="0"/>
              <a:t> continuously runs a Python that sends data directly to </a:t>
            </a:r>
            <a:r>
              <a:rPr lang="en-US" sz="1400" dirty="0" err="1"/>
              <a:t>InfluxDB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chemeClr val="accent2"/>
                </a:solidFill>
              </a:rPr>
              <a:t>Not planning on currently pursuing this due current uncertainty with </a:t>
            </a:r>
            <a:r>
              <a:rPr lang="en-US" sz="1400" b="1" dirty="0" err="1">
                <a:solidFill>
                  <a:schemeClr val="accent2"/>
                </a:solidFill>
              </a:rPr>
              <a:t>Telegraf</a:t>
            </a:r>
            <a:r>
              <a:rPr lang="en-US" sz="1400" b="1" dirty="0">
                <a:solidFill>
                  <a:schemeClr val="accent2"/>
                </a:solidFill>
              </a:rPr>
              <a:t> which could cause issues in implementation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r>
              <a:rPr lang="en-US" u="sng" dirty="0"/>
              <a:t>2) Anomaly Detection with Flux Tasks</a:t>
            </a:r>
          </a:p>
          <a:p>
            <a:r>
              <a:rPr lang="en-US" sz="1400" i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Post-processing allows pulling more than incoming data</a:t>
            </a:r>
          </a:p>
          <a:p>
            <a:r>
              <a:rPr lang="en-US" sz="1400" i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Likely slower than method #1 for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Requires setting up an API or getting </a:t>
            </a:r>
            <a:r>
              <a:rPr lang="en-US" sz="1400" dirty="0" err="1"/>
              <a:t>Telgraf</a:t>
            </a:r>
            <a:r>
              <a:rPr lang="en-US" sz="1400" dirty="0"/>
              <a:t> to pick-up http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chemeClr val="accent2"/>
                </a:solidFill>
              </a:rPr>
              <a:t>Not planning on currently pursuing this due to current uncertainty with </a:t>
            </a:r>
            <a:r>
              <a:rPr lang="en-US" sz="1400" b="1" dirty="0" err="1">
                <a:solidFill>
                  <a:schemeClr val="accent2"/>
                </a:solidFill>
              </a:rPr>
              <a:t>Telegraf</a:t>
            </a:r>
            <a:r>
              <a:rPr lang="en-US" sz="1400" b="1" dirty="0">
                <a:solidFill>
                  <a:schemeClr val="accent2"/>
                </a:solidFill>
              </a:rPr>
              <a:t> or additional effort in setting up API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4B979-1F0F-4FE8-8A9B-0DCF4A437EAA}"/>
              </a:ext>
            </a:extLst>
          </p:cNvPr>
          <p:cNvSpPr txBox="1"/>
          <p:nvPr/>
        </p:nvSpPr>
        <p:spPr>
          <a:xfrm>
            <a:off x="8470005" y="4296075"/>
            <a:ext cx="53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sz="1000" dirty="0"/>
              <a:t>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401B5-5E5F-40A2-9529-ACAD4E0A4948}"/>
              </a:ext>
            </a:extLst>
          </p:cNvPr>
          <p:cNvCxnSpPr>
            <a:cxnSpLocks/>
          </p:cNvCxnSpPr>
          <p:nvPr/>
        </p:nvCxnSpPr>
        <p:spPr>
          <a:xfrm>
            <a:off x="9006347" y="769281"/>
            <a:ext cx="770689" cy="475052"/>
          </a:xfrm>
          <a:prstGeom prst="straightConnector1">
            <a:avLst/>
          </a:prstGeom>
          <a:ln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15B009-6E61-451C-8BA5-7241B394CC1C}"/>
              </a:ext>
            </a:extLst>
          </p:cNvPr>
          <p:cNvGrpSpPr/>
          <p:nvPr/>
        </p:nvGrpSpPr>
        <p:grpSpPr>
          <a:xfrm>
            <a:off x="7371606" y="2105274"/>
            <a:ext cx="3544876" cy="1782179"/>
            <a:chOff x="666979" y="701408"/>
            <a:chExt cx="5421623" cy="3005387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8E7103B7-200E-47D4-BB12-4F64D9A8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7801" y="1782931"/>
              <a:ext cx="1779972" cy="1779972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7F47216-3A5B-4D03-A0C4-04C8DA4DE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37193" y="701408"/>
              <a:ext cx="745676" cy="745676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587F031-AB58-4FA5-B6B8-0CE6FDB06719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>
              <a:off x="2627788" y="1782932"/>
              <a:ext cx="0" cy="60965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A804E7B-B75B-45FA-95E7-7C5B5A7EDF86}"/>
                </a:ext>
              </a:extLst>
            </p:cNvPr>
            <p:cNvCxnSpPr>
              <a:cxnSpLocks/>
            </p:cNvCxnSpPr>
            <p:nvPr/>
          </p:nvCxnSpPr>
          <p:spPr>
            <a:xfrm>
              <a:off x="666979" y="1058981"/>
              <a:ext cx="932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155B8150-CDAF-44E5-A9FB-363C204F8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20846" y="1639039"/>
              <a:ext cx="2067756" cy="2067756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8687E2-54FB-454B-8770-02C0ADD8AFE9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7" y="2717305"/>
              <a:ext cx="616257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F47ACA-EF51-423A-9013-7754408F817D}"/>
              </a:ext>
            </a:extLst>
          </p:cNvPr>
          <p:cNvCxnSpPr>
            <a:cxnSpLocks/>
          </p:cNvCxnSpPr>
          <p:nvPr/>
        </p:nvCxnSpPr>
        <p:spPr>
          <a:xfrm>
            <a:off x="9006736" y="2580160"/>
            <a:ext cx="770689" cy="475052"/>
          </a:xfrm>
          <a:prstGeom prst="straightConnector1">
            <a:avLst/>
          </a:prstGeom>
          <a:ln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0BE81-F718-4C86-B007-64F761F71BF9}"/>
              </a:ext>
            </a:extLst>
          </p:cNvPr>
          <p:cNvSpPr/>
          <p:nvPr/>
        </p:nvSpPr>
        <p:spPr>
          <a:xfrm>
            <a:off x="470517" y="159798"/>
            <a:ext cx="11429143" cy="339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5CA2BA-E7B9-4FCA-95FA-167EE32F8802}"/>
              </a:ext>
            </a:extLst>
          </p:cNvPr>
          <p:cNvSpPr/>
          <p:nvPr/>
        </p:nvSpPr>
        <p:spPr>
          <a:xfrm>
            <a:off x="470516" y="3645030"/>
            <a:ext cx="11429143" cy="29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BE8F1D-80D3-4248-8904-825A008BE684}"/>
              </a:ext>
            </a:extLst>
          </p:cNvPr>
          <p:cNvGrpSpPr/>
          <p:nvPr/>
        </p:nvGrpSpPr>
        <p:grpSpPr>
          <a:xfrm>
            <a:off x="10933231" y="157310"/>
            <a:ext cx="1036643" cy="957150"/>
            <a:chOff x="5912528" y="532660"/>
            <a:chExt cx="1036643" cy="95715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F50D63-212C-41B0-BDEA-72993EC9BB08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841680"/>
              <a:ext cx="609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1804F2-038D-43F0-9175-A34E91BC7A76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1070262"/>
              <a:ext cx="59868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27B536C-0DB3-4530-9B6D-F2C4FA215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000" y="1347657"/>
              <a:ext cx="602879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78B95F-721A-4951-A85B-1BC81AB4A1AB}"/>
                </a:ext>
              </a:extLst>
            </p:cNvPr>
            <p:cNvSpPr txBox="1"/>
            <p:nvPr/>
          </p:nvSpPr>
          <p:spPr>
            <a:xfrm>
              <a:off x="6185087" y="61346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Raw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71988F-B8E3-4545-8473-11E0F5F41D26}"/>
                </a:ext>
              </a:extLst>
            </p:cNvPr>
            <p:cNvSpPr txBox="1"/>
            <p:nvPr/>
          </p:nvSpPr>
          <p:spPr>
            <a:xfrm>
              <a:off x="6110539" y="88369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Parsed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242BC1-619E-4D4D-9E63-71D8C4B1CEFA}"/>
                </a:ext>
              </a:extLst>
            </p:cNvPr>
            <p:cNvSpPr txBox="1"/>
            <p:nvPr/>
          </p:nvSpPr>
          <p:spPr>
            <a:xfrm>
              <a:off x="6113059" y="1160094"/>
              <a:ext cx="83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AB1504-BC7B-45F3-8AD3-967F421E3C57}"/>
                </a:ext>
              </a:extLst>
            </p:cNvPr>
            <p:cNvSpPr/>
            <p:nvPr/>
          </p:nvSpPr>
          <p:spPr>
            <a:xfrm>
              <a:off x="5912528" y="532660"/>
              <a:ext cx="960326" cy="95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9F8B6B-7D8D-4A94-ACDB-6FB542C1C1E6}"/>
              </a:ext>
            </a:extLst>
          </p:cNvPr>
          <p:cNvGrpSpPr/>
          <p:nvPr/>
        </p:nvGrpSpPr>
        <p:grpSpPr>
          <a:xfrm>
            <a:off x="10933231" y="3649633"/>
            <a:ext cx="1036643" cy="957150"/>
            <a:chOff x="5912528" y="532660"/>
            <a:chExt cx="1036643" cy="95715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CD83ADB-A250-41F3-9D09-E120158507FC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841680"/>
              <a:ext cx="609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3A01CCC-BD21-4733-9461-BCB4FAE90981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1070262"/>
              <a:ext cx="59868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99027-B3F1-4D21-8511-1F171A541350}"/>
                </a:ext>
              </a:extLst>
            </p:cNvPr>
            <p:cNvCxnSpPr>
              <a:cxnSpLocks/>
            </p:cNvCxnSpPr>
            <p:nvPr/>
          </p:nvCxnSpPr>
          <p:spPr>
            <a:xfrm>
              <a:off x="6081000" y="1347657"/>
              <a:ext cx="602879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A3A29-46D4-495C-B715-1F7B0A36CCBF}"/>
                </a:ext>
              </a:extLst>
            </p:cNvPr>
            <p:cNvSpPr txBox="1"/>
            <p:nvPr/>
          </p:nvSpPr>
          <p:spPr>
            <a:xfrm>
              <a:off x="6185087" y="61346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Raw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EDB6E0-F6FE-41AB-805F-BFD32900BE9A}"/>
                </a:ext>
              </a:extLst>
            </p:cNvPr>
            <p:cNvSpPr txBox="1"/>
            <p:nvPr/>
          </p:nvSpPr>
          <p:spPr>
            <a:xfrm>
              <a:off x="6110539" y="88369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Parsed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6974026-7C53-4A11-9889-BBD192898C51}"/>
                </a:ext>
              </a:extLst>
            </p:cNvPr>
            <p:cNvSpPr txBox="1"/>
            <p:nvPr/>
          </p:nvSpPr>
          <p:spPr>
            <a:xfrm>
              <a:off x="6113059" y="1160094"/>
              <a:ext cx="83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96AF4E-0BE3-406E-B091-CB8E2C31146D}"/>
                </a:ext>
              </a:extLst>
            </p:cNvPr>
            <p:cNvSpPr/>
            <p:nvPr/>
          </p:nvSpPr>
          <p:spPr>
            <a:xfrm>
              <a:off x="5912528" y="532660"/>
              <a:ext cx="960326" cy="95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7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FF444-9623-488D-B6DF-97FF95C0B654}"/>
              </a:ext>
            </a:extLst>
          </p:cNvPr>
          <p:cNvGrpSpPr/>
          <p:nvPr/>
        </p:nvGrpSpPr>
        <p:grpSpPr>
          <a:xfrm>
            <a:off x="6109950" y="886363"/>
            <a:ext cx="4677432" cy="1226169"/>
            <a:chOff x="814538" y="1639039"/>
            <a:chExt cx="7153783" cy="206775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05E2296-5899-47FC-B0BB-BB5F7E2C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7801" y="1782931"/>
              <a:ext cx="1779972" cy="177997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214F0B-6E9D-4A6D-99D5-7CED0EFA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2645" y="2289370"/>
              <a:ext cx="745676" cy="74567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C719AB-9371-436E-93F5-C1569E25B9D1}"/>
                </a:ext>
              </a:extLst>
            </p:cNvPr>
            <p:cNvCxnSpPr>
              <a:cxnSpLocks/>
            </p:cNvCxnSpPr>
            <p:nvPr/>
          </p:nvCxnSpPr>
          <p:spPr>
            <a:xfrm>
              <a:off x="6206495" y="2896230"/>
              <a:ext cx="846704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72D6B-DFB0-4AC4-8A81-E3C4B9697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495" y="2458808"/>
              <a:ext cx="77865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B5152C-C9E9-4B3C-B70D-752066F0CEFA}"/>
                </a:ext>
              </a:extLst>
            </p:cNvPr>
            <p:cNvCxnSpPr>
              <a:cxnSpLocks/>
            </p:cNvCxnSpPr>
            <p:nvPr/>
          </p:nvCxnSpPr>
          <p:spPr>
            <a:xfrm>
              <a:off x="814538" y="2672917"/>
              <a:ext cx="932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A092131-6BC1-44C6-8C13-2CFC4640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20846" y="1639039"/>
              <a:ext cx="2067756" cy="206775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5724C4-12C2-4023-A474-2FB814FDEC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7" y="2717305"/>
              <a:ext cx="616257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13F83F-CF57-4630-9656-AD1195DC6229}"/>
              </a:ext>
            </a:extLst>
          </p:cNvPr>
          <p:cNvGrpSpPr/>
          <p:nvPr/>
        </p:nvGrpSpPr>
        <p:grpSpPr>
          <a:xfrm>
            <a:off x="6741308" y="3480378"/>
            <a:ext cx="3558521" cy="1265091"/>
            <a:chOff x="805645" y="1639039"/>
            <a:chExt cx="5282957" cy="2067756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25669B2E-C47A-4921-8F1D-794B235D2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20846" y="1639039"/>
              <a:ext cx="2067756" cy="2067756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8D1DFBF-A7E5-4C8D-9317-5C4D7AD41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39637" y="2275448"/>
              <a:ext cx="745675" cy="745676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BD77FF7-AA6E-437E-8256-2D0887279357}"/>
                </a:ext>
              </a:extLst>
            </p:cNvPr>
            <p:cNvCxnSpPr>
              <a:cxnSpLocks/>
            </p:cNvCxnSpPr>
            <p:nvPr/>
          </p:nvCxnSpPr>
          <p:spPr>
            <a:xfrm>
              <a:off x="805645" y="2717305"/>
              <a:ext cx="932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799C680-14C3-459D-BAD3-DB29B23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3319749" y="2517566"/>
              <a:ext cx="616258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C1A9371-25D8-4E63-B126-17FEA5012E03}"/>
              </a:ext>
            </a:extLst>
          </p:cNvPr>
          <p:cNvSpPr txBox="1"/>
          <p:nvPr/>
        </p:nvSpPr>
        <p:spPr>
          <a:xfrm>
            <a:off x="594181" y="277574"/>
            <a:ext cx="5326407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3) Anomaly Detection using </a:t>
            </a:r>
            <a:r>
              <a:rPr lang="en-US" u="sng" dirty="0" err="1"/>
              <a:t>InfluxDB</a:t>
            </a:r>
            <a:r>
              <a:rPr lang="en-US" u="sng" dirty="0"/>
              <a:t>-Python and </a:t>
            </a:r>
            <a:r>
              <a:rPr lang="en-US" u="sng" dirty="0" err="1"/>
              <a:t>RxPy</a:t>
            </a:r>
            <a:r>
              <a:rPr lang="en-US" u="sng" dirty="0"/>
              <a:t>/Cron Task</a:t>
            </a:r>
          </a:p>
          <a:p>
            <a:r>
              <a:rPr lang="en-US" sz="1400" i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need for </a:t>
            </a:r>
            <a:r>
              <a:rPr lang="en-US" sz="1400" dirty="0" err="1"/>
              <a:t>Telegraf</a:t>
            </a:r>
            <a:r>
              <a:rPr lang="en-US" sz="1400" dirty="0"/>
              <a:t> running an external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Read-in is separated from anomaly detection</a:t>
            </a:r>
          </a:p>
          <a:p>
            <a:r>
              <a:rPr lang="en-US" sz="1400" i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Anomaly detection is potentially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Requires running a continuous Python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chemeClr val="accent6"/>
                </a:solidFill>
              </a:rPr>
              <a:t>Using this is our current plan as it doesn’t require </a:t>
            </a:r>
            <a:r>
              <a:rPr lang="en-US" sz="1400" b="1" dirty="0" err="1">
                <a:solidFill>
                  <a:schemeClr val="accent6"/>
                </a:solidFill>
              </a:rPr>
              <a:t>Telegraf</a:t>
            </a:r>
            <a:r>
              <a:rPr lang="en-US" sz="1400" b="1" dirty="0">
                <a:solidFill>
                  <a:schemeClr val="accent6"/>
                </a:solidFill>
              </a:rPr>
              <a:t> and should be general enough that it could be later implemented with </a:t>
            </a:r>
            <a:r>
              <a:rPr lang="en-US" sz="1400" b="1" dirty="0" err="1">
                <a:solidFill>
                  <a:schemeClr val="accent6"/>
                </a:solidFill>
              </a:rPr>
              <a:t>Telegraf</a:t>
            </a:r>
            <a:endParaRPr lang="en-US" sz="1400" b="1" dirty="0">
              <a:solidFill>
                <a:schemeClr val="accent6"/>
              </a:solidFill>
            </a:endParaRPr>
          </a:p>
          <a:p>
            <a:endParaRPr lang="en-US" sz="1400" dirty="0"/>
          </a:p>
          <a:p>
            <a:endParaRPr lang="en-US" u="sng" dirty="0"/>
          </a:p>
          <a:p>
            <a:r>
              <a:rPr lang="en-US" u="sng" dirty="0"/>
              <a:t>4) Read-in and Anomaly Detection using </a:t>
            </a:r>
            <a:r>
              <a:rPr lang="en-US" u="sng" dirty="0" err="1"/>
              <a:t>InfluxDB</a:t>
            </a:r>
            <a:r>
              <a:rPr lang="en-US" u="sng" dirty="0"/>
              <a:t>-Python and </a:t>
            </a:r>
            <a:r>
              <a:rPr lang="en-US" u="sng" dirty="0" err="1"/>
              <a:t>RxPy</a:t>
            </a:r>
            <a:r>
              <a:rPr lang="en-US" u="sng" dirty="0"/>
              <a:t>/Cron Task</a:t>
            </a:r>
          </a:p>
          <a:p>
            <a:r>
              <a:rPr lang="en-US" sz="1400" i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Detect before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need at all for </a:t>
            </a:r>
            <a:r>
              <a:rPr lang="en-US" sz="1400" dirty="0" err="1"/>
              <a:t>Telegraf</a:t>
            </a:r>
            <a:endParaRPr lang="en-US" sz="1400" dirty="0"/>
          </a:p>
          <a:p>
            <a:r>
              <a:rPr lang="en-US" sz="1400" i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Requires setting up Python program to read-in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Requires running a continuous Python program</a:t>
            </a:r>
          </a:p>
          <a:p>
            <a:r>
              <a:rPr lang="en-US" sz="1400" i="1" dirty="0"/>
              <a:t>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using two input streams, one in </a:t>
            </a:r>
            <a:r>
              <a:rPr lang="en-US" sz="1400" dirty="0" err="1"/>
              <a:t>Telegraf</a:t>
            </a:r>
            <a:r>
              <a:rPr lang="en-US" sz="1400" dirty="0"/>
              <a:t> and one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chemeClr val="accent2"/>
                </a:solidFill>
              </a:rPr>
              <a:t>Not planning on currently pursuing this as it is higher effort than method 3 and dependent on implementing on streaming data which is currently uncertain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A6E582-B482-43F9-A0F4-07F441B67E5C}"/>
              </a:ext>
            </a:extLst>
          </p:cNvPr>
          <p:cNvGrpSpPr/>
          <p:nvPr/>
        </p:nvGrpSpPr>
        <p:grpSpPr>
          <a:xfrm>
            <a:off x="6655510" y="4940389"/>
            <a:ext cx="4131872" cy="1368839"/>
            <a:chOff x="805645" y="1614280"/>
            <a:chExt cx="5989734" cy="223733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00CFF45-D5CB-45D6-ABA4-CC548EC67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7623" y="1614280"/>
              <a:ext cx="2067756" cy="2067756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F5AF7B8D-96A3-4247-9221-39AD0975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59642" y="3105934"/>
              <a:ext cx="745675" cy="74567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DE9506-CB92-430F-ADEF-675E448A871A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805645" y="2138545"/>
              <a:ext cx="1045109" cy="57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40F83F-5886-4D49-94F5-513DE9A0A568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384936" y="2134879"/>
              <a:ext cx="1342687" cy="51328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0FA85ECD-84BA-4420-AD31-899DEE71C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453" y="4733386"/>
            <a:ext cx="1163818" cy="1055515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7349BE-366F-4047-AC5A-46D5490A2FB4}"/>
              </a:ext>
            </a:extLst>
          </p:cNvPr>
          <p:cNvCxnSpPr>
            <a:cxnSpLocks/>
          </p:cNvCxnSpPr>
          <p:nvPr/>
        </p:nvCxnSpPr>
        <p:spPr>
          <a:xfrm flipV="1">
            <a:off x="8550812" y="5743203"/>
            <a:ext cx="751803" cy="2920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5F762B-7BF8-405A-A98F-E41DA666034E}"/>
              </a:ext>
            </a:extLst>
          </p:cNvPr>
          <p:cNvCxnSpPr>
            <a:cxnSpLocks/>
          </p:cNvCxnSpPr>
          <p:nvPr/>
        </p:nvCxnSpPr>
        <p:spPr>
          <a:xfrm>
            <a:off x="6680274" y="5683358"/>
            <a:ext cx="696179" cy="33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E43C1-C3E9-43FA-AAAD-28160BD320A5}"/>
              </a:ext>
            </a:extLst>
          </p:cNvPr>
          <p:cNvSpPr/>
          <p:nvPr/>
        </p:nvSpPr>
        <p:spPr>
          <a:xfrm>
            <a:off x="470517" y="159798"/>
            <a:ext cx="11429143" cy="2807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959818-6DA3-435C-A62A-83011038FAF3}"/>
              </a:ext>
            </a:extLst>
          </p:cNvPr>
          <p:cNvSpPr/>
          <p:nvPr/>
        </p:nvSpPr>
        <p:spPr>
          <a:xfrm>
            <a:off x="470516" y="3139412"/>
            <a:ext cx="11429143" cy="3558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396CEC-6843-45F6-8E87-57389A6F7578}"/>
              </a:ext>
            </a:extLst>
          </p:cNvPr>
          <p:cNvCxnSpPr>
            <a:cxnSpLocks/>
          </p:cNvCxnSpPr>
          <p:nvPr/>
        </p:nvCxnSpPr>
        <p:spPr>
          <a:xfrm>
            <a:off x="8434771" y="4325963"/>
            <a:ext cx="41510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A90F7B-AF47-4720-9E01-28E68A85A8E5}"/>
              </a:ext>
            </a:extLst>
          </p:cNvPr>
          <p:cNvGrpSpPr/>
          <p:nvPr/>
        </p:nvGrpSpPr>
        <p:grpSpPr>
          <a:xfrm>
            <a:off x="10939942" y="159798"/>
            <a:ext cx="1036643" cy="957150"/>
            <a:chOff x="5912528" y="532660"/>
            <a:chExt cx="1036643" cy="95715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A2B037-44D2-4B9E-9934-E413595B1AF0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841680"/>
              <a:ext cx="609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2A19A5-6F4C-48EE-BA28-C9BB5A4BA849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1070262"/>
              <a:ext cx="59868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2CD604-59E8-4849-B957-D07313F4A2A5}"/>
                </a:ext>
              </a:extLst>
            </p:cNvPr>
            <p:cNvCxnSpPr>
              <a:cxnSpLocks/>
            </p:cNvCxnSpPr>
            <p:nvPr/>
          </p:nvCxnSpPr>
          <p:spPr>
            <a:xfrm>
              <a:off x="6081000" y="1347657"/>
              <a:ext cx="602879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53B646-8A53-44C9-9BD7-1E0FE6B4BB76}"/>
                </a:ext>
              </a:extLst>
            </p:cNvPr>
            <p:cNvSpPr txBox="1"/>
            <p:nvPr/>
          </p:nvSpPr>
          <p:spPr>
            <a:xfrm>
              <a:off x="6185087" y="61346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806ADD-A968-4264-A298-FBF36CE6F10C}"/>
                </a:ext>
              </a:extLst>
            </p:cNvPr>
            <p:cNvSpPr txBox="1"/>
            <p:nvPr/>
          </p:nvSpPr>
          <p:spPr>
            <a:xfrm>
              <a:off x="6110539" y="88369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Parsed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FBD9F6-5010-4743-A9A4-DEBAB29742A8}"/>
                </a:ext>
              </a:extLst>
            </p:cNvPr>
            <p:cNvSpPr txBox="1"/>
            <p:nvPr/>
          </p:nvSpPr>
          <p:spPr>
            <a:xfrm>
              <a:off x="6113059" y="1160094"/>
              <a:ext cx="83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2723DF-4650-4673-9FCC-3B77110F2D6C}"/>
                </a:ext>
              </a:extLst>
            </p:cNvPr>
            <p:cNvSpPr/>
            <p:nvPr/>
          </p:nvSpPr>
          <p:spPr>
            <a:xfrm>
              <a:off x="5912528" y="532660"/>
              <a:ext cx="960326" cy="95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541EC3-C0D2-4792-8869-8DD1489FEA11}"/>
              </a:ext>
            </a:extLst>
          </p:cNvPr>
          <p:cNvGrpSpPr/>
          <p:nvPr/>
        </p:nvGrpSpPr>
        <p:grpSpPr>
          <a:xfrm>
            <a:off x="10934040" y="3146682"/>
            <a:ext cx="1036643" cy="957150"/>
            <a:chOff x="5912528" y="532660"/>
            <a:chExt cx="1036643" cy="95715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537499F-1DB4-47F4-87CC-27A47DDE5D42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841680"/>
              <a:ext cx="609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5E3E8E-1ADA-4B5E-954A-46F60AA040F2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99" y="1070262"/>
              <a:ext cx="59868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05094AB-D992-46E0-BA04-6EBFE2593708}"/>
                </a:ext>
              </a:extLst>
            </p:cNvPr>
            <p:cNvCxnSpPr>
              <a:cxnSpLocks/>
            </p:cNvCxnSpPr>
            <p:nvPr/>
          </p:nvCxnSpPr>
          <p:spPr>
            <a:xfrm>
              <a:off x="6081000" y="1347657"/>
              <a:ext cx="602879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EE251E-CECE-4D62-A358-3B7A24B6DDEA}"/>
                </a:ext>
              </a:extLst>
            </p:cNvPr>
            <p:cNvSpPr txBox="1"/>
            <p:nvPr/>
          </p:nvSpPr>
          <p:spPr>
            <a:xfrm>
              <a:off x="6185087" y="61346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2EDBA4-D426-4C3B-8535-0382A88A151D}"/>
                </a:ext>
              </a:extLst>
            </p:cNvPr>
            <p:cNvSpPr txBox="1"/>
            <p:nvPr/>
          </p:nvSpPr>
          <p:spPr>
            <a:xfrm>
              <a:off x="6110539" y="883696"/>
              <a:ext cx="587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Parsed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70757C-51CF-4C2B-93E2-B7825CC7C689}"/>
                </a:ext>
              </a:extLst>
            </p:cNvPr>
            <p:cNvSpPr txBox="1"/>
            <p:nvPr/>
          </p:nvSpPr>
          <p:spPr>
            <a:xfrm>
              <a:off x="6113059" y="1160094"/>
              <a:ext cx="83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7A54BA0-6111-49B4-82C1-D18CC7DF8720}"/>
                </a:ext>
              </a:extLst>
            </p:cNvPr>
            <p:cNvSpPr/>
            <p:nvPr/>
          </p:nvSpPr>
          <p:spPr>
            <a:xfrm>
              <a:off x="5912528" y="532660"/>
              <a:ext cx="960326" cy="95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FF444-9623-488D-B6DF-97FF95C0B654}"/>
              </a:ext>
            </a:extLst>
          </p:cNvPr>
          <p:cNvGrpSpPr/>
          <p:nvPr/>
        </p:nvGrpSpPr>
        <p:grpSpPr>
          <a:xfrm>
            <a:off x="1700866" y="3801554"/>
            <a:ext cx="6262288" cy="1442056"/>
            <a:chOff x="-740942" y="1639039"/>
            <a:chExt cx="9577701" cy="24318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05E2296-5899-47FC-B0BB-BB5F7E2C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229" y="1726780"/>
              <a:ext cx="2256335" cy="2256336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214F0B-6E9D-4A6D-99D5-7CED0EFA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6892" y="2366296"/>
              <a:ext cx="1059867" cy="105986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C719AB-9371-436E-93F5-C1569E25B9D1}"/>
                </a:ext>
              </a:extLst>
            </p:cNvPr>
            <p:cNvCxnSpPr>
              <a:cxnSpLocks/>
            </p:cNvCxnSpPr>
            <p:nvPr/>
          </p:nvCxnSpPr>
          <p:spPr>
            <a:xfrm>
              <a:off x="6378385" y="3014241"/>
              <a:ext cx="846704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72D6B-DFB0-4AC4-8A81-E3C4B9697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8385" y="2553215"/>
              <a:ext cx="77865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B5152C-C9E9-4B3C-B70D-752066F0CEFA}"/>
                </a:ext>
              </a:extLst>
            </p:cNvPr>
            <p:cNvCxnSpPr>
              <a:cxnSpLocks/>
            </p:cNvCxnSpPr>
            <p:nvPr/>
          </p:nvCxnSpPr>
          <p:spPr>
            <a:xfrm>
              <a:off x="-740942" y="2846041"/>
              <a:ext cx="932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A092131-6BC1-44C6-8C13-2CFC4640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56785" y="1639039"/>
              <a:ext cx="2431817" cy="2431818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5724C4-12C2-4023-A474-2FB814FDEC0C}"/>
                </a:ext>
              </a:extLst>
            </p:cNvPr>
            <p:cNvCxnSpPr>
              <a:cxnSpLocks/>
            </p:cNvCxnSpPr>
            <p:nvPr/>
          </p:nvCxnSpPr>
          <p:spPr>
            <a:xfrm>
              <a:off x="2707784" y="2834481"/>
              <a:ext cx="94900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F49CDC92-79D1-4777-9AE6-EB8FE942C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6099" y="2581020"/>
            <a:ext cx="699584" cy="63448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42040A-3023-4872-A84A-80F242C1777B}"/>
              </a:ext>
            </a:extLst>
          </p:cNvPr>
          <p:cNvCxnSpPr/>
          <p:nvPr/>
        </p:nvCxnSpPr>
        <p:spPr>
          <a:xfrm flipV="1">
            <a:off x="5325891" y="3498309"/>
            <a:ext cx="0" cy="63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EDEB45AB-7173-4A75-81BE-A960BED45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4452" y="2581020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B800A8-AFB6-44BA-B010-D6AAD5AF427A}"/>
              </a:ext>
            </a:extLst>
          </p:cNvPr>
          <p:cNvCxnSpPr>
            <a:cxnSpLocks/>
          </p:cNvCxnSpPr>
          <p:nvPr/>
        </p:nvCxnSpPr>
        <p:spPr>
          <a:xfrm>
            <a:off x="6045522" y="3045760"/>
            <a:ext cx="863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F10DF7-3A49-43F3-A98E-9A5E84CF7B33}"/>
              </a:ext>
            </a:extLst>
          </p:cNvPr>
          <p:cNvCxnSpPr>
            <a:cxnSpLocks/>
          </p:cNvCxnSpPr>
          <p:nvPr/>
        </p:nvCxnSpPr>
        <p:spPr>
          <a:xfrm>
            <a:off x="7531652" y="3591616"/>
            <a:ext cx="0" cy="54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1DE43-E8CE-4D31-A624-70A88D74191C}"/>
              </a:ext>
            </a:extLst>
          </p:cNvPr>
          <p:cNvSpPr txBox="1"/>
          <p:nvPr/>
        </p:nvSpPr>
        <p:spPr>
          <a:xfrm>
            <a:off x="8153925" y="2784150"/>
            <a:ext cx="224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Parameters Stored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5BFB4-D2A8-4344-802E-20F44141E739}"/>
              </a:ext>
            </a:extLst>
          </p:cNvPr>
          <p:cNvSpPr txBox="1"/>
          <p:nvPr/>
        </p:nvSpPr>
        <p:spPr>
          <a:xfrm>
            <a:off x="4518249" y="2000256"/>
            <a:ext cx="224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Daily or Weekly to Update Model Parameters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D9ACDD-C8D3-4C06-9468-7D1666928C1E}"/>
              </a:ext>
            </a:extLst>
          </p:cNvPr>
          <p:cNvSpPr txBox="1"/>
          <p:nvPr/>
        </p:nvSpPr>
        <p:spPr>
          <a:xfrm>
            <a:off x="8153925" y="4248835"/>
            <a:ext cx="224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Continuous Read/Anomaly Detect/Write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1FBA59-3A3A-491B-A14F-598CFF4CA0BA}"/>
              </a:ext>
            </a:extLst>
          </p:cNvPr>
          <p:cNvSpPr txBox="1"/>
          <p:nvPr/>
        </p:nvSpPr>
        <p:spPr>
          <a:xfrm>
            <a:off x="1057363" y="339852"/>
            <a:ext cx="107064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Potential Anomaly Detection System Based in Method 3 – Read/Detect from </a:t>
            </a:r>
            <a:r>
              <a:rPr lang="en-US" sz="2000" b="1" dirty="0" err="1"/>
              <a:t>InfluxDB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Anomaly detection models are trained and parameters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anomaly detector only reads latest points and uses stored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idea is that this provides model training using all data on a continuous basis but the detection itself is only performed on latest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D30A6E-00AD-41C8-A1D5-AF4423B7DAD1}"/>
              </a:ext>
            </a:extLst>
          </p:cNvPr>
          <p:cNvGrpSpPr/>
          <p:nvPr/>
        </p:nvGrpSpPr>
        <p:grpSpPr>
          <a:xfrm>
            <a:off x="10398405" y="4864963"/>
            <a:ext cx="1266853" cy="1553592"/>
            <a:chOff x="10531570" y="5140171"/>
            <a:chExt cx="1266853" cy="155359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DBC328-0B81-467A-928F-B3830E387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586" y="5505647"/>
              <a:ext cx="744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D8DF24-A135-488A-B7E4-9A2337315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586" y="5808824"/>
              <a:ext cx="73163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7984F7-2B04-4613-99BD-A4BDC0282ACA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455" y="6176745"/>
              <a:ext cx="736762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A1A48E-72A0-4425-8DDF-E6EC457882F8}"/>
                </a:ext>
              </a:extLst>
            </p:cNvPr>
            <p:cNvSpPr txBox="1"/>
            <p:nvPr/>
          </p:nvSpPr>
          <p:spPr>
            <a:xfrm>
              <a:off x="10809298" y="5235847"/>
              <a:ext cx="718431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DDD2B5-447A-4DC4-A644-15D0862B4BBA}"/>
                </a:ext>
              </a:extLst>
            </p:cNvPr>
            <p:cNvSpPr txBox="1"/>
            <p:nvPr/>
          </p:nvSpPr>
          <p:spPr>
            <a:xfrm>
              <a:off x="10773554" y="5561374"/>
              <a:ext cx="718431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Parsed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1C8CE8-06BB-417A-AD2E-4BEFD67336D3}"/>
                </a:ext>
              </a:extLst>
            </p:cNvPr>
            <p:cNvSpPr txBox="1"/>
            <p:nvPr/>
          </p:nvSpPr>
          <p:spPr>
            <a:xfrm>
              <a:off x="10776633" y="5927972"/>
              <a:ext cx="1021790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7DBCD5-DBEE-4B29-91A7-AE36E12B57D2}"/>
                </a:ext>
              </a:extLst>
            </p:cNvPr>
            <p:cNvSpPr/>
            <p:nvPr/>
          </p:nvSpPr>
          <p:spPr>
            <a:xfrm>
              <a:off x="10531570" y="5140171"/>
              <a:ext cx="1173588" cy="1553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BCD981-0EAE-47DA-AC91-326618262A28}"/>
                </a:ext>
              </a:extLst>
            </p:cNvPr>
            <p:cNvSpPr txBox="1"/>
            <p:nvPr/>
          </p:nvSpPr>
          <p:spPr>
            <a:xfrm>
              <a:off x="10737455" y="6253499"/>
              <a:ext cx="718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Training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559B4E8-124C-463C-99C8-F501FAA96217}"/>
                </a:ext>
              </a:extLst>
            </p:cNvPr>
            <p:cNvCxnSpPr>
              <a:cxnSpLocks/>
            </p:cNvCxnSpPr>
            <p:nvPr/>
          </p:nvCxnSpPr>
          <p:spPr>
            <a:xfrm>
              <a:off x="10775340" y="6515806"/>
              <a:ext cx="744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48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FF444-9623-488D-B6DF-97FF95C0B654}"/>
              </a:ext>
            </a:extLst>
          </p:cNvPr>
          <p:cNvGrpSpPr/>
          <p:nvPr/>
        </p:nvGrpSpPr>
        <p:grpSpPr>
          <a:xfrm>
            <a:off x="2470975" y="3317032"/>
            <a:ext cx="6262288" cy="1442056"/>
            <a:chOff x="-740942" y="1639039"/>
            <a:chExt cx="9577701" cy="24318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05E2296-5899-47FC-B0BB-BB5F7E2C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229" y="1726780"/>
              <a:ext cx="2256335" cy="2256336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214F0B-6E9D-4A6D-99D5-7CED0EFA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6892" y="2366296"/>
              <a:ext cx="1059867" cy="105986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C719AB-9371-436E-93F5-C1569E25B9D1}"/>
                </a:ext>
              </a:extLst>
            </p:cNvPr>
            <p:cNvCxnSpPr>
              <a:cxnSpLocks/>
            </p:cNvCxnSpPr>
            <p:nvPr/>
          </p:nvCxnSpPr>
          <p:spPr>
            <a:xfrm>
              <a:off x="6378385" y="3014241"/>
              <a:ext cx="846704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72D6B-DFB0-4AC4-8A81-E3C4B9697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8385" y="2553215"/>
              <a:ext cx="77865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B5152C-C9E9-4B3C-B70D-752066F0CEFA}"/>
                </a:ext>
              </a:extLst>
            </p:cNvPr>
            <p:cNvCxnSpPr>
              <a:cxnSpLocks/>
            </p:cNvCxnSpPr>
            <p:nvPr/>
          </p:nvCxnSpPr>
          <p:spPr>
            <a:xfrm>
              <a:off x="-740942" y="2846041"/>
              <a:ext cx="932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A092131-6BC1-44C6-8C13-2CFC4640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56785" y="1639039"/>
              <a:ext cx="2431817" cy="2431818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5724C4-12C2-4023-A474-2FB814FDEC0C}"/>
                </a:ext>
              </a:extLst>
            </p:cNvPr>
            <p:cNvCxnSpPr>
              <a:cxnSpLocks/>
            </p:cNvCxnSpPr>
            <p:nvPr/>
          </p:nvCxnSpPr>
          <p:spPr>
            <a:xfrm>
              <a:off x="2707784" y="2834481"/>
              <a:ext cx="94900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EDEB45AB-7173-4A75-81BE-A960BED45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4561" y="2096498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F10DF7-3A49-43F3-A98E-9A5E84CF7B33}"/>
              </a:ext>
            </a:extLst>
          </p:cNvPr>
          <p:cNvCxnSpPr>
            <a:cxnSpLocks/>
          </p:cNvCxnSpPr>
          <p:nvPr/>
        </p:nvCxnSpPr>
        <p:spPr>
          <a:xfrm>
            <a:off x="8301761" y="3107094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1DE43-E8CE-4D31-A624-70A88D74191C}"/>
              </a:ext>
            </a:extLst>
          </p:cNvPr>
          <p:cNvSpPr txBox="1"/>
          <p:nvPr/>
        </p:nvSpPr>
        <p:spPr>
          <a:xfrm>
            <a:off x="8924034" y="2299628"/>
            <a:ext cx="224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information required by model (static)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D9ACDD-C8D3-4C06-9468-7D1666928C1E}"/>
              </a:ext>
            </a:extLst>
          </p:cNvPr>
          <p:cNvSpPr txBox="1"/>
          <p:nvPr/>
        </p:nvSpPr>
        <p:spPr>
          <a:xfrm>
            <a:off x="8924034" y="3764313"/>
            <a:ext cx="224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Continuous Read/Anomaly Detect/Write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9A39DC-FF35-4B4C-B33A-84874A65C33D}"/>
              </a:ext>
            </a:extLst>
          </p:cNvPr>
          <p:cNvGrpSpPr/>
          <p:nvPr/>
        </p:nvGrpSpPr>
        <p:grpSpPr>
          <a:xfrm>
            <a:off x="10398405" y="4864963"/>
            <a:ext cx="1266853" cy="1553592"/>
            <a:chOff x="10531570" y="5140171"/>
            <a:chExt cx="1266853" cy="155359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BB01FF-B65C-43A8-B449-5918483FD64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586" y="5505647"/>
              <a:ext cx="744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5663D7-269B-44A8-AE8A-E92202ADE91D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586" y="5808824"/>
              <a:ext cx="73163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136E80-E437-4F17-AD94-D35475F9C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455" y="6176745"/>
              <a:ext cx="736762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3296F2-DBEB-4537-B3F2-2705BAC9BF0F}"/>
                </a:ext>
              </a:extLst>
            </p:cNvPr>
            <p:cNvSpPr txBox="1"/>
            <p:nvPr/>
          </p:nvSpPr>
          <p:spPr>
            <a:xfrm>
              <a:off x="10809298" y="5235847"/>
              <a:ext cx="718431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C15531-CD25-4835-98CD-61D420331EB0}"/>
                </a:ext>
              </a:extLst>
            </p:cNvPr>
            <p:cNvSpPr txBox="1"/>
            <p:nvPr/>
          </p:nvSpPr>
          <p:spPr>
            <a:xfrm>
              <a:off x="10773554" y="5561374"/>
              <a:ext cx="718431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Parsed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BA248D-B450-4E1C-A9A0-A473A17E5ADC}"/>
                </a:ext>
              </a:extLst>
            </p:cNvPr>
            <p:cNvSpPr txBox="1"/>
            <p:nvPr/>
          </p:nvSpPr>
          <p:spPr>
            <a:xfrm>
              <a:off x="10776633" y="5927972"/>
              <a:ext cx="1021790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8FF3675-D288-47F3-BAA3-2F6176086549}"/>
                </a:ext>
              </a:extLst>
            </p:cNvPr>
            <p:cNvSpPr/>
            <p:nvPr/>
          </p:nvSpPr>
          <p:spPr>
            <a:xfrm>
              <a:off x="10531570" y="5140171"/>
              <a:ext cx="1173588" cy="1553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3569CF-4802-4620-A2AD-623CC7D210D9}"/>
                </a:ext>
              </a:extLst>
            </p:cNvPr>
            <p:cNvSpPr txBox="1"/>
            <p:nvPr/>
          </p:nvSpPr>
          <p:spPr>
            <a:xfrm>
              <a:off x="10737455" y="6253499"/>
              <a:ext cx="718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Training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2FC9AD-2563-40BF-8E48-9DADE429D0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5340" y="6515806"/>
              <a:ext cx="744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D7FE093-7385-4BD5-A088-C6E1C3CD62DC}"/>
              </a:ext>
            </a:extLst>
          </p:cNvPr>
          <p:cNvSpPr txBox="1"/>
          <p:nvPr/>
        </p:nvSpPr>
        <p:spPr>
          <a:xfrm>
            <a:off x="1057363" y="339852"/>
            <a:ext cx="1070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Potential Anomaly Detection System Based in Method 3 – Read/Detect from </a:t>
            </a:r>
            <a:r>
              <a:rPr lang="en-US" sz="2000" b="1" dirty="0" err="1"/>
              <a:t>InfluxDB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Anomaly detection model looks at all data (or a certain portion of data) for detection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stored model parameters although potentially static values stored </a:t>
            </a:r>
          </a:p>
        </p:txBody>
      </p:sp>
    </p:spTree>
    <p:extLst>
      <p:ext uri="{BB962C8B-B14F-4D97-AF65-F5344CB8AC3E}">
        <p14:creationId xmlns:p14="http://schemas.microsoft.com/office/powerpoint/2010/main" val="37504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FF444-9623-488D-B6DF-97FF95C0B654}"/>
              </a:ext>
            </a:extLst>
          </p:cNvPr>
          <p:cNvGrpSpPr/>
          <p:nvPr/>
        </p:nvGrpSpPr>
        <p:grpSpPr>
          <a:xfrm>
            <a:off x="3351133" y="2864019"/>
            <a:ext cx="4465431" cy="2462047"/>
            <a:chOff x="-740942" y="-81027"/>
            <a:chExt cx="6829544" cy="4151884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A092131-6BC1-44C6-8C13-2CFC4640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785" y="1639039"/>
              <a:ext cx="2431817" cy="2431818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05E2296-5899-47FC-B0BB-BB5F7E2C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1229" y="1726780"/>
              <a:ext cx="2256335" cy="2256336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214F0B-6E9D-4A6D-99D5-7CED0EFA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1137" y="-81027"/>
              <a:ext cx="1059867" cy="105986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C719AB-9371-436E-93F5-C1569E25B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587" y="1336647"/>
              <a:ext cx="9811" cy="96668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72D6B-DFB0-4AC4-8A81-E3C4B9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906" y="1521548"/>
              <a:ext cx="1464879" cy="7817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B5152C-C9E9-4B3C-B70D-752066F0CEFA}"/>
                </a:ext>
              </a:extLst>
            </p:cNvPr>
            <p:cNvCxnSpPr>
              <a:cxnSpLocks/>
            </p:cNvCxnSpPr>
            <p:nvPr/>
          </p:nvCxnSpPr>
          <p:spPr>
            <a:xfrm>
              <a:off x="-740942" y="2846041"/>
              <a:ext cx="932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5724C4-12C2-4023-A474-2FB814FDEC0C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65" y="2869245"/>
              <a:ext cx="94900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F49CDC92-79D1-4777-9AE6-EB8FE942C3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4660" y="2708300"/>
            <a:ext cx="699584" cy="63448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42040A-3023-4872-A84A-80F242C1777B}"/>
              </a:ext>
            </a:extLst>
          </p:cNvPr>
          <p:cNvCxnSpPr>
            <a:cxnSpLocks/>
          </p:cNvCxnSpPr>
          <p:nvPr/>
        </p:nvCxnSpPr>
        <p:spPr>
          <a:xfrm flipV="1">
            <a:off x="7452019" y="3527410"/>
            <a:ext cx="631371" cy="75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EDEB45AB-7173-4A75-81BE-A960BED45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9786" y="2598794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B800A8-AFB6-44BA-B010-D6AAD5AF427A}"/>
              </a:ext>
            </a:extLst>
          </p:cNvPr>
          <p:cNvCxnSpPr>
            <a:cxnSpLocks/>
          </p:cNvCxnSpPr>
          <p:nvPr/>
        </p:nvCxnSpPr>
        <p:spPr>
          <a:xfrm flipH="1">
            <a:off x="5381381" y="3178267"/>
            <a:ext cx="766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F10DF7-3A49-43F3-A98E-9A5E84CF7B33}"/>
              </a:ext>
            </a:extLst>
          </p:cNvPr>
          <p:cNvCxnSpPr>
            <a:cxnSpLocks/>
          </p:cNvCxnSpPr>
          <p:nvPr/>
        </p:nvCxnSpPr>
        <p:spPr>
          <a:xfrm flipH="1">
            <a:off x="7039811" y="3131384"/>
            <a:ext cx="577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1DE43-E8CE-4D31-A624-70A88D74191C}"/>
              </a:ext>
            </a:extLst>
          </p:cNvPr>
          <p:cNvSpPr txBox="1"/>
          <p:nvPr/>
        </p:nvSpPr>
        <p:spPr>
          <a:xfrm>
            <a:off x="5452158" y="2112717"/>
            <a:ext cx="224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Parameters Stored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5BFB4-D2A8-4344-802E-20F44141E739}"/>
              </a:ext>
            </a:extLst>
          </p:cNvPr>
          <p:cNvSpPr txBox="1"/>
          <p:nvPr/>
        </p:nvSpPr>
        <p:spPr>
          <a:xfrm>
            <a:off x="8766355" y="2472359"/>
            <a:ext cx="224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Daily or Weekly to Update Model Parameters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D9ACDD-C8D3-4C06-9468-7D1666928C1E}"/>
              </a:ext>
            </a:extLst>
          </p:cNvPr>
          <p:cNvSpPr txBox="1"/>
          <p:nvPr/>
        </p:nvSpPr>
        <p:spPr>
          <a:xfrm>
            <a:off x="2812428" y="2390231"/>
            <a:ext cx="224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Continuous Read/Anomaly Detect/Write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2297B-F946-4260-B06B-CF96FE5A849A}"/>
              </a:ext>
            </a:extLst>
          </p:cNvPr>
          <p:cNvGrpSpPr/>
          <p:nvPr/>
        </p:nvGrpSpPr>
        <p:grpSpPr>
          <a:xfrm>
            <a:off x="10398405" y="4864963"/>
            <a:ext cx="1266853" cy="1553592"/>
            <a:chOff x="10531570" y="5140171"/>
            <a:chExt cx="1266853" cy="155359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9374B9-8D62-4737-8EE2-E586D9F7DA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586" y="5505647"/>
              <a:ext cx="744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FB59040-1503-450A-A2D1-887EAD3D1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586" y="5808824"/>
              <a:ext cx="73163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48EE74-CC16-4D76-858A-1C668B52ECE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455" y="6176745"/>
              <a:ext cx="736762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22EE3B-0F14-4843-A850-1B6C81FC060E}"/>
                </a:ext>
              </a:extLst>
            </p:cNvPr>
            <p:cNvSpPr txBox="1"/>
            <p:nvPr/>
          </p:nvSpPr>
          <p:spPr>
            <a:xfrm>
              <a:off x="10809298" y="5235847"/>
              <a:ext cx="718431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0628A9-C8EA-48F8-87C9-475391E7809A}"/>
                </a:ext>
              </a:extLst>
            </p:cNvPr>
            <p:cNvSpPr txBox="1"/>
            <p:nvPr/>
          </p:nvSpPr>
          <p:spPr>
            <a:xfrm>
              <a:off x="10773554" y="5561374"/>
              <a:ext cx="718431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Parsed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ACBAC-E8F7-40F3-9C13-E27A14A19AFB}"/>
                </a:ext>
              </a:extLst>
            </p:cNvPr>
            <p:cNvSpPr txBox="1"/>
            <p:nvPr/>
          </p:nvSpPr>
          <p:spPr>
            <a:xfrm>
              <a:off x="10776633" y="5927972"/>
              <a:ext cx="1021790" cy="3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9B529C-D4F0-492F-BDA3-7FEA08773B13}"/>
                </a:ext>
              </a:extLst>
            </p:cNvPr>
            <p:cNvSpPr/>
            <p:nvPr/>
          </p:nvSpPr>
          <p:spPr>
            <a:xfrm>
              <a:off x="10531570" y="5140171"/>
              <a:ext cx="1173588" cy="1553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1AFD89-5567-4901-AE89-129D22B00784}"/>
                </a:ext>
              </a:extLst>
            </p:cNvPr>
            <p:cNvSpPr txBox="1"/>
            <p:nvPr/>
          </p:nvSpPr>
          <p:spPr>
            <a:xfrm>
              <a:off x="10737455" y="6253499"/>
              <a:ext cx="718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Training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8F21DEC-24D7-48B3-90C4-6276B0E0B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75340" y="6515806"/>
              <a:ext cx="744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394DA3-2E66-4B16-A188-76FCC3F81F58}"/>
              </a:ext>
            </a:extLst>
          </p:cNvPr>
          <p:cNvSpPr txBox="1"/>
          <p:nvPr/>
        </p:nvSpPr>
        <p:spPr>
          <a:xfrm>
            <a:off x="1057363" y="339852"/>
            <a:ext cx="108742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Potential Anomaly Detection System Based in Method 1 – Detect before </a:t>
            </a:r>
            <a:r>
              <a:rPr lang="en-US" sz="2000" b="1" dirty="0" err="1"/>
              <a:t>InfluxDB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Anomaly detection models are trained and parameters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anomaly detector only reads latest points and uses stored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idea is that this provides model training using all data on a continuous basis but the detection itself is only performed on latest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Note: this method requires a trained model with parameters as it will only see a small piece of input data (unless it reads from </a:t>
            </a:r>
            <a:r>
              <a:rPr lang="en-US" sz="1400" dirty="0" err="1"/>
              <a:t>InfluxDB</a:t>
            </a:r>
            <a:r>
              <a:rPr lang="en-US" sz="1400" dirty="0"/>
              <a:t> as well)</a:t>
            </a:r>
          </a:p>
        </p:txBody>
      </p:sp>
    </p:spTree>
    <p:extLst>
      <p:ext uri="{BB962C8B-B14F-4D97-AF65-F5344CB8AC3E}">
        <p14:creationId xmlns:p14="http://schemas.microsoft.com/office/powerpoint/2010/main" val="343718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526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Smith</dc:creator>
  <cp:lastModifiedBy>Nathan Smith</cp:lastModifiedBy>
  <cp:revision>22</cp:revision>
  <dcterms:created xsi:type="dcterms:W3CDTF">2021-05-11T23:48:37Z</dcterms:created>
  <dcterms:modified xsi:type="dcterms:W3CDTF">2021-05-14T22:15:38Z</dcterms:modified>
</cp:coreProperties>
</file>