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65760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61" autoAdjust="0"/>
  </p:normalViewPr>
  <p:slideViewPr>
    <p:cSldViewPr snapToGrid="0" snapToObjects="1">
      <p:cViewPr varScale="1">
        <p:scale>
          <a:sx n="21" d="100"/>
          <a:sy n="21" d="100"/>
        </p:scale>
        <p:origin x="2430" y="114"/>
      </p:cViewPr>
      <p:guideLst>
        <p:guide orient="horz" pos="10368"/>
        <p:guide pos="1152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9/15/2021</a:t>
            </a:fld>
            <a:endParaRPr lang="en-US"/>
          </a:p>
        </p:txBody>
      </p:sp>
      <p:sp>
        <p:nvSpPr>
          <p:cNvPr id="4" name="Slide Image Placeholder 3"/>
          <p:cNvSpPr>
            <a:spLocks noGrp="1" noRot="1" noChangeAspect="1"/>
          </p:cNvSpPr>
          <p:nvPr>
            <p:ph type="sldImg" idx="2"/>
          </p:nvPr>
        </p:nvSpPr>
        <p:spPr>
          <a:xfrm>
            <a:off x="1714500" y="1143000"/>
            <a:ext cx="342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9193949" y="5654313"/>
            <a:ext cx="0" cy="23948067"/>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423136" y="8992295"/>
            <a:ext cx="7620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7975484" y="5865587"/>
            <a:ext cx="0" cy="23736793"/>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26957071" y="5865587"/>
            <a:ext cx="0" cy="23736793"/>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62000" y="5654313"/>
            <a:ext cx="8165042" cy="14728138"/>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62000" y="21006082"/>
            <a:ext cx="8165042"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9728728" y="5779000"/>
            <a:ext cx="8165042" cy="22679442"/>
          </a:xfrm>
          <a:prstGeom prst="rect">
            <a:avLst/>
          </a:prstGeom>
        </p:spPr>
        <p:txBody>
          <a:bodyPr/>
          <a:lstStyle>
            <a:lvl1pPr>
              <a:lnSpc>
                <a:spcPts val="3833"/>
              </a:lnSpc>
              <a:spcBef>
                <a:spcPts val="0"/>
              </a:spcBef>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8682231" y="5865587"/>
            <a:ext cx="8165042" cy="6975763"/>
          </a:xfrm>
          <a:prstGeom prst="rect">
            <a:avLst/>
          </a:prstGeom>
        </p:spPr>
        <p:txBody>
          <a:bodyPr/>
          <a:lstStyle>
            <a:lvl1pPr>
              <a:lnSpc>
                <a:spcPts val="3833"/>
              </a:lnSpc>
              <a:spcBef>
                <a:spcPts val="0"/>
              </a:spcBef>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hasCustomPrompt="1"/>
          </p:nvPr>
        </p:nvSpPr>
        <p:spPr>
          <a:xfrm>
            <a:off x="27662187" y="5865587"/>
            <a:ext cx="8165042" cy="10101244"/>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hasCustomPrompt="1"/>
          </p:nvPr>
        </p:nvSpPr>
        <p:spPr>
          <a:xfrm>
            <a:off x="27662187" y="26563320"/>
            <a:ext cx="8165042" cy="3095048"/>
          </a:xfrm>
          <a:prstGeom prst="rect">
            <a:avLst/>
          </a:prstGeom>
        </p:spPr>
        <p:txBody>
          <a:bodyPr/>
          <a:lstStyle>
            <a:lvl1pPr marL="0" marR="0" indent="0" algn="just" defTabSz="3686861" rtl="0" eaLnBrk="1" fontAlgn="auto" latinLnBrk="0" hangingPunct="1">
              <a:lnSpc>
                <a:spcPct val="100000"/>
              </a:lnSpc>
              <a:spcBef>
                <a:spcPts val="0"/>
              </a:spcBef>
              <a:spcAft>
                <a:spcPts val="1200"/>
              </a:spcAft>
              <a:buClr>
                <a:srgbClr val="005BBB"/>
              </a:buClr>
              <a:buSzTx/>
              <a:buFontTx/>
              <a:buNone/>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hasCustomPrompt="1"/>
          </p:nvPr>
        </p:nvSpPr>
        <p:spPr>
          <a:xfrm>
            <a:off x="18792029" y="13341927"/>
            <a:ext cx="8055243" cy="8290645"/>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9"/>
          <p:cNvSpPr>
            <a:spLocks noGrp="1"/>
          </p:cNvSpPr>
          <p:nvPr>
            <p:ph sz="quarter" idx="23" hasCustomPrompt="1"/>
          </p:nvPr>
        </p:nvSpPr>
        <p:spPr>
          <a:xfrm>
            <a:off x="18792029" y="22238767"/>
            <a:ext cx="8165042" cy="7140230"/>
          </a:xfrm>
          <a:prstGeom prst="rect">
            <a:avLst/>
          </a:prstGeom>
        </p:spPr>
        <p:txBody>
          <a:bodyPr/>
          <a:lstStyle>
            <a:lvl1pPr marL="0" indent="0">
              <a:lnSpc>
                <a:spcPts val="3833"/>
              </a:lnSpc>
              <a:spcBef>
                <a:spcPts val="0"/>
              </a:spcBef>
              <a:buNone/>
              <a:defRPr kumimoji="0" lang="en-US" sz="2800" b="0" i="0" u="none" strike="noStrike" kern="1200" cap="none" spc="0" normalizeH="0" baseline="0" dirty="0">
                <a:ln>
                  <a:noFill/>
                </a:ln>
                <a:solidFill>
                  <a:srgbClr val="666666">
                    <a:lumMod val="50000"/>
                  </a:srgbClr>
                </a:solidFill>
                <a:effectLst/>
                <a:uLnTx/>
                <a:uFillTx/>
                <a:latin typeface="Arial" panose="020B0604020202020204"/>
                <a:ea typeface="+mn-ea"/>
                <a:cs typeface="+mn-cs"/>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2920" y="381000"/>
            <a:ext cx="26045160" cy="3977640"/>
          </a:xfrm>
          <a:prstGeom prst="rect">
            <a:avLst/>
          </a:prstGeom>
        </p:spPr>
        <p:txBody>
          <a:bodyPr/>
          <a:lstStyle>
            <a:lvl1pPr marL="0" marR="0" indent="0" defTabSz="3686861" rtl="0" eaLnBrk="1" fontAlgn="auto" latinLnBrk="0" hangingPunct="1">
              <a:lnSpc>
                <a:spcPct val="100000"/>
              </a:lnSpc>
              <a:spcBef>
                <a:spcPts val="0"/>
              </a:spcBef>
              <a:spcAft>
                <a:spcPts val="0"/>
              </a:spcAft>
              <a:tabLst/>
              <a:defRPr/>
            </a:lvl1pPr>
          </a:lstStyle>
          <a:p>
            <a:pPr marL="0" marR="0" lvl="0" indent="0" defTabSz="3686861" rtl="0" eaLnBrk="1" fontAlgn="auto" latinLnBrk="0" hangingPunct="1">
              <a:lnSpc>
                <a:spcPct val="100000"/>
              </a:lnSpc>
              <a:spcBef>
                <a:spcPts val="0"/>
              </a:spcBef>
              <a:spcAft>
                <a:spcPts val="0"/>
              </a:spcAft>
              <a:tabLst/>
              <a:defRPr/>
            </a:pPr>
            <a:r>
              <a:rPr kumimoji="0" lang="en-US" altLang="en-US" sz="8000" b="1" i="0" u="none" strike="noStrike" kern="1200" cap="none" spc="0" normalizeH="0" baseline="0" noProof="0" dirty="0">
                <a:ln>
                  <a:noFill/>
                </a:ln>
                <a:solidFill>
                  <a:srgbClr val="FFFFFF"/>
                </a:solidFill>
                <a:effectLst/>
                <a:uLnTx/>
                <a:uFillTx/>
                <a:latin typeface="+mj-lt"/>
                <a:ea typeface="Arial" charset="0"/>
                <a:cs typeface="+mn-cs"/>
              </a:rPr>
              <a:t>Title</a:t>
            </a:r>
            <a:br>
              <a:rPr kumimoji="0" lang="en-US" altLang="en-US" sz="8000" b="1" i="0" u="none" strike="noStrike" kern="1200" cap="none" spc="0" normalizeH="0" baseline="0" noProof="0" dirty="0">
                <a:ln>
                  <a:noFill/>
                </a:ln>
                <a:solidFill>
                  <a:srgbClr val="FFFFFF"/>
                </a:solidFill>
                <a:effectLst/>
                <a:uLnTx/>
                <a:uFillTx/>
                <a:latin typeface="+mj-lt"/>
                <a:ea typeface="Arial" charset="0"/>
                <a:cs typeface="+mn-cs"/>
              </a:rPr>
            </a:br>
            <a:br>
              <a:rPr kumimoji="0" lang="en-US" altLang="en-US" sz="3600" b="0" i="0" u="none" strike="noStrike" kern="1200" cap="none" spc="0" normalizeH="0" baseline="0" noProof="0" dirty="0">
                <a:ln>
                  <a:noFill/>
                </a:ln>
                <a:solidFill>
                  <a:srgbClr val="FFFFFF"/>
                </a:solidFill>
                <a:effectLst/>
                <a:uLnTx/>
                <a:uFillTx/>
                <a:latin typeface="+mj-lt"/>
                <a:ea typeface="Arial" charset="0"/>
                <a:cs typeface="+mn-cs"/>
              </a:rPr>
            </a:br>
            <a:endParaRPr lang="en-US" dirty="0"/>
          </a:p>
        </p:txBody>
      </p:sp>
      <p:sp>
        <p:nvSpPr>
          <p:cNvPr id="22" name="Content Placeholder 9"/>
          <p:cNvSpPr>
            <a:spLocks noGrp="1"/>
          </p:cNvSpPr>
          <p:nvPr>
            <p:ph sz="quarter" idx="24" hasCustomPrompt="1"/>
          </p:nvPr>
        </p:nvSpPr>
        <p:spPr>
          <a:xfrm>
            <a:off x="27650545" y="20982172"/>
            <a:ext cx="8165042" cy="4605787"/>
          </a:xfrm>
          <a:prstGeom prst="rect">
            <a:avLst/>
          </a:prstGeom>
        </p:spPr>
        <p:txBody>
          <a:bodyPr/>
          <a:lstStyle>
            <a:lvl1pPr marL="457200" marR="0" indent="-457200" algn="just" defTabSz="3686861" rtl="0" eaLnBrk="1" fontAlgn="auto" latinLnBrk="0" hangingPunct="1">
              <a:lnSpc>
                <a:spcPts val="3167"/>
              </a:lnSpc>
              <a:spcBef>
                <a:spcPts val="0"/>
              </a:spcBef>
              <a:spcAft>
                <a:spcPts val="0"/>
              </a:spcAft>
              <a:buClrTx/>
              <a:buSzTx/>
              <a:buFont typeface="+mj-lt"/>
              <a:buAutoNum type="arabicPeriod"/>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9"/>
          <p:cNvSpPr>
            <a:spLocks noGrp="1"/>
          </p:cNvSpPr>
          <p:nvPr>
            <p:ph sz="quarter" idx="25" hasCustomPrompt="1"/>
          </p:nvPr>
        </p:nvSpPr>
        <p:spPr>
          <a:xfrm>
            <a:off x="27638903" y="16825272"/>
            <a:ext cx="8165042" cy="3361865"/>
          </a:xfrm>
          <a:prstGeom prst="rect">
            <a:avLst/>
          </a:prstGeom>
        </p:spPr>
        <p:txBody>
          <a:bodyPr/>
          <a:lstStyle>
            <a:lvl1pPr marL="457200" marR="0" indent="-457200" algn="just" defTabSz="3686861" rtl="0" eaLnBrk="1" fontAlgn="auto" latinLnBrk="0" hangingPunct="1">
              <a:lnSpc>
                <a:spcPts val="3167"/>
              </a:lnSpc>
              <a:spcBef>
                <a:spcPts val="0"/>
              </a:spcBef>
              <a:spcAft>
                <a:spcPts val="0"/>
              </a:spcAft>
              <a:buClrTx/>
              <a:buSzTx/>
              <a:buFont typeface="+mj-lt"/>
              <a:buAutoNum type="arabicPeriod"/>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365760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417"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96270"/>
            <a:ext cx="36576000" cy="4765034"/>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417" b="0" i="0" baseline="0" dirty="0">
              <a:solidFill>
                <a:schemeClr val="tx1"/>
              </a:solidFill>
              <a:latin typeface="Arial" charset="0"/>
              <a:ea typeface="Arial" charset="0"/>
            </a:endParaRPr>
          </a:p>
        </p:txBody>
      </p:sp>
      <p:sp>
        <p:nvSpPr>
          <p:cNvPr id="2" name="Rectangle 1"/>
          <p:cNvSpPr/>
          <p:nvPr userDrawn="1"/>
        </p:nvSpPr>
        <p:spPr>
          <a:xfrm>
            <a:off x="-1" y="4660309"/>
            <a:ext cx="365760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6826110" y="-96269"/>
            <a:ext cx="7784733" cy="5256959"/>
          </a:xfrm>
          <a:prstGeom prst="rect">
            <a:avLst/>
          </a:prstGeom>
        </p:spPr>
      </p:pic>
      <p:cxnSp>
        <p:nvCxnSpPr>
          <p:cNvPr id="7" name="Straight Connector 6"/>
          <p:cNvCxnSpPr/>
          <p:nvPr userDrawn="1"/>
        </p:nvCxnSpPr>
        <p:spPr>
          <a:xfrm>
            <a:off x="13716953" y="30800617"/>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5880770" y="30704221"/>
            <a:ext cx="4814460" cy="1588169"/>
          </a:xfrm>
          <a:prstGeom prst="rect">
            <a:avLst/>
          </a:prstGeom>
        </p:spPr>
        <p:txBody>
          <a:bodyPr wrap="square" anchor="ctr">
            <a:noAutofit/>
          </a:bodyPr>
          <a:lstStyle/>
          <a:p>
            <a:pPr algn="ctr">
              <a:spcAft>
                <a:spcPts val="67"/>
              </a:spcAft>
              <a:defRPr/>
            </a:pPr>
            <a:r>
              <a:rPr lang="en-US" sz="3600" b="1" dirty="0">
                <a:solidFill>
                  <a:schemeClr val="bg1"/>
                </a:solidFill>
              </a:rPr>
              <a:t>buffalo.edu/</a:t>
            </a:r>
            <a:r>
              <a:rPr lang="en-US" sz="3600" b="1" dirty="0" err="1">
                <a:solidFill>
                  <a:schemeClr val="bg1"/>
                </a:solidFill>
              </a:rPr>
              <a:t>chrest</a:t>
            </a:r>
            <a:endParaRPr lang="en-US" altLang="en-US" sz="2333" dirty="0">
              <a:solidFill>
                <a:schemeClr val="bg1"/>
              </a:solidFill>
              <a:ea typeface="Arial" charset="0"/>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7099" y="30761287"/>
            <a:ext cx="10058400" cy="1863336"/>
          </a:xfrm>
          <a:prstGeom prst="rect">
            <a:avLst/>
          </a:prstGeom>
        </p:spPr>
      </p:pic>
      <p:grpSp>
        <p:nvGrpSpPr>
          <p:cNvPr id="19" name="Group 18"/>
          <p:cNvGrpSpPr/>
          <p:nvPr userDrawn="1"/>
        </p:nvGrpSpPr>
        <p:grpSpPr>
          <a:xfrm>
            <a:off x="33125380" y="30704221"/>
            <a:ext cx="2690649" cy="1873756"/>
            <a:chOff x="33762730" y="30704221"/>
            <a:chExt cx="2690649" cy="1873756"/>
          </a:xfrm>
        </p:grpSpPr>
        <p:sp>
          <p:nvSpPr>
            <p:cNvPr id="13" name="Rectangle 12"/>
            <p:cNvSpPr/>
            <p:nvPr userDrawn="1"/>
          </p:nvSpPr>
          <p:spPr>
            <a:xfrm>
              <a:off x="33762730" y="30704221"/>
              <a:ext cx="2690649" cy="1873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edictive Science Academic Alliance Program | PSAAP"/>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38312" y="30800617"/>
              <a:ext cx="2374929" cy="1662451"/>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U.S. Department of Energy (DoE) | Drought.gov"/>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0714308" y="30662369"/>
            <a:ext cx="1981200" cy="196225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24202319" y="30409662"/>
            <a:ext cx="6037964" cy="2327391"/>
            <a:chOff x="25237438" y="30024957"/>
            <a:chExt cx="6037964" cy="2327391"/>
          </a:xfrm>
        </p:grpSpPr>
        <p:sp>
          <p:nvSpPr>
            <p:cNvPr id="24" name="Rectangle 23"/>
            <p:cNvSpPr/>
            <p:nvPr userDrawn="1"/>
          </p:nvSpPr>
          <p:spPr>
            <a:xfrm>
              <a:off x="25237438" y="30277664"/>
              <a:ext cx="6037963" cy="1951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descr="National Nuclear Security Administration - Wikipedi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5237438" y="30024957"/>
              <a:ext cx="6037964" cy="23273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p:cNvCxnSpPr/>
          <p:nvPr userDrawn="1"/>
        </p:nvCxnSpPr>
        <p:spPr>
          <a:xfrm>
            <a:off x="22861908" y="30876767"/>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115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49138" y="4958596"/>
            <a:ext cx="8436048" cy="753556"/>
          </a:xfrm>
        </p:spPr>
        <p:txBody>
          <a:bodyPr/>
          <a:lstStyle/>
          <a:p>
            <a:pPr algn="ctr">
              <a:lnSpc>
                <a:spcPct val="100000"/>
              </a:lnSpc>
            </a:pPr>
            <a:r>
              <a:rPr lang="en-US" sz="3400" b="1" dirty="0">
                <a:solidFill>
                  <a:srgbClr val="005BBB"/>
                </a:solidFill>
                <a:latin typeface="Arial" panose="020B0604020202020204"/>
              </a:rPr>
              <a:t>Introduction</a:t>
            </a:r>
          </a:p>
          <a:p>
            <a:pPr algn="ctr">
              <a:lnSpc>
                <a:spcPct val="100000"/>
              </a:lnSpc>
            </a:pPr>
            <a:endParaRPr lang="en-US" b="1" i="0" dirty="0">
              <a:effectLst/>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br>
              <a:rPr lang="en-US" sz="2000" dirty="0">
                <a:latin typeface="Arial" panose="020B0604020202020204" pitchFamily="34" charset="0"/>
              </a:rPr>
            </a:br>
            <a:endParaRPr lang="en-US" sz="2000" dirty="0"/>
          </a:p>
        </p:txBody>
      </p:sp>
      <p:sp>
        <p:nvSpPr>
          <p:cNvPr id="4" name="Content Placeholder 3"/>
          <p:cNvSpPr>
            <a:spLocks noGrp="1"/>
          </p:cNvSpPr>
          <p:nvPr>
            <p:ph sz="quarter" idx="18"/>
          </p:nvPr>
        </p:nvSpPr>
        <p:spPr>
          <a:xfrm>
            <a:off x="9612416" y="5611735"/>
            <a:ext cx="7944064" cy="6965517"/>
          </a:xfrm>
        </p:spPr>
        <p:txBody>
          <a:bodyPr/>
          <a:lstStyle/>
          <a:p>
            <a:r>
              <a:rPr lang="en-US" sz="2600" b="1" dirty="0"/>
              <a:t>Chemistry Tabulation/Reduced Basis Learning</a:t>
            </a:r>
          </a:p>
          <a:p>
            <a:pPr marL="342900" indent="-342900">
              <a:buFont typeface="Arial" panose="020B0604020202020204" pitchFamily="34" charset="0"/>
              <a:buChar char="•"/>
            </a:pPr>
            <a:r>
              <a:rPr lang="en-US" sz="2600" dirty="0"/>
              <a:t>The thermochemical manifold is parameterized :</a:t>
            </a:r>
          </a:p>
          <a:p>
            <a:pPr marL="800089" lvl="1" indent="-342900">
              <a:buFont typeface="Arial" panose="020B0604020202020204" pitchFamily="34" charset="0"/>
              <a:buChar char="•"/>
            </a:pPr>
            <a:r>
              <a:rPr lang="en-US" sz="2600" dirty="0"/>
              <a:t>Conserved scalar (mixture fraction, Z)</a:t>
            </a:r>
          </a:p>
          <a:p>
            <a:pPr marL="800089" lvl="1" indent="-342900">
              <a:buFont typeface="Arial" panose="020B0604020202020204" pitchFamily="34" charset="0"/>
              <a:buChar char="•"/>
            </a:pPr>
            <a:r>
              <a:rPr lang="en-US" sz="2600" dirty="0"/>
              <a:t>Reaction progress variables </a:t>
            </a:r>
          </a:p>
          <a:p>
            <a:pPr marL="342900" indent="-342900">
              <a:buFont typeface="Arial" panose="020B0604020202020204" pitchFamily="34" charset="0"/>
              <a:buChar char="•"/>
            </a:pPr>
            <a:r>
              <a:rPr lang="en-US" sz="2600" dirty="0"/>
              <a:t>The reaction progress variable “C” calculated</a:t>
            </a:r>
          </a:p>
          <a:p>
            <a:pPr marL="800089" lvl="1" indent="-342900">
              <a:buFont typeface="Arial" panose="020B0604020202020204" pitchFamily="34" charset="0"/>
              <a:buChar char="•"/>
            </a:pPr>
            <a:r>
              <a:rPr lang="en-US" sz="2600" dirty="0"/>
              <a:t>Intrinsic low dimensional manifold</a:t>
            </a:r>
          </a:p>
          <a:p>
            <a:pPr marL="800089" lvl="1" indent="-342900">
              <a:buFont typeface="Arial" panose="020B0604020202020204" pitchFamily="34" charset="0"/>
              <a:buChar char="•"/>
            </a:pPr>
            <a:r>
              <a:rPr lang="en-US" sz="2600" dirty="0"/>
              <a:t>Flame Generation Manifolds (FGM)</a:t>
            </a:r>
          </a:p>
          <a:p>
            <a:pPr marL="342900" indent="-342900">
              <a:buFont typeface="Arial" panose="020B0604020202020204" pitchFamily="34" charset="0"/>
              <a:buChar char="•"/>
            </a:pPr>
            <a:r>
              <a:rPr lang="en-US" sz="2600" dirty="0"/>
              <a:t>Guiding principles for “C”</a:t>
            </a:r>
          </a:p>
          <a:p>
            <a:pPr marL="800089" lvl="1" indent="-342900">
              <a:buFont typeface="Arial" panose="020B0604020202020204" pitchFamily="34" charset="0"/>
              <a:buChar char="•"/>
            </a:pPr>
            <a:r>
              <a:rPr lang="en-US" sz="2600" dirty="0"/>
              <a:t>Resulting transport equation that can be conveniently solved</a:t>
            </a:r>
          </a:p>
          <a:p>
            <a:pPr marL="800089" lvl="1" indent="-342900">
              <a:buFont typeface="Arial" panose="020B0604020202020204" pitchFamily="34" charset="0"/>
              <a:buChar char="•"/>
            </a:pPr>
            <a:r>
              <a:rPr lang="en-US" sz="2600" dirty="0"/>
              <a:t>Reactive scalars should evolve on comparable time scales</a:t>
            </a:r>
          </a:p>
          <a:p>
            <a:pPr marL="800089" lvl="1" indent="-342900">
              <a:buFont typeface="Arial" panose="020B0604020202020204" pitchFamily="34" charset="0"/>
              <a:buChar char="•"/>
            </a:pPr>
            <a:r>
              <a:rPr lang="en-US" sz="2600" dirty="0"/>
              <a:t>Parameters should be independent of each other</a:t>
            </a:r>
          </a:p>
          <a:p>
            <a:pPr marL="800089" lvl="1" indent="-342900">
              <a:buFont typeface="Arial" panose="020B0604020202020204" pitchFamily="34" charset="0"/>
              <a:buChar char="•"/>
            </a:pPr>
            <a:r>
              <a:rPr lang="en-US" sz="2600" dirty="0"/>
              <a:t>A bijective mapping between spaces</a:t>
            </a:r>
          </a:p>
          <a:p>
            <a:endParaRPr lang="en-US" dirty="0"/>
          </a:p>
        </p:txBody>
      </p:sp>
      <p:sp>
        <p:nvSpPr>
          <p:cNvPr id="6" name="Content Placeholder 5"/>
          <p:cNvSpPr>
            <a:spLocks noGrp="1"/>
          </p:cNvSpPr>
          <p:nvPr>
            <p:ph sz="quarter" idx="20"/>
          </p:nvPr>
        </p:nvSpPr>
        <p:spPr>
          <a:xfrm>
            <a:off x="27345745" y="5654313"/>
            <a:ext cx="8199968" cy="4678407"/>
          </a:xfrm>
        </p:spPr>
        <p:txBody>
          <a:bodyPr/>
          <a:lstStyle/>
          <a:p>
            <a:pPr>
              <a:lnSpc>
                <a:spcPct val="100000"/>
              </a:lnSpc>
            </a:pPr>
            <a:r>
              <a:rPr lang="en-US" sz="3400" b="1" dirty="0">
                <a:solidFill>
                  <a:srgbClr val="005BBB"/>
                </a:solidFill>
                <a:latin typeface="Arial" panose="020B0604020202020204"/>
              </a:rPr>
              <a:t>Results</a:t>
            </a: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r>
              <a:rPr lang="en-US" sz="2600" dirty="0">
                <a:latin typeface="Arial" panose="020B0604020202020204"/>
              </a:rPr>
              <a:t>All the ML Frameworks perform better than the current framework</a:t>
            </a:r>
          </a:p>
        </p:txBody>
      </p:sp>
      <p:sp>
        <p:nvSpPr>
          <p:cNvPr id="7" name="Content Placeholder 6"/>
          <p:cNvSpPr>
            <a:spLocks noGrp="1"/>
          </p:cNvSpPr>
          <p:nvPr>
            <p:ph sz="quarter" idx="21"/>
          </p:nvPr>
        </p:nvSpPr>
        <p:spPr>
          <a:xfrm>
            <a:off x="27380671" y="26300722"/>
            <a:ext cx="8165042" cy="3462997"/>
          </a:xfrm>
        </p:spPr>
        <p:txBody>
          <a:bodyPr/>
          <a:lstStyle/>
          <a:p>
            <a:pPr>
              <a:spcAft>
                <a:spcPts val="0"/>
              </a:spcAft>
              <a:defRPr/>
            </a:pPr>
            <a:r>
              <a:rPr lang="en-US" sz="3400" b="1" dirty="0">
                <a:solidFill>
                  <a:srgbClr val="005BBB"/>
                </a:solidFill>
                <a:latin typeface="Arial" panose="020B0604020202020204"/>
              </a:rPr>
              <a:t>Acknowledgements</a:t>
            </a:r>
          </a:p>
          <a:p>
            <a:pPr lvl="0">
              <a:spcAft>
                <a:spcPts val="0"/>
              </a:spcAft>
              <a:defRPr/>
            </a:pPr>
            <a:r>
              <a:rPr lang="en-US" sz="2330" dirty="0">
                <a:latin typeface="Arial" panose="020B0604020202020204"/>
                <a:ea typeface="Arial" charset="0"/>
              </a:rPr>
              <a:t>Funded by the United States Department of Energy’s (DoE) National Nuclear Security Administration (NNSA) under the Predictive Science Academic Alliance Program III (PSAAP III) at the University at Buffalo, under contract number DE-NA0003961.</a:t>
            </a:r>
            <a:endParaRPr lang="en-US" sz="2330" dirty="0">
              <a:ea typeface="Arial" charset="0"/>
              <a:cs typeface="Arial" charset="0"/>
            </a:endParaRPr>
          </a:p>
        </p:txBody>
      </p:sp>
      <p:sp>
        <p:nvSpPr>
          <p:cNvPr id="9" name="Content Placeholder 8"/>
          <p:cNvSpPr>
            <a:spLocks noGrp="1"/>
          </p:cNvSpPr>
          <p:nvPr>
            <p:ph sz="quarter" idx="23"/>
          </p:nvPr>
        </p:nvSpPr>
        <p:spPr>
          <a:xfrm>
            <a:off x="18463248" y="23527210"/>
            <a:ext cx="8165042" cy="6809179"/>
          </a:xfrm>
        </p:spPr>
        <p:txBody>
          <a:bodyPr/>
          <a:lstStyle/>
          <a:p>
            <a:pPr marL="342900" indent="-342900">
              <a:buFont typeface="Arial" panose="020B0604020202020204" pitchFamily="34" charset="0"/>
              <a:buChar char="•"/>
            </a:pPr>
            <a:r>
              <a:rPr lang="en-US" sz="2600" dirty="0">
                <a:solidFill>
                  <a:schemeClr val="bg1">
                    <a:lumMod val="50000"/>
                  </a:schemeClr>
                </a:solidFill>
              </a:rPr>
              <a:t>The Physics Constrained DNN II combines the two steps into a coupled neural network architecture</a:t>
            </a:r>
          </a:p>
          <a:p>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The first layer can be conceptualized as a Linear Shallow Autoencoder which does Reduced Basis Learning (learn linear embedding from input high-dimensional input vector )</a:t>
            </a:r>
          </a:p>
          <a:p>
            <a:pPr marL="342900" indent="-342900">
              <a:buFont typeface="Arial" panose="020B0604020202020204" pitchFamily="34" charset="0"/>
              <a:buChar char="•"/>
            </a:pPr>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The subsequent layers form a Deep Regressor that predicts the target state variables (source energy, temperature, etc.) from the linear embedding</a:t>
            </a:r>
          </a:p>
          <a:p>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Both networks are jointly trained</a:t>
            </a:r>
          </a:p>
          <a:p>
            <a:endParaRPr lang="en-US" dirty="0"/>
          </a:p>
        </p:txBody>
      </p:sp>
      <p:sp>
        <p:nvSpPr>
          <p:cNvPr id="10" name="Title 9"/>
          <p:cNvSpPr>
            <a:spLocks noGrp="1"/>
          </p:cNvSpPr>
          <p:nvPr>
            <p:ph type="title"/>
          </p:nvPr>
        </p:nvSpPr>
        <p:spPr>
          <a:xfrm>
            <a:off x="502920" y="381000"/>
            <a:ext cx="26406566" cy="3977640"/>
          </a:xfrm>
        </p:spPr>
        <p:txBody>
          <a:bodyPr/>
          <a:lstStyle/>
          <a:p>
            <a:pPr lvl="0">
              <a:defRPr/>
            </a:pPr>
            <a:r>
              <a:rPr lang="en-US" altLang="en-US" sz="6000" b="1" dirty="0" err="1">
                <a:solidFill>
                  <a:srgbClr val="FFFFFF"/>
                </a:solidFill>
                <a:ea typeface="Arial" charset="0"/>
                <a:cs typeface="+mn-cs"/>
              </a:rPr>
              <a:t>ChemTab</a:t>
            </a:r>
            <a:r>
              <a:rPr lang="en-US" altLang="en-US" sz="6000" b="1" dirty="0">
                <a:solidFill>
                  <a:srgbClr val="FFFFFF"/>
                </a:solidFill>
                <a:ea typeface="Arial" charset="0"/>
                <a:cs typeface="+mn-cs"/>
              </a:rPr>
              <a:t>: </a:t>
            </a:r>
            <a:r>
              <a:rPr lang="en-US" sz="6000" b="0" i="0" dirty="0">
                <a:solidFill>
                  <a:schemeClr val="bg1"/>
                </a:solidFill>
                <a:effectLst/>
                <a:latin typeface="Arial" panose="020B0604020202020204" pitchFamily="34" charset="0"/>
              </a:rPr>
              <a:t>Integrated Framework for joint Reduced Basis Learning &amp; Regression Learning using Shallow Autoencoder and Deep Regressor</a:t>
            </a:r>
            <a:br>
              <a:rPr lang="en-US" altLang="en-US" sz="8000" b="1" dirty="0">
                <a:solidFill>
                  <a:srgbClr val="FFFFFF"/>
                </a:solidFill>
                <a:ea typeface="Arial" charset="0"/>
                <a:cs typeface="+mn-cs"/>
              </a:rPr>
            </a:br>
            <a:r>
              <a:rPr lang="en-US" altLang="en-US" sz="4800" dirty="0">
                <a:solidFill>
                  <a:srgbClr val="FFFFFF"/>
                </a:solidFill>
                <a:ea typeface="Arial" charset="0"/>
                <a:cs typeface="+mn-cs"/>
              </a:rPr>
              <a:t>Author(s) Amol Salunkhe, Dwyer </a:t>
            </a:r>
            <a:r>
              <a:rPr lang="en-US" altLang="en-US" sz="4800" dirty="0" err="1">
                <a:solidFill>
                  <a:srgbClr val="FFFFFF"/>
                </a:solidFill>
                <a:ea typeface="Arial" charset="0"/>
                <a:cs typeface="+mn-cs"/>
              </a:rPr>
              <a:t>Deighan</a:t>
            </a:r>
            <a:r>
              <a:rPr lang="en-US" altLang="en-US" sz="4800" dirty="0">
                <a:solidFill>
                  <a:srgbClr val="FFFFFF"/>
                </a:solidFill>
                <a:ea typeface="Arial" charset="0"/>
                <a:cs typeface="+mn-cs"/>
              </a:rPr>
              <a:t>, Paul Desjardin, Varun </a:t>
            </a:r>
            <a:r>
              <a:rPr lang="en-US" altLang="en-US" sz="4800" dirty="0" err="1">
                <a:solidFill>
                  <a:srgbClr val="FFFFFF"/>
                </a:solidFill>
                <a:ea typeface="Arial" charset="0"/>
                <a:cs typeface="+mn-cs"/>
              </a:rPr>
              <a:t>Chandola</a:t>
            </a:r>
            <a:br>
              <a:rPr lang="en-US" altLang="en-US" sz="4800" dirty="0">
                <a:solidFill>
                  <a:srgbClr val="FFFFFF"/>
                </a:solidFill>
                <a:ea typeface="Arial" charset="0"/>
                <a:cs typeface="+mn-cs"/>
              </a:rPr>
            </a:br>
            <a:r>
              <a:rPr lang="en-US" altLang="en-US" sz="3600" dirty="0">
                <a:solidFill>
                  <a:srgbClr val="FFFFFF"/>
                </a:solidFill>
                <a:ea typeface="Arial" charset="0"/>
                <a:cs typeface="+mn-cs"/>
              </a:rPr>
              <a:t>Email: aas22@buffalo.edu, dwyerdei@buffalo.edu, ped3@buffalo.edu,  chandola@buffalo.edu</a:t>
            </a:r>
            <a:br>
              <a:rPr lang="en-US" altLang="en-US" sz="3600" dirty="0">
                <a:solidFill>
                  <a:srgbClr val="FFFFFF"/>
                </a:solidFill>
                <a:ea typeface="Arial" charset="0"/>
                <a:cs typeface="+mn-cs"/>
              </a:rPr>
            </a:br>
            <a:br>
              <a:rPr lang="en-US" dirty="0"/>
            </a:br>
            <a:endParaRPr lang="en-US" dirty="0"/>
          </a:p>
        </p:txBody>
      </p:sp>
      <p:sp>
        <p:nvSpPr>
          <p:cNvPr id="11" name="Content Placeholder 10"/>
          <p:cNvSpPr>
            <a:spLocks noGrp="1"/>
          </p:cNvSpPr>
          <p:nvPr>
            <p:ph sz="quarter" idx="24"/>
          </p:nvPr>
        </p:nvSpPr>
        <p:spPr>
          <a:xfrm>
            <a:off x="27345745" y="21338524"/>
            <a:ext cx="8165042" cy="4977288"/>
          </a:xfrm>
        </p:spPr>
        <p:txBody>
          <a:bodyPr/>
          <a:lstStyle/>
          <a:p>
            <a:pPr marL="0" lvl="0" indent="0">
              <a:lnSpc>
                <a:spcPct val="100000"/>
              </a:lnSpc>
              <a:buClr>
                <a:srgbClr val="005BBB"/>
              </a:buClr>
              <a:buNone/>
              <a:defRPr/>
            </a:pPr>
            <a:r>
              <a:rPr lang="en-US" sz="3400" b="1" dirty="0">
                <a:solidFill>
                  <a:srgbClr val="005BBB"/>
                </a:solidFill>
                <a:latin typeface="Arial" panose="020B0604020202020204"/>
              </a:rPr>
              <a:t>References</a:t>
            </a:r>
          </a:p>
          <a:p>
            <a:pPr lvl="0">
              <a:lnSpc>
                <a:spcPct val="100000"/>
              </a:lnSpc>
              <a:defRPr/>
            </a:pPr>
            <a:r>
              <a:rPr lang="en-US" sz="2330" dirty="0">
                <a:latin typeface="Arial" panose="020B0604020202020204"/>
              </a:rPr>
              <a:t>Formulation and assessment of </a:t>
            </a:r>
            <a:r>
              <a:rPr lang="en-US" sz="2330" dirty="0" err="1">
                <a:latin typeface="Arial" panose="020B0604020202020204"/>
              </a:rPr>
              <a:t>flamelet</a:t>
            </a:r>
            <a:r>
              <a:rPr lang="en-US" sz="2330" dirty="0">
                <a:latin typeface="Arial" panose="020B0604020202020204"/>
              </a:rPr>
              <a:t> generated manifolds for reacting interfaces</a:t>
            </a:r>
          </a:p>
          <a:p>
            <a:pPr lvl="0">
              <a:defRPr/>
            </a:pPr>
            <a:r>
              <a:rPr lang="en-US" sz="2330" dirty="0">
                <a:latin typeface="Arial" panose="020B0604020202020204"/>
                <a:ea typeface="Arial" charset="0"/>
                <a:cs typeface="Arial" charset="0"/>
              </a:rPr>
              <a:t>Regularization of reaction progress variable for application to </a:t>
            </a:r>
            <a:r>
              <a:rPr lang="en-US" sz="2330" dirty="0" err="1">
                <a:latin typeface="Arial" panose="020B0604020202020204"/>
                <a:ea typeface="Arial" charset="0"/>
                <a:cs typeface="Arial" charset="0"/>
              </a:rPr>
              <a:t>flamelet</a:t>
            </a:r>
            <a:r>
              <a:rPr lang="en-US" sz="2330" dirty="0">
                <a:latin typeface="Arial" panose="020B0604020202020204"/>
                <a:ea typeface="Arial" charset="0"/>
                <a:cs typeface="Arial" charset="0"/>
              </a:rPr>
              <a:t> based combustion models </a:t>
            </a:r>
          </a:p>
          <a:p>
            <a:pPr lvl="0">
              <a:defRPr/>
            </a:pPr>
            <a:r>
              <a:rPr lang="en-US" sz="2330" dirty="0">
                <a:latin typeface="Arial" panose="020B0604020202020204"/>
                <a:ea typeface="Arial" charset="0"/>
                <a:cs typeface="Arial" charset="0"/>
              </a:rPr>
              <a:t>Combustion modeling using principal component analysis</a:t>
            </a:r>
          </a:p>
          <a:p>
            <a:pPr lvl="0">
              <a:defRPr/>
            </a:pPr>
            <a:r>
              <a:rPr lang="en-US" sz="2330" dirty="0">
                <a:latin typeface="Arial" panose="020B0604020202020204"/>
                <a:ea typeface="Arial" charset="0"/>
                <a:cs typeface="Arial" charset="0"/>
              </a:rPr>
              <a:t>Physics-guided Neural Networks (PGNN): An Application in Lake Temperature Modeling</a:t>
            </a:r>
          </a:p>
          <a:p>
            <a:pPr lvl="0">
              <a:defRPr/>
            </a:pPr>
            <a:r>
              <a:rPr lang="en-US" sz="2330" dirty="0">
                <a:latin typeface="Arial" panose="020B0604020202020204"/>
                <a:ea typeface="Arial" charset="0"/>
                <a:cs typeface="Arial" charset="0"/>
              </a:rPr>
              <a:t>Combustion modeling using Principal Component Analysis: A posteriori validation on Sandia flames</a:t>
            </a:r>
          </a:p>
        </p:txBody>
      </p:sp>
      <p:sp>
        <p:nvSpPr>
          <p:cNvPr id="12" name="Content Placeholder 11"/>
          <p:cNvSpPr>
            <a:spLocks noGrp="1"/>
          </p:cNvSpPr>
          <p:nvPr>
            <p:ph sz="quarter" idx="25"/>
          </p:nvPr>
        </p:nvSpPr>
        <p:spPr>
          <a:xfrm>
            <a:off x="27334103" y="17422535"/>
            <a:ext cx="8165042" cy="3361865"/>
          </a:xfrm>
        </p:spPr>
        <p:txBody>
          <a:bodyPr/>
          <a:lstStyle/>
          <a:p>
            <a:pPr marL="0" lvl="0" indent="0">
              <a:lnSpc>
                <a:spcPct val="100000"/>
              </a:lnSpc>
              <a:buNone/>
              <a:defRPr/>
            </a:pPr>
            <a:r>
              <a:rPr lang="en-US" sz="3400" b="1" dirty="0">
                <a:solidFill>
                  <a:srgbClr val="005BBB"/>
                </a:solidFill>
                <a:latin typeface="Arial" panose="020B0604020202020204"/>
              </a:rPr>
              <a:t>Future Work</a:t>
            </a:r>
          </a:p>
          <a:p>
            <a:pPr marL="514350" indent="-514350">
              <a:lnSpc>
                <a:spcPts val="3833"/>
              </a:lnSpc>
              <a:defRPr/>
            </a:pPr>
            <a:r>
              <a:rPr lang="en-US" sz="2330" dirty="0">
                <a:latin typeface="Arial" panose="020B0604020202020204"/>
              </a:rPr>
              <a:t>To incorporate the 1-D Flame Generation to the DNN as a part of the Physics Constraint</a:t>
            </a:r>
          </a:p>
          <a:p>
            <a:pPr marL="514350" lvl="0" indent="-514350">
              <a:lnSpc>
                <a:spcPts val="3833"/>
              </a:lnSpc>
              <a:defRPr/>
            </a:pPr>
            <a:r>
              <a:rPr lang="en-US" sz="2330" dirty="0">
                <a:latin typeface="Arial" panose="020B0604020202020204"/>
              </a:rPr>
              <a:t>To Expand the DNN to give confidence intervals around the point estimates</a:t>
            </a:r>
          </a:p>
          <a:p>
            <a:pPr marL="514350" lvl="0" indent="-514350">
              <a:lnSpc>
                <a:spcPts val="3833"/>
              </a:lnSpc>
              <a:defRPr/>
            </a:pPr>
            <a:r>
              <a:rPr lang="en-US" sz="2330" dirty="0">
                <a:latin typeface="Arial" panose="020B0604020202020204"/>
              </a:rPr>
              <a:t>To create a Gaussian Process based joint framework</a:t>
            </a:r>
          </a:p>
        </p:txBody>
      </p:sp>
      <p:cxnSp>
        <p:nvCxnSpPr>
          <p:cNvPr id="15" name="Straight Connector 14"/>
          <p:cNvCxnSpPr/>
          <p:nvPr/>
        </p:nvCxnSpPr>
        <p:spPr bwMode="auto">
          <a:xfrm>
            <a:off x="27369029" y="21208274"/>
            <a:ext cx="8153400" cy="0"/>
          </a:xfrm>
          <a:prstGeom prst="line">
            <a:avLst/>
          </a:prstGeom>
          <a:noFill/>
          <a:ln w="25400" cap="flat" cmpd="sng" algn="ctr">
            <a:solidFill>
              <a:schemeClr val="tx1"/>
            </a:solidFill>
            <a:prstDash val="dash"/>
            <a:round/>
            <a:headEnd type="none" w="med" len="med"/>
            <a:tailEnd type="none" w="med" len="med"/>
          </a:ln>
          <a:effectLst/>
        </p:spPr>
      </p:cxnSp>
      <p:cxnSp>
        <p:nvCxnSpPr>
          <p:cNvPr id="16" name="Straight Connector 15"/>
          <p:cNvCxnSpPr/>
          <p:nvPr/>
        </p:nvCxnSpPr>
        <p:spPr bwMode="auto">
          <a:xfrm>
            <a:off x="27357387" y="26203130"/>
            <a:ext cx="8153400" cy="0"/>
          </a:xfrm>
          <a:prstGeom prst="line">
            <a:avLst/>
          </a:prstGeom>
          <a:noFill/>
          <a:ln w="25400" cap="flat" cmpd="sng" algn="ctr">
            <a:solidFill>
              <a:schemeClr val="tx1"/>
            </a:solidFill>
            <a:prstDash val="dash"/>
            <a:round/>
            <a:headEnd type="none" w="med" len="med"/>
            <a:tailEnd type="none" w="med" len="med"/>
          </a:ln>
          <a:effectLst/>
        </p:spPr>
      </p:cxnSp>
      <p:cxnSp>
        <p:nvCxnSpPr>
          <p:cNvPr id="17" name="Straight Connector 16"/>
          <p:cNvCxnSpPr/>
          <p:nvPr/>
        </p:nvCxnSpPr>
        <p:spPr bwMode="auto">
          <a:xfrm>
            <a:off x="27369029" y="16951457"/>
            <a:ext cx="8153400" cy="0"/>
          </a:xfrm>
          <a:prstGeom prst="line">
            <a:avLst/>
          </a:prstGeom>
          <a:noFill/>
          <a:ln w="25400" cap="flat" cmpd="sng" algn="ctr">
            <a:solidFill>
              <a:schemeClr val="tx1"/>
            </a:solidFill>
            <a:prstDash val="dash"/>
            <a:round/>
            <a:headEnd type="none" w="med" len="med"/>
            <a:tailEnd type="none" w="med" len="med"/>
          </a:ln>
          <a:effectLst/>
        </p:spPr>
      </p:cxnSp>
      <p:cxnSp>
        <p:nvCxnSpPr>
          <p:cNvPr id="20" name="Straight Connector 19"/>
          <p:cNvCxnSpPr/>
          <p:nvPr/>
        </p:nvCxnSpPr>
        <p:spPr bwMode="auto">
          <a:xfrm>
            <a:off x="18382195" y="13447863"/>
            <a:ext cx="8153400" cy="0"/>
          </a:xfrm>
          <a:prstGeom prst="line">
            <a:avLst/>
          </a:prstGeom>
          <a:noFill/>
          <a:ln w="25400" cap="flat" cmpd="sng" algn="ctr">
            <a:solidFill>
              <a:schemeClr val="tx1"/>
            </a:solidFill>
            <a:prstDash val="dash"/>
            <a:round/>
            <a:headEnd type="none" w="med" len="med"/>
            <a:tailEnd type="none" w="med" len="med"/>
          </a:ln>
          <a:effectLst/>
        </p:spPr>
      </p:cxnSp>
      <p:sp>
        <p:nvSpPr>
          <p:cNvPr id="22" name="Content Placeholder 11"/>
          <p:cNvSpPr txBox="1">
            <a:spLocks/>
          </p:cNvSpPr>
          <p:nvPr/>
        </p:nvSpPr>
        <p:spPr>
          <a:xfrm>
            <a:off x="27287535" y="11789910"/>
            <a:ext cx="8539508" cy="4623570"/>
          </a:xfrm>
          <a:prstGeom prst="rect">
            <a:avLst/>
          </a:prstGeom>
        </p:spPr>
        <p:txBody>
          <a:bodyPr/>
          <a:lstStyle>
            <a:lvl1pPr marL="457200" marR="0" indent="-457200" algn="just" defTabSz="3686861" rtl="0" eaLnBrk="1" fontAlgn="auto" latinLnBrk="0" hangingPunct="1">
              <a:lnSpc>
                <a:spcPts val="3167"/>
              </a:lnSpc>
              <a:spcBef>
                <a:spcPts val="0"/>
              </a:spcBef>
              <a:spcAft>
                <a:spcPts val="0"/>
              </a:spcAft>
              <a:buClrTx/>
              <a:buSzTx/>
              <a:buFont typeface="+mj-lt"/>
              <a:buAutoNum type="arabicPeriod"/>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marL="0" indent="0">
              <a:lnSpc>
                <a:spcPct val="100000"/>
              </a:lnSpc>
              <a:buFont typeface="+mj-lt"/>
              <a:buNone/>
              <a:defRPr/>
            </a:pPr>
            <a:r>
              <a:rPr lang="en-US" sz="3400" b="1" dirty="0">
                <a:solidFill>
                  <a:srgbClr val="005BBB"/>
                </a:solidFill>
                <a:latin typeface="Arial" panose="020B0604020202020204"/>
              </a:rPr>
              <a:t>Summary</a:t>
            </a:r>
          </a:p>
          <a:p>
            <a:pPr marL="514350" indent="-514350">
              <a:lnSpc>
                <a:spcPts val="3833"/>
              </a:lnSpc>
              <a:defRPr/>
            </a:pPr>
            <a:r>
              <a:rPr lang="en-US" sz="2600" b="0" i="0" dirty="0">
                <a:effectLst/>
                <a:latin typeface="Arial" panose="020B0604020202020204" pitchFamily="34" charset="0"/>
              </a:rPr>
              <a:t>The Physics Constrained Deep Neural Network II (PCDNN II) shows quantitatively accurate predictions for source energy terms and is comparable in performance to the PCA and GP Framework.</a:t>
            </a:r>
          </a:p>
          <a:p>
            <a:pPr marL="514350" indent="-514350">
              <a:lnSpc>
                <a:spcPts val="3833"/>
              </a:lnSpc>
              <a:defRPr/>
            </a:pPr>
            <a:endParaRPr lang="en-US" sz="2600" b="0" i="0" dirty="0">
              <a:effectLst/>
              <a:latin typeface="Arial" panose="020B0604020202020204" pitchFamily="34" charset="0"/>
            </a:endParaRPr>
          </a:p>
          <a:p>
            <a:pPr marL="514350" indent="-514350">
              <a:lnSpc>
                <a:spcPts val="3833"/>
              </a:lnSpc>
              <a:defRPr/>
            </a:pPr>
            <a:r>
              <a:rPr lang="en-US" sz="2600" b="0" i="0" dirty="0">
                <a:effectLst/>
                <a:latin typeface="Arial" panose="020B0604020202020204" pitchFamily="34" charset="0"/>
              </a:rPr>
              <a:t>This is a significant first step in creation of a broader framework that helps jointly optimize reduced basis learning and reverse lookup learning</a:t>
            </a:r>
            <a:endParaRPr lang="en-US" sz="2600" dirty="0">
              <a:solidFill>
                <a:srgbClr val="666666">
                  <a:lumMod val="50000"/>
                </a:srgbClr>
              </a:solidFill>
              <a:latin typeface="Arial" panose="020B0604020202020204"/>
            </a:endParaRPr>
          </a:p>
        </p:txBody>
      </p:sp>
      <p:cxnSp>
        <p:nvCxnSpPr>
          <p:cNvPr id="23" name="Straight Connector 22"/>
          <p:cNvCxnSpPr/>
          <p:nvPr/>
        </p:nvCxnSpPr>
        <p:spPr bwMode="auto">
          <a:xfrm>
            <a:off x="27322461" y="11318832"/>
            <a:ext cx="8153400" cy="0"/>
          </a:xfrm>
          <a:prstGeom prst="line">
            <a:avLst/>
          </a:prstGeom>
          <a:noFill/>
          <a:ln w="25400" cap="flat" cmpd="sng" algn="ctr">
            <a:solidFill>
              <a:schemeClr val="tx1"/>
            </a:solidFill>
            <a:prstDash val="dash"/>
            <a:round/>
            <a:headEnd type="none" w="med" len="med"/>
            <a:tailEnd type="none" w="med" len="med"/>
          </a:ln>
          <a:effectLst/>
        </p:spPr>
      </p:cxnSp>
      <p:pic>
        <p:nvPicPr>
          <p:cNvPr id="64" name="Picture 63">
            <a:extLst>
              <a:ext uri="{FF2B5EF4-FFF2-40B4-BE49-F238E27FC236}">
                <a16:creationId xmlns:a16="http://schemas.microsoft.com/office/drawing/2014/main" id="{50F43247-4611-4CC9-895C-FB3CDA807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77" y="17617164"/>
            <a:ext cx="8356868" cy="4880156"/>
          </a:xfrm>
          <a:prstGeom prst="rect">
            <a:avLst/>
          </a:prstGeom>
        </p:spPr>
      </p:pic>
      <p:pic>
        <p:nvPicPr>
          <p:cNvPr id="65" name="Chart Placeholder 64">
            <a:extLst>
              <a:ext uri="{FF2B5EF4-FFF2-40B4-BE49-F238E27FC236}">
                <a16:creationId xmlns:a16="http://schemas.microsoft.com/office/drawing/2014/main" id="{2681DE94-EE29-4715-9901-5C982D985C34}"/>
              </a:ext>
            </a:extLst>
          </p:cNvPr>
          <p:cNvPicPr>
            <a:picLocks noGrp="1" noChangeAspect="1"/>
          </p:cNvPicPr>
          <p:nvPr>
            <p:ph type="chart" sz="quarter" idx="22"/>
          </p:nvPr>
        </p:nvPicPr>
        <p:blipFill>
          <a:blip r:embed="rId3">
            <a:extLst>
              <a:ext uri="{28A0092B-C50C-407E-A947-70E740481C1C}">
                <a14:useLocalDpi xmlns:a14="http://schemas.microsoft.com/office/drawing/2010/main" val="0"/>
              </a:ext>
            </a:extLst>
          </a:blip>
          <a:stretch>
            <a:fillRect/>
          </a:stretch>
        </p:blipFill>
        <p:spPr>
          <a:xfrm>
            <a:off x="916136" y="23261689"/>
            <a:ext cx="8164513" cy="6244399"/>
          </a:xfrm>
          <a:prstGeom prst="rect">
            <a:avLst/>
          </a:prstGeom>
        </p:spPr>
      </p:pic>
      <p:grpSp>
        <p:nvGrpSpPr>
          <p:cNvPr id="66" name="Group 65">
            <a:extLst>
              <a:ext uri="{FF2B5EF4-FFF2-40B4-BE49-F238E27FC236}">
                <a16:creationId xmlns:a16="http://schemas.microsoft.com/office/drawing/2014/main" id="{6CFEF830-FA07-4608-B41A-5CFDE8FA8793}"/>
              </a:ext>
            </a:extLst>
          </p:cNvPr>
          <p:cNvGrpSpPr/>
          <p:nvPr/>
        </p:nvGrpSpPr>
        <p:grpSpPr>
          <a:xfrm>
            <a:off x="9097650" y="14332953"/>
            <a:ext cx="8922501" cy="4254303"/>
            <a:chOff x="950844" y="1344166"/>
            <a:chExt cx="9165299" cy="4442508"/>
          </a:xfrm>
        </p:grpSpPr>
        <p:sp>
          <p:nvSpPr>
            <p:cNvPr id="67" name="Rounded Rectangle 10">
              <a:extLst>
                <a:ext uri="{FF2B5EF4-FFF2-40B4-BE49-F238E27FC236}">
                  <a16:creationId xmlns:a16="http://schemas.microsoft.com/office/drawing/2014/main" id="{4CEE6471-9266-403F-AD93-D285E73BC96D}"/>
                </a:ext>
              </a:extLst>
            </p:cNvPr>
            <p:cNvSpPr/>
            <p:nvPr/>
          </p:nvSpPr>
          <p:spPr>
            <a:xfrm>
              <a:off x="5632175" y="2169114"/>
              <a:ext cx="1842052" cy="1073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ML predictive model</a:t>
              </a:r>
            </a:p>
          </p:txBody>
        </p:sp>
        <p:sp>
          <p:nvSpPr>
            <p:cNvPr id="68" name="Rectangle 67">
              <a:extLst>
                <a:ext uri="{FF2B5EF4-FFF2-40B4-BE49-F238E27FC236}">
                  <a16:creationId xmlns:a16="http://schemas.microsoft.com/office/drawing/2014/main" id="{C2524013-0434-40D1-8103-5139C951DB13}"/>
                </a:ext>
              </a:extLst>
            </p:cNvPr>
            <p:cNvSpPr/>
            <p:nvPr/>
          </p:nvSpPr>
          <p:spPr>
            <a:xfrm>
              <a:off x="8837309" y="1344166"/>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9" name="TextBox 68">
              <a:extLst>
                <a:ext uri="{FF2B5EF4-FFF2-40B4-BE49-F238E27FC236}">
                  <a16:creationId xmlns:a16="http://schemas.microsoft.com/office/drawing/2014/main" id="{E87FB577-7A99-4775-9DC4-BF8216921C96}"/>
                </a:ext>
              </a:extLst>
            </p:cNvPr>
            <p:cNvSpPr txBox="1"/>
            <p:nvPr/>
          </p:nvSpPr>
          <p:spPr>
            <a:xfrm>
              <a:off x="7916282" y="4219887"/>
              <a:ext cx="2199861" cy="646331"/>
            </a:xfrm>
            <a:prstGeom prst="rect">
              <a:avLst/>
            </a:prstGeom>
            <a:noFill/>
          </p:spPr>
          <p:txBody>
            <a:bodyPr wrap="square" rtlCol="0">
              <a:spAutoFit/>
            </a:bodyPr>
            <a:lstStyle/>
            <a:p>
              <a:pPr algn="ctr"/>
              <a:r>
                <a:rPr lang="en-US" sz="1800" dirty="0"/>
                <a:t>Thermochemical state variables</a:t>
              </a:r>
            </a:p>
          </p:txBody>
        </p:sp>
        <p:sp>
          <p:nvSpPr>
            <p:cNvPr id="70" name="Left Brace 69">
              <a:extLst>
                <a:ext uri="{FF2B5EF4-FFF2-40B4-BE49-F238E27FC236}">
                  <a16:creationId xmlns:a16="http://schemas.microsoft.com/office/drawing/2014/main" id="{2F347CD1-511F-418D-98AD-E79D87A54BBE}"/>
                </a:ext>
              </a:extLst>
            </p:cNvPr>
            <p:cNvSpPr/>
            <p:nvPr/>
          </p:nvSpPr>
          <p:spPr>
            <a:xfrm rot="16200000">
              <a:off x="7457504" y="3156250"/>
              <a:ext cx="271981" cy="3922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a:extLst>
                <a:ext uri="{FF2B5EF4-FFF2-40B4-BE49-F238E27FC236}">
                  <a16:creationId xmlns:a16="http://schemas.microsoft.com/office/drawing/2014/main" id="{9A67DFED-C130-4109-AA23-C051FE9F7A63}"/>
                </a:ext>
              </a:extLst>
            </p:cNvPr>
            <p:cNvSpPr txBox="1"/>
            <p:nvPr/>
          </p:nvSpPr>
          <p:spPr>
            <a:xfrm>
              <a:off x="6559832" y="5416199"/>
              <a:ext cx="2199861" cy="369332"/>
            </a:xfrm>
            <a:prstGeom prst="rect">
              <a:avLst/>
            </a:prstGeom>
            <a:noFill/>
          </p:spPr>
          <p:txBody>
            <a:bodyPr wrap="square" rtlCol="0">
              <a:spAutoFit/>
            </a:bodyPr>
            <a:lstStyle/>
            <a:p>
              <a:pPr algn="ctr"/>
              <a:r>
                <a:rPr lang="en-US" sz="1800" dirty="0"/>
                <a:t>Run-time</a:t>
              </a:r>
            </a:p>
          </p:txBody>
        </p:sp>
        <p:cxnSp>
          <p:nvCxnSpPr>
            <p:cNvPr id="72" name="Straight Arrow Connector 71">
              <a:extLst>
                <a:ext uri="{FF2B5EF4-FFF2-40B4-BE49-F238E27FC236}">
                  <a16:creationId xmlns:a16="http://schemas.microsoft.com/office/drawing/2014/main" id="{5EF46561-51FD-440D-8588-6ED937300B63}"/>
                </a:ext>
              </a:extLst>
            </p:cNvPr>
            <p:cNvCxnSpPr/>
            <p:nvPr/>
          </p:nvCxnSpPr>
          <p:spPr>
            <a:xfrm>
              <a:off x="7474226" y="2705827"/>
              <a:ext cx="13782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2FB1634-D600-4361-B078-039EC3693BC3}"/>
                </a:ext>
              </a:extLst>
            </p:cNvPr>
            <p:cNvSpPr/>
            <p:nvPr/>
          </p:nvSpPr>
          <p:spPr>
            <a:xfrm>
              <a:off x="1871871" y="1344166"/>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4" name="TextBox 73">
              <a:extLst>
                <a:ext uri="{FF2B5EF4-FFF2-40B4-BE49-F238E27FC236}">
                  <a16:creationId xmlns:a16="http://schemas.microsoft.com/office/drawing/2014/main" id="{7B265E78-DE57-4951-A43F-60ED2B1880A4}"/>
                </a:ext>
              </a:extLst>
            </p:cNvPr>
            <p:cNvSpPr txBox="1"/>
            <p:nvPr/>
          </p:nvSpPr>
          <p:spPr>
            <a:xfrm>
              <a:off x="950844" y="4219888"/>
              <a:ext cx="2199861" cy="646331"/>
            </a:xfrm>
            <a:prstGeom prst="rect">
              <a:avLst/>
            </a:prstGeom>
            <a:noFill/>
          </p:spPr>
          <p:txBody>
            <a:bodyPr wrap="square" rtlCol="0">
              <a:spAutoFit/>
            </a:bodyPr>
            <a:lstStyle/>
            <a:p>
              <a:pPr algn="ctr"/>
              <a:r>
                <a:rPr lang="en-US" sz="1800" dirty="0"/>
                <a:t>High dimensional input vector</a:t>
              </a:r>
            </a:p>
          </p:txBody>
        </p:sp>
        <p:sp>
          <p:nvSpPr>
            <p:cNvPr id="75" name="Rectangle 74">
              <a:extLst>
                <a:ext uri="{FF2B5EF4-FFF2-40B4-BE49-F238E27FC236}">
                  <a16:creationId xmlns:a16="http://schemas.microsoft.com/office/drawing/2014/main" id="{41D72F36-0F16-4B53-BCD2-559B849747FF}"/>
                </a:ext>
              </a:extLst>
            </p:cNvPr>
            <p:cNvSpPr/>
            <p:nvPr/>
          </p:nvSpPr>
          <p:spPr>
            <a:xfrm>
              <a:off x="3823018" y="2277252"/>
              <a:ext cx="357809" cy="8571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9B944CC7-6BE2-44A0-A422-4BB55D913C13}"/>
                </a:ext>
              </a:extLst>
            </p:cNvPr>
            <p:cNvSpPr txBox="1"/>
            <p:nvPr/>
          </p:nvSpPr>
          <p:spPr>
            <a:xfrm>
              <a:off x="2975114" y="3421157"/>
              <a:ext cx="2199861" cy="1486241"/>
            </a:xfrm>
            <a:prstGeom prst="rect">
              <a:avLst/>
            </a:prstGeom>
            <a:noFill/>
          </p:spPr>
          <p:txBody>
            <a:bodyPr wrap="square" rtlCol="0">
              <a:spAutoFit/>
            </a:bodyPr>
            <a:lstStyle/>
            <a:p>
              <a:pPr algn="ctr"/>
              <a:r>
                <a:rPr lang="en-US" sz="1800" dirty="0"/>
                <a:t>Low-dimensional</a:t>
              </a:r>
              <a:r>
                <a:rPr lang="en-US" dirty="0"/>
                <a:t> </a:t>
              </a:r>
              <a:r>
                <a:rPr lang="en-US" sz="1800" dirty="0"/>
                <a:t>state</a:t>
              </a:r>
            </a:p>
          </p:txBody>
        </p:sp>
        <p:sp>
          <p:nvSpPr>
            <p:cNvPr id="77" name="Left Brace 76">
              <a:extLst>
                <a:ext uri="{FF2B5EF4-FFF2-40B4-BE49-F238E27FC236}">
                  <a16:creationId xmlns:a16="http://schemas.microsoft.com/office/drawing/2014/main" id="{4FABA8AC-8770-405E-85D0-AD29EC0F3F7B}"/>
                </a:ext>
              </a:extLst>
            </p:cNvPr>
            <p:cNvSpPr/>
            <p:nvPr/>
          </p:nvSpPr>
          <p:spPr>
            <a:xfrm rot="16200000">
              <a:off x="2839124" y="3336100"/>
              <a:ext cx="271981" cy="3562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a:extLst>
                <a:ext uri="{FF2B5EF4-FFF2-40B4-BE49-F238E27FC236}">
                  <a16:creationId xmlns:a16="http://schemas.microsoft.com/office/drawing/2014/main" id="{0907D930-0A40-4D2E-B539-05A80D821D32}"/>
                </a:ext>
              </a:extLst>
            </p:cNvPr>
            <p:cNvSpPr txBox="1"/>
            <p:nvPr/>
          </p:nvSpPr>
          <p:spPr>
            <a:xfrm>
              <a:off x="1871871" y="5417342"/>
              <a:ext cx="2199861" cy="369332"/>
            </a:xfrm>
            <a:prstGeom prst="rect">
              <a:avLst/>
            </a:prstGeom>
            <a:noFill/>
          </p:spPr>
          <p:txBody>
            <a:bodyPr wrap="square" rtlCol="0">
              <a:spAutoFit/>
            </a:bodyPr>
            <a:lstStyle/>
            <a:p>
              <a:pPr algn="ctr"/>
              <a:r>
                <a:rPr lang="en-US" sz="1800" dirty="0"/>
                <a:t>Pre-computation</a:t>
              </a:r>
            </a:p>
          </p:txBody>
        </p:sp>
        <p:sp>
          <p:nvSpPr>
            <p:cNvPr id="79" name="Right Arrow 17">
              <a:extLst>
                <a:ext uri="{FF2B5EF4-FFF2-40B4-BE49-F238E27FC236}">
                  <a16:creationId xmlns:a16="http://schemas.microsoft.com/office/drawing/2014/main" id="{65F735E1-218A-4E1F-A8DA-B4C4762CBD65}"/>
                </a:ext>
              </a:extLst>
            </p:cNvPr>
            <p:cNvSpPr/>
            <p:nvPr/>
          </p:nvSpPr>
          <p:spPr>
            <a:xfrm>
              <a:off x="2381369" y="2424238"/>
              <a:ext cx="1363082" cy="646331"/>
            </a:xfrm>
            <a:prstGeom prst="rightArrow">
              <a:avLst>
                <a:gd name="adj1" fmla="val 60239"/>
                <a:gd name="adj2" fmla="val 3917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Constrained PCA</a:t>
              </a:r>
            </a:p>
          </p:txBody>
        </p:sp>
      </p:grpSp>
      <p:pic>
        <p:nvPicPr>
          <p:cNvPr id="80" name="Picture 79">
            <a:extLst>
              <a:ext uri="{FF2B5EF4-FFF2-40B4-BE49-F238E27FC236}">
                <a16:creationId xmlns:a16="http://schemas.microsoft.com/office/drawing/2014/main" id="{86DF87AD-3D77-44A7-A85C-65C02869C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2622" y="5911100"/>
            <a:ext cx="7133583" cy="1894647"/>
          </a:xfrm>
          <a:prstGeom prst="rect">
            <a:avLst/>
          </a:prstGeom>
        </p:spPr>
      </p:pic>
      <p:sp>
        <p:nvSpPr>
          <p:cNvPr id="83" name="Content Placeholder 5">
            <a:extLst>
              <a:ext uri="{FF2B5EF4-FFF2-40B4-BE49-F238E27FC236}">
                <a16:creationId xmlns:a16="http://schemas.microsoft.com/office/drawing/2014/main" id="{ECD90B78-37E6-4037-811A-06E7BD4E697A}"/>
              </a:ext>
            </a:extLst>
          </p:cNvPr>
          <p:cNvSpPr txBox="1">
            <a:spLocks/>
          </p:cNvSpPr>
          <p:nvPr/>
        </p:nvSpPr>
        <p:spPr>
          <a:xfrm>
            <a:off x="404458" y="13618115"/>
            <a:ext cx="8199968" cy="1078848"/>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400" b="1" dirty="0">
                <a:solidFill>
                  <a:srgbClr val="005BBB"/>
                </a:solidFill>
                <a:latin typeface="Arial" panose="020B0604020202020204"/>
              </a:rPr>
              <a:t>Existing Framework</a:t>
            </a:r>
          </a:p>
          <a:p>
            <a:pPr algn="ctr">
              <a:lnSpc>
                <a:spcPct val="100000"/>
              </a:lnSpc>
            </a:pPr>
            <a:endParaRPr lang="en-US" sz="3600" b="1" dirty="0">
              <a:solidFill>
                <a:srgbClr val="005BBB"/>
              </a:solidFill>
              <a:latin typeface="Arial" panose="020B0604020202020204"/>
            </a:endParaRPr>
          </a:p>
          <a:p>
            <a:pPr marL="457200" indent="-457200" algn="l">
              <a:lnSpc>
                <a:spcPct val="100000"/>
              </a:lnSpc>
              <a:buFont typeface="Arial" panose="020B0604020202020204" pitchFamily="34" charset="0"/>
              <a:buChar char="•"/>
            </a:pPr>
            <a:r>
              <a:rPr lang="en-US" sz="2600" dirty="0">
                <a:latin typeface="Arial" panose="020B0604020202020204"/>
              </a:rPr>
              <a:t>Reduced Basis Parameterization in 2 dimensions: </a:t>
            </a:r>
            <a:r>
              <a:rPr lang="en-US" sz="2600" dirty="0" err="1">
                <a:latin typeface="Arial" panose="020B0604020202020204"/>
              </a:rPr>
              <a:t>Zmix</a:t>
            </a:r>
            <a:r>
              <a:rPr lang="en-US" sz="2600" dirty="0">
                <a:latin typeface="Arial" panose="020B0604020202020204"/>
              </a:rPr>
              <a:t>, C</a:t>
            </a:r>
          </a:p>
          <a:p>
            <a:pPr marL="457200" indent="-457200" algn="l">
              <a:lnSpc>
                <a:spcPct val="100000"/>
              </a:lnSpc>
              <a:buFont typeface="Arial" panose="020B0604020202020204" pitchFamily="34" charset="0"/>
              <a:buChar char="•"/>
            </a:pPr>
            <a:r>
              <a:rPr lang="en-US" sz="2600" dirty="0">
                <a:latin typeface="Arial" panose="020B0604020202020204"/>
              </a:rPr>
              <a:t>Tabulation using Conformal Mapping</a:t>
            </a:r>
          </a:p>
          <a:p>
            <a:pPr marL="457200" indent="-457200" algn="l">
              <a:lnSpc>
                <a:spcPct val="100000"/>
              </a:lnSpc>
              <a:buFont typeface="Arial" panose="020B0604020202020204" pitchFamily="34" charset="0"/>
              <a:buChar char="•"/>
            </a:pPr>
            <a:r>
              <a:rPr lang="en-US" sz="2600" dirty="0">
                <a:latin typeface="Arial" panose="020B0604020202020204"/>
              </a:rPr>
              <a:t>Reverse Lookup using Lagrange Polynomial Interpolation</a:t>
            </a:r>
          </a:p>
          <a:p>
            <a:pPr algn="l">
              <a:lnSpc>
                <a:spcPct val="100000"/>
              </a:lnSpc>
            </a:pPr>
            <a:endParaRPr lang="en-US" sz="3600" dirty="0">
              <a:solidFill>
                <a:srgbClr val="666666">
                  <a:lumMod val="50000"/>
                </a:srgbClr>
              </a:solidFill>
              <a:latin typeface="Arial" panose="020B0604020202020204"/>
            </a:endParaRPr>
          </a:p>
        </p:txBody>
      </p:sp>
      <p:graphicFrame>
        <p:nvGraphicFramePr>
          <p:cNvPr id="8" name="Table 12">
            <a:extLst>
              <a:ext uri="{FF2B5EF4-FFF2-40B4-BE49-F238E27FC236}">
                <a16:creationId xmlns:a16="http://schemas.microsoft.com/office/drawing/2014/main" id="{44346C5C-A93C-4B46-ADD4-01CAA4EB8B02}"/>
              </a:ext>
            </a:extLst>
          </p:cNvPr>
          <p:cNvGraphicFramePr>
            <a:graphicFrameLocks noGrp="1"/>
          </p:cNvGraphicFramePr>
          <p:nvPr>
            <p:extLst>
              <p:ext uri="{D42A27DB-BD31-4B8C-83A1-F6EECF244321}">
                <p14:modId xmlns:p14="http://schemas.microsoft.com/office/powerpoint/2010/main" val="2999909719"/>
              </p:ext>
            </p:extLst>
          </p:nvPr>
        </p:nvGraphicFramePr>
        <p:xfrm>
          <a:off x="27287535" y="6777805"/>
          <a:ext cx="8356869" cy="3856774"/>
        </p:xfrm>
        <a:graphic>
          <a:graphicData uri="http://schemas.openxmlformats.org/drawingml/2006/table">
            <a:tbl>
              <a:tblPr firstRow="1" bandRow="1">
                <a:tableStyleId>{5C22544A-7EE6-4342-B048-85BDC9FD1C3A}</a:tableStyleId>
              </a:tblPr>
              <a:tblGrid>
                <a:gridCol w="4814436">
                  <a:extLst>
                    <a:ext uri="{9D8B030D-6E8A-4147-A177-3AD203B41FA5}">
                      <a16:colId xmlns:a16="http://schemas.microsoft.com/office/drawing/2014/main" val="177184299"/>
                    </a:ext>
                  </a:extLst>
                </a:gridCol>
                <a:gridCol w="1796143">
                  <a:extLst>
                    <a:ext uri="{9D8B030D-6E8A-4147-A177-3AD203B41FA5}">
                      <a16:colId xmlns:a16="http://schemas.microsoft.com/office/drawing/2014/main" val="4288847647"/>
                    </a:ext>
                  </a:extLst>
                </a:gridCol>
                <a:gridCol w="1746290">
                  <a:extLst>
                    <a:ext uri="{9D8B030D-6E8A-4147-A177-3AD203B41FA5}">
                      <a16:colId xmlns:a16="http://schemas.microsoft.com/office/drawing/2014/main" val="372713769"/>
                    </a:ext>
                  </a:extLst>
                </a:gridCol>
              </a:tblGrid>
              <a:tr h="370840">
                <a:tc>
                  <a:txBody>
                    <a:bodyPr/>
                    <a:lstStyle/>
                    <a:p>
                      <a:r>
                        <a:rPr lang="en-US" sz="2000" dirty="0"/>
                        <a:t>Method</a:t>
                      </a:r>
                    </a:p>
                  </a:txBody>
                  <a:tcPr/>
                </a:tc>
                <a:tc>
                  <a:txBody>
                    <a:bodyPr/>
                    <a:lstStyle/>
                    <a:p>
                      <a:r>
                        <a:rPr lang="en-US" sz="2000" dirty="0"/>
                        <a:t>Total Absolute Error</a:t>
                      </a:r>
                    </a:p>
                  </a:txBody>
                  <a:tcPr/>
                </a:tc>
                <a:tc>
                  <a:txBody>
                    <a:bodyPr/>
                    <a:lstStyle/>
                    <a:p>
                      <a:r>
                        <a:rPr lang="en-US" sz="2000" dirty="0"/>
                        <a:t>Mean Absolute Error</a:t>
                      </a:r>
                    </a:p>
                  </a:txBody>
                  <a:tcPr/>
                </a:tc>
                <a:extLst>
                  <a:ext uri="{0D108BD9-81ED-4DB2-BD59-A6C34878D82A}">
                    <a16:rowId xmlns:a16="http://schemas.microsoft.com/office/drawing/2014/main" val="900984100"/>
                  </a:ext>
                </a:extLst>
              </a:tr>
              <a:tr h="370840">
                <a:tc>
                  <a:txBody>
                    <a:bodyPr/>
                    <a:lstStyle/>
                    <a:p>
                      <a:r>
                        <a:rPr lang="en-US" sz="2000" dirty="0"/>
                        <a:t>Non-ML Framework</a:t>
                      </a:r>
                    </a:p>
                  </a:txBody>
                  <a:tcPr/>
                </a:tc>
                <a:tc>
                  <a:txBody>
                    <a:bodyPr/>
                    <a:lstStyle/>
                    <a:p>
                      <a:pPr algn="r"/>
                      <a:r>
                        <a:rPr lang="en-US" sz="2000" dirty="0"/>
                        <a:t>3.68E+13</a:t>
                      </a:r>
                    </a:p>
                  </a:txBody>
                  <a:tcPr/>
                </a:tc>
                <a:tc>
                  <a:txBody>
                    <a:bodyPr/>
                    <a:lstStyle/>
                    <a:p>
                      <a:pPr algn="r"/>
                      <a:r>
                        <a:rPr lang="en-US" sz="2000" dirty="0"/>
                        <a:t>2.24E+09</a:t>
                      </a:r>
                    </a:p>
                  </a:txBody>
                  <a:tcPr/>
                </a:tc>
                <a:extLst>
                  <a:ext uri="{0D108BD9-81ED-4DB2-BD59-A6C34878D82A}">
                    <a16:rowId xmlns:a16="http://schemas.microsoft.com/office/drawing/2014/main" val="3393976425"/>
                  </a:ext>
                </a:extLst>
              </a:tr>
              <a:tr h="370840">
                <a:tc>
                  <a:txBody>
                    <a:bodyPr/>
                    <a:lstStyle/>
                    <a:p>
                      <a:r>
                        <a:rPr lang="en-US" sz="2000" dirty="0"/>
                        <a:t>ML Framework I (GP)</a:t>
                      </a:r>
                    </a:p>
                  </a:txBody>
                  <a:tcPr/>
                </a:tc>
                <a:tc>
                  <a:txBody>
                    <a:bodyPr/>
                    <a:lstStyle/>
                    <a:p>
                      <a:pPr algn="r"/>
                      <a:r>
                        <a:rPr lang="en-US" sz="2000" dirty="0"/>
                        <a:t>3.98E+12</a:t>
                      </a:r>
                    </a:p>
                  </a:txBody>
                  <a:tcPr/>
                </a:tc>
                <a:tc>
                  <a:txBody>
                    <a:bodyPr/>
                    <a:lstStyle/>
                    <a:p>
                      <a:pPr algn="r"/>
                      <a:r>
                        <a:rPr lang="en-US" sz="2000" dirty="0"/>
                        <a:t>4.84E+08</a:t>
                      </a:r>
                    </a:p>
                  </a:txBody>
                  <a:tcPr/>
                </a:tc>
                <a:extLst>
                  <a:ext uri="{0D108BD9-81ED-4DB2-BD59-A6C34878D82A}">
                    <a16:rowId xmlns:a16="http://schemas.microsoft.com/office/drawing/2014/main" val="4194278552"/>
                  </a:ext>
                </a:extLst>
              </a:tr>
              <a:tr h="370840">
                <a:tc>
                  <a:txBody>
                    <a:bodyPr/>
                    <a:lstStyle/>
                    <a:p>
                      <a:r>
                        <a:rPr lang="en-US" sz="2000" dirty="0"/>
                        <a:t>ML Framework I (DNN)</a:t>
                      </a:r>
                    </a:p>
                  </a:txBody>
                  <a:tcPr/>
                </a:tc>
                <a:tc>
                  <a:txBody>
                    <a:bodyPr/>
                    <a:lstStyle/>
                    <a:p>
                      <a:pPr algn="r"/>
                      <a:r>
                        <a:rPr lang="en-US" sz="2000" dirty="0"/>
                        <a:t>3.36E+12</a:t>
                      </a:r>
                    </a:p>
                  </a:txBody>
                  <a:tcPr/>
                </a:tc>
                <a:tc>
                  <a:txBody>
                    <a:bodyPr/>
                    <a:lstStyle/>
                    <a:p>
                      <a:pPr algn="r"/>
                      <a:r>
                        <a:rPr lang="en-US" sz="2000" dirty="0"/>
                        <a:t>4.09E+08</a:t>
                      </a:r>
                    </a:p>
                  </a:txBody>
                  <a:tcPr/>
                </a:tc>
                <a:extLst>
                  <a:ext uri="{0D108BD9-81ED-4DB2-BD59-A6C34878D82A}">
                    <a16:rowId xmlns:a16="http://schemas.microsoft.com/office/drawing/2014/main" val="1098631411"/>
                  </a:ext>
                </a:extLst>
              </a:tr>
              <a:tr h="370840">
                <a:tc>
                  <a:txBody>
                    <a:bodyPr/>
                    <a:lstStyle/>
                    <a:p>
                      <a:r>
                        <a:rPr lang="en-US" sz="2000" dirty="0"/>
                        <a:t>Physics Constrained DNN Framework I</a:t>
                      </a:r>
                    </a:p>
                  </a:txBody>
                  <a:tcPr/>
                </a:tc>
                <a:tc>
                  <a:txBody>
                    <a:bodyPr/>
                    <a:lstStyle/>
                    <a:p>
                      <a:pPr algn="r"/>
                      <a:r>
                        <a:rPr lang="en-US" sz="2000" dirty="0"/>
                        <a:t>6.94E+12</a:t>
                      </a:r>
                    </a:p>
                  </a:txBody>
                  <a:tcPr/>
                </a:tc>
                <a:tc>
                  <a:txBody>
                    <a:bodyPr/>
                    <a:lstStyle/>
                    <a:p>
                      <a:pPr algn="r"/>
                      <a:r>
                        <a:rPr lang="en-US" sz="2000" dirty="0"/>
                        <a:t>8.44E+08</a:t>
                      </a:r>
                    </a:p>
                  </a:txBody>
                  <a:tcPr/>
                </a:tc>
                <a:extLst>
                  <a:ext uri="{0D108BD9-81ED-4DB2-BD59-A6C34878D82A}">
                    <a16:rowId xmlns:a16="http://schemas.microsoft.com/office/drawing/2014/main" val="2931556602"/>
                  </a:ext>
                </a:extLst>
              </a:tr>
              <a:tr h="1265974">
                <a:tc>
                  <a:txBody>
                    <a:bodyPr/>
                    <a:lstStyle/>
                    <a:p>
                      <a:r>
                        <a:rPr lang="en-US" sz="2000" dirty="0"/>
                        <a:t>Physics Constrained DNN Framework II</a:t>
                      </a:r>
                    </a:p>
                  </a:txBody>
                  <a:tcPr/>
                </a:tc>
                <a:tc>
                  <a:txBody>
                    <a:bodyPr/>
                    <a:lstStyle/>
                    <a:p>
                      <a:pPr algn="r"/>
                      <a:r>
                        <a:rPr lang="en-US" sz="2000" dirty="0"/>
                        <a:t>3.94E+12</a:t>
                      </a:r>
                    </a:p>
                  </a:txBody>
                  <a:tcPr/>
                </a:tc>
                <a:tc>
                  <a:txBody>
                    <a:bodyPr/>
                    <a:lstStyle/>
                    <a:p>
                      <a:pPr algn="r"/>
                      <a:r>
                        <a:rPr lang="en-US" sz="2000" b="0" dirty="0"/>
                        <a:t>4.04E+08</a:t>
                      </a:r>
                    </a:p>
                  </a:txBody>
                  <a:tcPr/>
                </a:tc>
                <a:extLst>
                  <a:ext uri="{0D108BD9-81ED-4DB2-BD59-A6C34878D82A}">
                    <a16:rowId xmlns:a16="http://schemas.microsoft.com/office/drawing/2014/main" val="2251501009"/>
                  </a:ext>
                </a:extLst>
              </a:tr>
            </a:tbl>
          </a:graphicData>
        </a:graphic>
      </p:graphicFrame>
      <p:grpSp>
        <p:nvGrpSpPr>
          <p:cNvPr id="24" name="Group 23">
            <a:extLst>
              <a:ext uri="{FF2B5EF4-FFF2-40B4-BE49-F238E27FC236}">
                <a16:creationId xmlns:a16="http://schemas.microsoft.com/office/drawing/2014/main" id="{58EAF298-79FC-4648-8E52-B708D90DBF42}"/>
              </a:ext>
            </a:extLst>
          </p:cNvPr>
          <p:cNvGrpSpPr/>
          <p:nvPr/>
        </p:nvGrpSpPr>
        <p:grpSpPr>
          <a:xfrm>
            <a:off x="10277042" y="28674733"/>
            <a:ext cx="6432405" cy="1042224"/>
            <a:chOff x="719544" y="29503091"/>
            <a:chExt cx="7340856" cy="1042224"/>
          </a:xfrm>
        </p:grpSpPr>
        <p:cxnSp>
          <p:nvCxnSpPr>
            <p:cNvPr id="84" name="Straight Connector 83">
              <a:extLst>
                <a:ext uri="{FF2B5EF4-FFF2-40B4-BE49-F238E27FC236}">
                  <a16:creationId xmlns:a16="http://schemas.microsoft.com/office/drawing/2014/main" id="{3C597A2D-1752-4D12-BE24-2A699FDF048B}"/>
                </a:ext>
              </a:extLst>
            </p:cNvPr>
            <p:cNvCxnSpPr/>
            <p:nvPr/>
          </p:nvCxnSpPr>
          <p:spPr>
            <a:xfrm>
              <a:off x="4403129" y="30050496"/>
              <a:ext cx="3657271" cy="4"/>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21F3926-CE96-4378-B3FC-2E9FFDFD02AC}"/>
                </a:ext>
              </a:extLst>
            </p:cNvPr>
            <p:cNvGrpSpPr/>
            <p:nvPr/>
          </p:nvGrpSpPr>
          <p:grpSpPr>
            <a:xfrm>
              <a:off x="719544" y="29503091"/>
              <a:ext cx="7303987" cy="1042224"/>
              <a:chOff x="719544" y="29503091"/>
              <a:chExt cx="7303987" cy="1042224"/>
            </a:xfrm>
          </p:grpSpPr>
          <p:cxnSp>
            <p:nvCxnSpPr>
              <p:cNvPr id="5" name="Straight Connector 4">
                <a:extLst>
                  <a:ext uri="{FF2B5EF4-FFF2-40B4-BE49-F238E27FC236}">
                    <a16:creationId xmlns:a16="http://schemas.microsoft.com/office/drawing/2014/main" id="{E78DB575-6CB2-4ADF-BB39-4A6BC433CC5A}"/>
                  </a:ext>
                </a:extLst>
              </p:cNvPr>
              <p:cNvCxnSpPr/>
              <p:nvPr/>
            </p:nvCxnSpPr>
            <p:spPr>
              <a:xfrm>
                <a:off x="719544" y="30050500"/>
                <a:ext cx="3657271"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B00E4E-939A-4866-A8F1-1B7D09537911}"/>
                  </a:ext>
                </a:extLst>
              </p:cNvPr>
              <p:cNvCxnSpPr/>
              <p:nvPr/>
            </p:nvCxnSpPr>
            <p:spPr>
              <a:xfrm flipV="1">
                <a:off x="4376815" y="29503091"/>
                <a:ext cx="0" cy="868052"/>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0FAB71-47C2-4F51-804D-A1865A4BF2FE}"/>
                  </a:ext>
                </a:extLst>
              </p:cNvPr>
              <p:cNvSpPr txBox="1"/>
              <p:nvPr/>
            </p:nvSpPr>
            <p:spPr>
              <a:xfrm>
                <a:off x="1403478" y="29607516"/>
                <a:ext cx="2416046" cy="338554"/>
              </a:xfrm>
              <a:prstGeom prst="rect">
                <a:avLst/>
              </a:prstGeom>
              <a:noFill/>
            </p:spPr>
            <p:txBody>
              <a:bodyPr wrap="none" rtlCol="0">
                <a:spAutoFit/>
              </a:bodyPr>
              <a:lstStyle/>
              <a:p>
                <a:r>
                  <a:rPr lang="en-US" sz="1600" dirty="0"/>
                  <a:t>Reduced Basis Learning</a:t>
                </a:r>
              </a:p>
            </p:txBody>
          </p:sp>
          <p:sp>
            <p:nvSpPr>
              <p:cNvPr id="85" name="TextBox 84">
                <a:extLst>
                  <a:ext uri="{FF2B5EF4-FFF2-40B4-BE49-F238E27FC236}">
                    <a16:creationId xmlns:a16="http://schemas.microsoft.com/office/drawing/2014/main" id="{5A40E499-DE65-4548-BC8F-C0758DF6A64D}"/>
                  </a:ext>
                </a:extLst>
              </p:cNvPr>
              <p:cNvSpPr txBox="1"/>
              <p:nvPr/>
            </p:nvSpPr>
            <p:spPr>
              <a:xfrm>
                <a:off x="4965538" y="29566144"/>
                <a:ext cx="2531462" cy="338554"/>
              </a:xfrm>
              <a:prstGeom prst="rect">
                <a:avLst/>
              </a:prstGeom>
              <a:noFill/>
            </p:spPr>
            <p:txBody>
              <a:bodyPr wrap="none" rtlCol="0">
                <a:spAutoFit/>
              </a:bodyPr>
              <a:lstStyle/>
              <a:p>
                <a:r>
                  <a:rPr lang="en-US" sz="1600" dirty="0"/>
                  <a:t>Reverse Lookup Learning</a:t>
                </a:r>
              </a:p>
            </p:txBody>
          </p:sp>
          <p:cxnSp>
            <p:nvCxnSpPr>
              <p:cNvPr id="86" name="Straight Connector 85">
                <a:extLst>
                  <a:ext uri="{FF2B5EF4-FFF2-40B4-BE49-F238E27FC236}">
                    <a16:creationId xmlns:a16="http://schemas.microsoft.com/office/drawing/2014/main" id="{8AC38468-6F26-48E4-9748-278D6995B10C}"/>
                  </a:ext>
                </a:extLst>
              </p:cNvPr>
              <p:cNvCxnSpPr/>
              <p:nvPr/>
            </p:nvCxnSpPr>
            <p:spPr>
              <a:xfrm flipV="1">
                <a:off x="8023531" y="29590177"/>
                <a:ext cx="0" cy="8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60A2115-9724-46D4-8042-E5DDB683F7CF}"/>
                  </a:ext>
                </a:extLst>
              </p:cNvPr>
              <p:cNvCxnSpPr/>
              <p:nvPr/>
            </p:nvCxnSpPr>
            <p:spPr>
              <a:xfrm flipV="1">
                <a:off x="762767" y="29677263"/>
                <a:ext cx="0" cy="868052"/>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9CC8218C-B826-47E0-83B3-A90F5FC80DD4}"/>
              </a:ext>
            </a:extLst>
          </p:cNvPr>
          <p:cNvGrpSpPr/>
          <p:nvPr/>
        </p:nvGrpSpPr>
        <p:grpSpPr>
          <a:xfrm>
            <a:off x="10374193" y="18893269"/>
            <a:ext cx="6112983" cy="1042224"/>
            <a:chOff x="719544" y="29503091"/>
            <a:chExt cx="7340856" cy="1042224"/>
          </a:xfrm>
        </p:grpSpPr>
        <p:cxnSp>
          <p:nvCxnSpPr>
            <p:cNvPr id="89" name="Straight Connector 88">
              <a:extLst>
                <a:ext uri="{FF2B5EF4-FFF2-40B4-BE49-F238E27FC236}">
                  <a16:creationId xmlns:a16="http://schemas.microsoft.com/office/drawing/2014/main" id="{D8A4C0E9-D572-4151-AF63-8D65016B3FB3}"/>
                </a:ext>
              </a:extLst>
            </p:cNvPr>
            <p:cNvCxnSpPr/>
            <p:nvPr/>
          </p:nvCxnSpPr>
          <p:spPr>
            <a:xfrm>
              <a:off x="4403129" y="30050496"/>
              <a:ext cx="3657271" cy="4"/>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4CABF6-178E-48F8-89EA-9FAF90086E23}"/>
                </a:ext>
              </a:extLst>
            </p:cNvPr>
            <p:cNvGrpSpPr/>
            <p:nvPr/>
          </p:nvGrpSpPr>
          <p:grpSpPr>
            <a:xfrm>
              <a:off x="719544" y="29503091"/>
              <a:ext cx="7303987" cy="1042224"/>
              <a:chOff x="719544" y="29503091"/>
              <a:chExt cx="7303987" cy="1042224"/>
            </a:xfrm>
          </p:grpSpPr>
          <p:cxnSp>
            <p:nvCxnSpPr>
              <p:cNvPr id="91" name="Straight Connector 90">
                <a:extLst>
                  <a:ext uri="{FF2B5EF4-FFF2-40B4-BE49-F238E27FC236}">
                    <a16:creationId xmlns:a16="http://schemas.microsoft.com/office/drawing/2014/main" id="{3B816919-750D-4D39-9A72-DAE90249BDA5}"/>
                  </a:ext>
                </a:extLst>
              </p:cNvPr>
              <p:cNvCxnSpPr/>
              <p:nvPr/>
            </p:nvCxnSpPr>
            <p:spPr>
              <a:xfrm>
                <a:off x="719544" y="30050500"/>
                <a:ext cx="3657271"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958F33E-958C-4B56-A97C-6A655AA1B96C}"/>
                  </a:ext>
                </a:extLst>
              </p:cNvPr>
              <p:cNvCxnSpPr/>
              <p:nvPr/>
            </p:nvCxnSpPr>
            <p:spPr>
              <a:xfrm flipV="1">
                <a:off x="4376815" y="29503091"/>
                <a:ext cx="0" cy="868052"/>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B91E3AB-0A62-42F3-99A0-E601163B6357}"/>
                  </a:ext>
                </a:extLst>
              </p:cNvPr>
              <p:cNvSpPr txBox="1"/>
              <p:nvPr/>
            </p:nvSpPr>
            <p:spPr>
              <a:xfrm>
                <a:off x="1403478" y="29607516"/>
                <a:ext cx="2416046" cy="338554"/>
              </a:xfrm>
              <a:prstGeom prst="rect">
                <a:avLst/>
              </a:prstGeom>
              <a:noFill/>
            </p:spPr>
            <p:txBody>
              <a:bodyPr wrap="none" rtlCol="0">
                <a:spAutoFit/>
              </a:bodyPr>
              <a:lstStyle/>
              <a:p>
                <a:r>
                  <a:rPr lang="en-US" sz="1600" dirty="0"/>
                  <a:t>Reduced Basis Learning</a:t>
                </a:r>
              </a:p>
            </p:txBody>
          </p:sp>
          <p:sp>
            <p:nvSpPr>
              <p:cNvPr id="94" name="TextBox 93">
                <a:extLst>
                  <a:ext uri="{FF2B5EF4-FFF2-40B4-BE49-F238E27FC236}">
                    <a16:creationId xmlns:a16="http://schemas.microsoft.com/office/drawing/2014/main" id="{8C4E36C9-41EE-4ACD-8FF5-5727AE6038AB}"/>
                  </a:ext>
                </a:extLst>
              </p:cNvPr>
              <p:cNvSpPr txBox="1"/>
              <p:nvPr/>
            </p:nvSpPr>
            <p:spPr>
              <a:xfrm>
                <a:off x="4965538" y="29566144"/>
                <a:ext cx="2531462" cy="338554"/>
              </a:xfrm>
              <a:prstGeom prst="rect">
                <a:avLst/>
              </a:prstGeom>
              <a:noFill/>
            </p:spPr>
            <p:txBody>
              <a:bodyPr wrap="none" rtlCol="0">
                <a:spAutoFit/>
              </a:bodyPr>
              <a:lstStyle/>
              <a:p>
                <a:r>
                  <a:rPr lang="en-US" sz="1600" dirty="0"/>
                  <a:t>Reverse Lookup Learning</a:t>
                </a:r>
              </a:p>
            </p:txBody>
          </p:sp>
          <p:cxnSp>
            <p:nvCxnSpPr>
              <p:cNvPr id="95" name="Straight Connector 94">
                <a:extLst>
                  <a:ext uri="{FF2B5EF4-FFF2-40B4-BE49-F238E27FC236}">
                    <a16:creationId xmlns:a16="http://schemas.microsoft.com/office/drawing/2014/main" id="{7E4DEAB2-0B6A-40E3-A50B-F906524E60CA}"/>
                  </a:ext>
                </a:extLst>
              </p:cNvPr>
              <p:cNvCxnSpPr/>
              <p:nvPr/>
            </p:nvCxnSpPr>
            <p:spPr>
              <a:xfrm flipV="1">
                <a:off x="8023531" y="29590177"/>
                <a:ext cx="0" cy="8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05E7FE-CA86-4AA4-AB66-F9FB87A089BA}"/>
                  </a:ext>
                </a:extLst>
              </p:cNvPr>
              <p:cNvCxnSpPr/>
              <p:nvPr/>
            </p:nvCxnSpPr>
            <p:spPr>
              <a:xfrm flipV="1">
                <a:off x="762767" y="29677263"/>
                <a:ext cx="0" cy="868052"/>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5" name="Group 34">
            <a:extLst>
              <a:ext uri="{FF2B5EF4-FFF2-40B4-BE49-F238E27FC236}">
                <a16:creationId xmlns:a16="http://schemas.microsoft.com/office/drawing/2014/main" id="{675A9152-5FD4-44BC-ADBF-78838F47ED76}"/>
              </a:ext>
            </a:extLst>
          </p:cNvPr>
          <p:cNvGrpSpPr/>
          <p:nvPr/>
        </p:nvGrpSpPr>
        <p:grpSpPr>
          <a:xfrm>
            <a:off x="300052" y="5722811"/>
            <a:ext cx="7528518" cy="7126035"/>
            <a:chOff x="-1421192" y="7504449"/>
            <a:chExt cx="10173684" cy="11322846"/>
          </a:xfrm>
        </p:grpSpPr>
        <p:sp>
          <p:nvSpPr>
            <p:cNvPr id="99" name="Rectangle: Rounded Corners 98">
              <a:extLst>
                <a:ext uri="{FF2B5EF4-FFF2-40B4-BE49-F238E27FC236}">
                  <a16:creationId xmlns:a16="http://schemas.microsoft.com/office/drawing/2014/main" id="{307C7FA7-B0B1-4153-AA0D-D8F36C0D3660}"/>
                </a:ext>
              </a:extLst>
            </p:cNvPr>
            <p:cNvSpPr/>
            <p:nvPr/>
          </p:nvSpPr>
          <p:spPr>
            <a:xfrm>
              <a:off x="529905" y="14994177"/>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Reduced Basis Learning</a:t>
              </a:r>
            </a:p>
          </p:txBody>
        </p:sp>
        <p:sp>
          <p:nvSpPr>
            <p:cNvPr id="100" name="Rectangle: Rounded Corners 99">
              <a:extLst>
                <a:ext uri="{FF2B5EF4-FFF2-40B4-BE49-F238E27FC236}">
                  <a16:creationId xmlns:a16="http://schemas.microsoft.com/office/drawing/2014/main" id="{4E51D2C0-4FE2-49C7-97DC-7768F8E769FE}"/>
                </a:ext>
              </a:extLst>
            </p:cNvPr>
            <p:cNvSpPr/>
            <p:nvPr/>
          </p:nvSpPr>
          <p:spPr>
            <a:xfrm>
              <a:off x="4927924" y="15015954"/>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Reverse Lookup Learning</a:t>
              </a:r>
            </a:p>
          </p:txBody>
        </p:sp>
        <p:grpSp>
          <p:nvGrpSpPr>
            <p:cNvPr id="34" name="Group 33">
              <a:extLst>
                <a:ext uri="{FF2B5EF4-FFF2-40B4-BE49-F238E27FC236}">
                  <a16:creationId xmlns:a16="http://schemas.microsoft.com/office/drawing/2014/main" id="{22A0480C-D63F-438E-8F1A-E69271A4FFF7}"/>
                </a:ext>
              </a:extLst>
            </p:cNvPr>
            <p:cNvGrpSpPr/>
            <p:nvPr/>
          </p:nvGrpSpPr>
          <p:grpSpPr>
            <a:xfrm>
              <a:off x="-1421192" y="7504449"/>
              <a:ext cx="10173684" cy="11322846"/>
              <a:chOff x="-1323221" y="7471792"/>
              <a:chExt cx="10173684" cy="11322846"/>
            </a:xfrm>
          </p:grpSpPr>
          <p:sp>
            <p:nvSpPr>
              <p:cNvPr id="25" name="Rectangle: Rounded Corners 24">
                <a:extLst>
                  <a:ext uri="{FF2B5EF4-FFF2-40B4-BE49-F238E27FC236}">
                    <a16:creationId xmlns:a16="http://schemas.microsoft.com/office/drawing/2014/main" id="{EBFC36CE-E0AD-4B35-971D-9BE534908B95}"/>
                  </a:ext>
                </a:extLst>
              </p:cNvPr>
              <p:cNvSpPr/>
              <p:nvPr/>
            </p:nvSpPr>
            <p:spPr>
              <a:xfrm>
                <a:off x="1362733" y="7471792"/>
                <a:ext cx="6321769"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Combustion Modelling</a:t>
                </a:r>
              </a:p>
            </p:txBody>
          </p:sp>
          <p:sp>
            <p:nvSpPr>
              <p:cNvPr id="97" name="Rectangle: Rounded Corners 96">
                <a:extLst>
                  <a:ext uri="{FF2B5EF4-FFF2-40B4-BE49-F238E27FC236}">
                    <a16:creationId xmlns:a16="http://schemas.microsoft.com/office/drawing/2014/main" id="{024F4628-F5A0-4C53-9E3D-3CBE8A43D461}"/>
                  </a:ext>
                </a:extLst>
              </p:cNvPr>
              <p:cNvSpPr/>
              <p:nvPr/>
            </p:nvSpPr>
            <p:spPr>
              <a:xfrm>
                <a:off x="562238" y="11216098"/>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Chemistry</a:t>
                </a:r>
              </a:p>
              <a:p>
                <a:pPr algn="ctr"/>
                <a:r>
                  <a:rPr lang="en-US" sz="2400" dirty="0">
                    <a:solidFill>
                      <a:schemeClr val="tx2"/>
                    </a:solidFill>
                  </a:rPr>
                  <a:t>Modelling</a:t>
                </a:r>
              </a:p>
            </p:txBody>
          </p:sp>
          <p:sp>
            <p:nvSpPr>
              <p:cNvPr id="98" name="Rectangle: Rounded Corners 97">
                <a:extLst>
                  <a:ext uri="{FF2B5EF4-FFF2-40B4-BE49-F238E27FC236}">
                    <a16:creationId xmlns:a16="http://schemas.microsoft.com/office/drawing/2014/main" id="{2225A62E-4186-47FC-9321-627444E974A1}"/>
                  </a:ext>
                </a:extLst>
              </p:cNvPr>
              <p:cNvSpPr/>
              <p:nvPr/>
            </p:nvSpPr>
            <p:spPr>
              <a:xfrm>
                <a:off x="5265594" y="11219270"/>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Flow</a:t>
                </a:r>
              </a:p>
              <a:p>
                <a:pPr algn="ctr"/>
                <a:r>
                  <a:rPr lang="en-US" sz="2400" dirty="0">
                    <a:solidFill>
                      <a:schemeClr val="tx2"/>
                    </a:solidFill>
                  </a:rPr>
                  <a:t>Modelling</a:t>
                </a:r>
              </a:p>
            </p:txBody>
          </p:sp>
          <p:sp>
            <p:nvSpPr>
              <p:cNvPr id="26" name="Rectangle: Rounded Corners 25">
                <a:extLst>
                  <a:ext uri="{FF2B5EF4-FFF2-40B4-BE49-F238E27FC236}">
                    <a16:creationId xmlns:a16="http://schemas.microsoft.com/office/drawing/2014/main" id="{07994288-1A81-4054-9DC0-6EC29F61110E}"/>
                  </a:ext>
                </a:extLst>
              </p:cNvPr>
              <p:cNvSpPr/>
              <p:nvPr/>
            </p:nvSpPr>
            <p:spPr>
              <a:xfrm>
                <a:off x="349137" y="14404548"/>
                <a:ext cx="8501326" cy="4390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75000"/>
                      <a:lumOff val="25000"/>
                    </a:schemeClr>
                  </a:solidFill>
                </a:endParaRPr>
              </a:p>
              <a:p>
                <a:pPr algn="ctr"/>
                <a:endParaRPr lang="en-US" sz="2400" dirty="0">
                  <a:solidFill>
                    <a:schemeClr val="accent6">
                      <a:lumMod val="75000"/>
                      <a:lumOff val="25000"/>
                    </a:schemeClr>
                  </a:solidFill>
                </a:endParaRPr>
              </a:p>
              <a:p>
                <a:pPr algn="ctr"/>
                <a:r>
                  <a:rPr lang="en-US" sz="2400" dirty="0">
                    <a:solidFill>
                      <a:schemeClr val="accent6">
                        <a:lumMod val="75000"/>
                        <a:lumOff val="25000"/>
                      </a:schemeClr>
                    </a:solidFill>
                  </a:rPr>
                  <a:t>Machine Learning Framework</a:t>
                </a:r>
              </a:p>
            </p:txBody>
          </p:sp>
          <p:cxnSp>
            <p:nvCxnSpPr>
              <p:cNvPr id="28" name="Straight Arrow Connector 27">
                <a:extLst>
                  <a:ext uri="{FF2B5EF4-FFF2-40B4-BE49-F238E27FC236}">
                    <a16:creationId xmlns:a16="http://schemas.microsoft.com/office/drawing/2014/main" id="{AC18BB5F-6964-4232-8950-DD70B298F567}"/>
                  </a:ext>
                </a:extLst>
              </p:cNvPr>
              <p:cNvCxnSpPr/>
              <p:nvPr/>
            </p:nvCxnSpPr>
            <p:spPr>
              <a:xfrm flipH="1">
                <a:off x="2253343" y="9176297"/>
                <a:ext cx="2149786" cy="203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0AA4-009C-4B5E-8D57-B6088113E5BF}"/>
                  </a:ext>
                </a:extLst>
              </p:cNvPr>
              <p:cNvCxnSpPr/>
              <p:nvPr/>
            </p:nvCxnSpPr>
            <p:spPr>
              <a:xfrm>
                <a:off x="4403129" y="9176297"/>
                <a:ext cx="2618157" cy="203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AC55B7-15A3-495C-90E7-ADD791370130}"/>
                  </a:ext>
                </a:extLst>
              </p:cNvPr>
              <p:cNvCxnSpPr>
                <a:stCxn id="97" idx="2"/>
                <a:endCxn id="26" idx="0"/>
              </p:cNvCxnSpPr>
              <p:nvPr/>
            </p:nvCxnSpPr>
            <p:spPr>
              <a:xfrm>
                <a:off x="2287441" y="12920603"/>
                <a:ext cx="2312359" cy="148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5B4B41-C175-44E2-8CE1-7ABDAF062A75}"/>
                  </a:ext>
                </a:extLst>
              </p:cNvPr>
              <p:cNvSpPr txBox="1"/>
              <p:nvPr/>
            </p:nvSpPr>
            <p:spPr>
              <a:xfrm>
                <a:off x="-1323221" y="9176655"/>
                <a:ext cx="4729162" cy="1907251"/>
              </a:xfrm>
              <a:prstGeom prst="rect">
                <a:avLst/>
              </a:prstGeom>
              <a:noFill/>
            </p:spPr>
            <p:txBody>
              <a:bodyPr wrap="square" rtlCol="0">
                <a:spAutoFit/>
              </a:bodyPr>
              <a:lstStyle/>
              <a:p>
                <a:r>
                  <a:rPr lang="en-US" sz="2400" dirty="0">
                    <a:solidFill>
                      <a:schemeClr val="accent3">
                        <a:lumMod val="75000"/>
                      </a:schemeClr>
                    </a:solidFill>
                  </a:rPr>
                  <a:t>(re) Solved Separately for Computational Efficiency</a:t>
                </a:r>
              </a:p>
            </p:txBody>
          </p:sp>
        </p:grpSp>
      </p:grpSp>
      <p:sp>
        <p:nvSpPr>
          <p:cNvPr id="101" name="Content Placeholder 5">
            <a:extLst>
              <a:ext uri="{FF2B5EF4-FFF2-40B4-BE49-F238E27FC236}">
                <a16:creationId xmlns:a16="http://schemas.microsoft.com/office/drawing/2014/main" id="{5A483A28-6B94-4E4A-B656-99D4CC5E95B7}"/>
              </a:ext>
            </a:extLst>
          </p:cNvPr>
          <p:cNvSpPr txBox="1">
            <a:spLocks/>
          </p:cNvSpPr>
          <p:nvPr/>
        </p:nvSpPr>
        <p:spPr>
          <a:xfrm>
            <a:off x="18089342" y="13578601"/>
            <a:ext cx="8820144" cy="912730"/>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400" b="1" dirty="0">
                <a:solidFill>
                  <a:srgbClr val="005BBB"/>
                </a:solidFill>
                <a:latin typeface="Arial" panose="020B0604020202020204"/>
              </a:rPr>
              <a:t>Physics Constrained DNN  Framework II</a:t>
            </a:r>
            <a:endParaRPr lang="en-US" sz="3400" dirty="0">
              <a:solidFill>
                <a:srgbClr val="666666">
                  <a:lumMod val="50000"/>
                </a:srgbClr>
              </a:solidFill>
              <a:latin typeface="Arial" panose="020B0604020202020204"/>
            </a:endParaRPr>
          </a:p>
        </p:txBody>
      </p:sp>
      <p:sp>
        <p:nvSpPr>
          <p:cNvPr id="104" name="Content Placeholder 3">
            <a:extLst>
              <a:ext uri="{FF2B5EF4-FFF2-40B4-BE49-F238E27FC236}">
                <a16:creationId xmlns:a16="http://schemas.microsoft.com/office/drawing/2014/main" id="{A06E9D00-A65F-4655-81AE-2C3C98C757A5}"/>
              </a:ext>
            </a:extLst>
          </p:cNvPr>
          <p:cNvSpPr txBox="1">
            <a:spLocks/>
          </p:cNvSpPr>
          <p:nvPr/>
        </p:nvSpPr>
        <p:spPr>
          <a:xfrm>
            <a:off x="17992580" y="8917683"/>
            <a:ext cx="8916906" cy="3615323"/>
          </a:xfrm>
          <a:prstGeom prst="rect">
            <a:avLst/>
          </a:prstGeom>
          <a:noFill/>
        </p:spPr>
        <p:txBody>
          <a:bodyPr/>
          <a:lstStyle>
            <a:lvl1pPr marL="19049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marL="0" indent="0">
              <a:buFont typeface="Arial"/>
              <a:buNone/>
            </a:pPr>
            <a:r>
              <a:rPr lang="en-US" sz="2600" b="1" dirty="0"/>
              <a:t>Issues</a:t>
            </a:r>
          </a:p>
          <a:p>
            <a:r>
              <a:rPr lang="en-US" sz="2600" dirty="0"/>
              <a:t>In order to satisfy (bijective mapping), several flames in the original data are removed before building the look-up table</a:t>
            </a:r>
          </a:p>
          <a:p>
            <a:pPr marL="800089" lvl="1" indent="-342900">
              <a:buFont typeface="Arial" panose="020B0604020202020204" pitchFamily="34" charset="0"/>
              <a:buChar char="•"/>
            </a:pPr>
            <a:r>
              <a:rPr lang="en-US" sz="2600" dirty="0"/>
              <a:t>Inaccurate estimation of the thermochemical space</a:t>
            </a:r>
          </a:p>
          <a:p>
            <a:pPr marL="342900" indent="-342900">
              <a:buFont typeface="Arial" panose="020B0604020202020204" pitchFamily="34" charset="0"/>
              <a:buChar char="•"/>
            </a:pPr>
            <a:r>
              <a:rPr lang="en-US" sz="2600" dirty="0"/>
              <a:t>This could be improved by including more progress variables</a:t>
            </a:r>
          </a:p>
          <a:p>
            <a:pPr marL="800089" lvl="1" indent="-342900">
              <a:buFont typeface="Arial" panose="020B0604020202020204" pitchFamily="34" charset="0"/>
              <a:buChar char="•"/>
            </a:pPr>
            <a:r>
              <a:rPr lang="en-US" sz="2600" dirty="0"/>
              <a:t>Would make interpolation even more inefficient</a:t>
            </a:r>
          </a:p>
          <a:p>
            <a:pPr marL="800089" lvl="1" indent="-342900">
              <a:buFont typeface="Arial" panose="020B0604020202020204" pitchFamily="34" charset="0"/>
              <a:buChar char="•"/>
            </a:pPr>
            <a:r>
              <a:rPr lang="en-US" sz="2600" dirty="0"/>
              <a:t>Polynomial growth of the look-up table</a:t>
            </a:r>
          </a:p>
          <a:p>
            <a:endParaRPr lang="en-US" dirty="0"/>
          </a:p>
        </p:txBody>
      </p:sp>
      <p:cxnSp>
        <p:nvCxnSpPr>
          <p:cNvPr id="106" name="Straight Connector 105">
            <a:extLst>
              <a:ext uri="{FF2B5EF4-FFF2-40B4-BE49-F238E27FC236}">
                <a16:creationId xmlns:a16="http://schemas.microsoft.com/office/drawing/2014/main" id="{D10B927D-4C64-4568-A5B6-7C81BEF0CB5D}"/>
              </a:ext>
            </a:extLst>
          </p:cNvPr>
          <p:cNvCxnSpPr/>
          <p:nvPr/>
        </p:nvCxnSpPr>
        <p:spPr bwMode="auto">
          <a:xfrm>
            <a:off x="9533719" y="13463673"/>
            <a:ext cx="8153400" cy="0"/>
          </a:xfrm>
          <a:prstGeom prst="line">
            <a:avLst/>
          </a:prstGeom>
          <a:noFill/>
          <a:ln w="25400" cap="flat" cmpd="sng" algn="ctr">
            <a:solidFill>
              <a:schemeClr val="tx1"/>
            </a:solidFill>
            <a:prstDash val="dash"/>
            <a:round/>
            <a:headEnd type="none" w="med" len="med"/>
            <a:tailEnd type="none" w="med" len="med"/>
          </a:ln>
          <a:effectLst/>
        </p:spPr>
      </p:cxnSp>
      <p:pic>
        <p:nvPicPr>
          <p:cNvPr id="107" name="Picture 106">
            <a:extLst>
              <a:ext uri="{FF2B5EF4-FFF2-40B4-BE49-F238E27FC236}">
                <a16:creationId xmlns:a16="http://schemas.microsoft.com/office/drawing/2014/main" id="{739E27B6-37EF-40B1-B482-317F25B3D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07760" y="8071039"/>
            <a:ext cx="2800350" cy="924726"/>
          </a:xfrm>
          <a:prstGeom prst="rect">
            <a:avLst/>
          </a:prstGeom>
        </p:spPr>
      </p:pic>
      <p:pic>
        <p:nvPicPr>
          <p:cNvPr id="108" name="Picture 107">
            <a:extLst>
              <a:ext uri="{FF2B5EF4-FFF2-40B4-BE49-F238E27FC236}">
                <a16:creationId xmlns:a16="http://schemas.microsoft.com/office/drawing/2014/main" id="{EEAF7736-B0F5-4952-AFFF-1304E8B26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17020" y="8120180"/>
            <a:ext cx="4128328" cy="973906"/>
          </a:xfrm>
          <a:prstGeom prst="rect">
            <a:avLst/>
          </a:prstGeom>
        </p:spPr>
      </p:pic>
      <p:sp>
        <p:nvSpPr>
          <p:cNvPr id="109" name="Content Placeholder 5">
            <a:extLst>
              <a:ext uri="{FF2B5EF4-FFF2-40B4-BE49-F238E27FC236}">
                <a16:creationId xmlns:a16="http://schemas.microsoft.com/office/drawing/2014/main" id="{EC2E6AD1-F154-4F96-8C24-EE7E44155F26}"/>
              </a:ext>
            </a:extLst>
          </p:cNvPr>
          <p:cNvSpPr txBox="1">
            <a:spLocks/>
          </p:cNvSpPr>
          <p:nvPr/>
        </p:nvSpPr>
        <p:spPr>
          <a:xfrm>
            <a:off x="9261033" y="13701314"/>
            <a:ext cx="8820144" cy="912730"/>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400" b="1" dirty="0">
                <a:solidFill>
                  <a:srgbClr val="005BBB"/>
                </a:solidFill>
                <a:latin typeface="Arial" panose="020B0604020202020204"/>
              </a:rPr>
              <a:t>Machine Learning Framework I</a:t>
            </a:r>
            <a:endParaRPr lang="en-US" sz="3400" dirty="0">
              <a:solidFill>
                <a:srgbClr val="666666">
                  <a:lumMod val="50000"/>
                </a:srgbClr>
              </a:solidFill>
              <a:latin typeface="Arial" panose="020B0604020202020204"/>
            </a:endParaRPr>
          </a:p>
        </p:txBody>
      </p:sp>
      <p:cxnSp>
        <p:nvCxnSpPr>
          <p:cNvPr id="110" name="Straight Connector 109">
            <a:extLst>
              <a:ext uri="{FF2B5EF4-FFF2-40B4-BE49-F238E27FC236}">
                <a16:creationId xmlns:a16="http://schemas.microsoft.com/office/drawing/2014/main" id="{06C415BE-77EB-4347-A65C-1D36A79D038C}"/>
              </a:ext>
            </a:extLst>
          </p:cNvPr>
          <p:cNvCxnSpPr/>
          <p:nvPr/>
        </p:nvCxnSpPr>
        <p:spPr bwMode="auto">
          <a:xfrm>
            <a:off x="748957" y="13431016"/>
            <a:ext cx="8153400" cy="0"/>
          </a:xfrm>
          <a:prstGeom prst="line">
            <a:avLst/>
          </a:prstGeom>
          <a:noFill/>
          <a:ln w="25400" cap="flat" cmpd="sng" algn="ctr">
            <a:solidFill>
              <a:schemeClr val="tx1"/>
            </a:solidFill>
            <a:prstDash val="dash"/>
            <a:round/>
            <a:headEnd type="none" w="med" len="med"/>
            <a:tailEnd type="none" w="med" len="med"/>
          </a:ln>
          <a:effectLst/>
        </p:spPr>
      </p:cxnSp>
      <p:sp>
        <p:nvSpPr>
          <p:cNvPr id="37" name="TextBox 36">
            <a:extLst>
              <a:ext uri="{FF2B5EF4-FFF2-40B4-BE49-F238E27FC236}">
                <a16:creationId xmlns:a16="http://schemas.microsoft.com/office/drawing/2014/main" id="{6E2C921B-9366-4CD3-9509-65C237EC5AFE}"/>
              </a:ext>
            </a:extLst>
          </p:cNvPr>
          <p:cNvSpPr txBox="1"/>
          <p:nvPr/>
        </p:nvSpPr>
        <p:spPr>
          <a:xfrm>
            <a:off x="20438890" y="5534460"/>
            <a:ext cx="2491388" cy="430887"/>
          </a:xfrm>
          <a:prstGeom prst="rect">
            <a:avLst/>
          </a:prstGeom>
          <a:noFill/>
        </p:spPr>
        <p:txBody>
          <a:bodyPr wrap="none" rtlCol="0">
            <a:spAutoFit/>
          </a:bodyPr>
          <a:lstStyle/>
          <a:p>
            <a:r>
              <a:rPr lang="en-US" sz="2200" dirty="0"/>
              <a:t>Fixed Expressions</a:t>
            </a:r>
          </a:p>
        </p:txBody>
      </p:sp>
      <p:sp>
        <p:nvSpPr>
          <p:cNvPr id="111" name="TextBox 110">
            <a:extLst>
              <a:ext uri="{FF2B5EF4-FFF2-40B4-BE49-F238E27FC236}">
                <a16:creationId xmlns:a16="http://schemas.microsoft.com/office/drawing/2014/main" id="{752CC718-5400-4004-96A8-645062F9B9E3}"/>
              </a:ext>
            </a:extLst>
          </p:cNvPr>
          <p:cNvSpPr txBox="1"/>
          <p:nvPr/>
        </p:nvSpPr>
        <p:spPr>
          <a:xfrm>
            <a:off x="20395346" y="7711603"/>
            <a:ext cx="3291286" cy="430887"/>
          </a:xfrm>
          <a:prstGeom prst="rect">
            <a:avLst/>
          </a:prstGeom>
          <a:noFill/>
        </p:spPr>
        <p:txBody>
          <a:bodyPr wrap="none" rtlCol="0">
            <a:spAutoFit/>
          </a:bodyPr>
          <a:lstStyle/>
          <a:p>
            <a:r>
              <a:rPr lang="en-US" sz="2200" dirty="0"/>
              <a:t>Data Driven Calculations</a:t>
            </a:r>
          </a:p>
        </p:txBody>
      </p:sp>
      <p:grpSp>
        <p:nvGrpSpPr>
          <p:cNvPr id="102" name="Group 101">
            <a:extLst>
              <a:ext uri="{FF2B5EF4-FFF2-40B4-BE49-F238E27FC236}">
                <a16:creationId xmlns:a16="http://schemas.microsoft.com/office/drawing/2014/main" id="{95DDFFD3-DA3C-4D0D-8464-EF39B2CBBC65}"/>
              </a:ext>
            </a:extLst>
          </p:cNvPr>
          <p:cNvGrpSpPr/>
          <p:nvPr/>
        </p:nvGrpSpPr>
        <p:grpSpPr>
          <a:xfrm>
            <a:off x="9282227" y="22052821"/>
            <a:ext cx="8570375" cy="6527054"/>
            <a:chOff x="-108061" y="531677"/>
            <a:chExt cx="8570375" cy="6527054"/>
          </a:xfrm>
        </p:grpSpPr>
        <p:sp>
          <p:nvSpPr>
            <p:cNvPr id="103" name="Trapezoid 102">
              <a:extLst>
                <a:ext uri="{FF2B5EF4-FFF2-40B4-BE49-F238E27FC236}">
                  <a16:creationId xmlns:a16="http://schemas.microsoft.com/office/drawing/2014/main" id="{37779B7D-5B77-472A-BD88-6B39BFCCBC57}"/>
                </a:ext>
              </a:extLst>
            </p:cNvPr>
            <p:cNvSpPr/>
            <p:nvPr/>
          </p:nvSpPr>
          <p:spPr>
            <a:xfrm rot="16200000">
              <a:off x="3311932" y="1744929"/>
              <a:ext cx="2345627" cy="22548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2" name="Group 111">
              <a:extLst>
                <a:ext uri="{FF2B5EF4-FFF2-40B4-BE49-F238E27FC236}">
                  <a16:creationId xmlns:a16="http://schemas.microsoft.com/office/drawing/2014/main" id="{ADF953CD-1DF2-4744-B5DC-973DBF2441CC}"/>
                </a:ext>
              </a:extLst>
            </p:cNvPr>
            <p:cNvGrpSpPr/>
            <p:nvPr/>
          </p:nvGrpSpPr>
          <p:grpSpPr>
            <a:xfrm>
              <a:off x="-108061" y="531677"/>
              <a:ext cx="8570375" cy="6527054"/>
              <a:chOff x="-108061" y="531677"/>
              <a:chExt cx="8570375" cy="6527054"/>
            </a:xfrm>
          </p:grpSpPr>
          <p:sp>
            <p:nvSpPr>
              <p:cNvPr id="113" name="Rectangle 112">
                <a:extLst>
                  <a:ext uri="{FF2B5EF4-FFF2-40B4-BE49-F238E27FC236}">
                    <a16:creationId xmlns:a16="http://schemas.microsoft.com/office/drawing/2014/main" id="{2B4833FA-6A76-414F-BA57-A3FC23E932E2}"/>
                  </a:ext>
                </a:extLst>
              </p:cNvPr>
              <p:cNvSpPr/>
              <p:nvPr/>
            </p:nvSpPr>
            <p:spPr>
              <a:xfrm>
                <a:off x="886755" y="1547780"/>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DA03A0DA-C75F-41B2-8B43-B071E1745290}"/>
                  </a:ext>
                </a:extLst>
              </p:cNvPr>
              <p:cNvSpPr txBox="1"/>
              <p:nvPr/>
            </p:nvSpPr>
            <p:spPr>
              <a:xfrm>
                <a:off x="-108061" y="4936440"/>
                <a:ext cx="2199861" cy="646331"/>
              </a:xfrm>
              <a:prstGeom prst="rect">
                <a:avLst/>
              </a:prstGeom>
              <a:noFill/>
            </p:spPr>
            <p:txBody>
              <a:bodyPr wrap="square" rtlCol="0">
                <a:spAutoFit/>
              </a:bodyPr>
              <a:lstStyle/>
              <a:p>
                <a:pPr algn="ctr"/>
                <a:r>
                  <a:rPr lang="en-US" sz="1800" dirty="0"/>
                  <a:t>High dimensional input vector</a:t>
                </a:r>
              </a:p>
            </p:txBody>
          </p:sp>
          <p:sp>
            <p:nvSpPr>
              <p:cNvPr id="115" name="Rectangle 114">
                <a:extLst>
                  <a:ext uri="{FF2B5EF4-FFF2-40B4-BE49-F238E27FC236}">
                    <a16:creationId xmlns:a16="http://schemas.microsoft.com/office/drawing/2014/main" id="{DF185C0E-ABB6-4AEB-8100-A4A728FB39E8}"/>
                  </a:ext>
                </a:extLst>
              </p:cNvPr>
              <p:cNvSpPr/>
              <p:nvPr/>
            </p:nvSpPr>
            <p:spPr>
              <a:xfrm>
                <a:off x="2525846" y="2471292"/>
                <a:ext cx="357809" cy="876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73CD8E2F-CCED-455C-97A5-4597E29C8A2F}"/>
                  </a:ext>
                </a:extLst>
              </p:cNvPr>
              <p:cNvSpPr/>
              <p:nvPr/>
            </p:nvSpPr>
            <p:spPr>
              <a:xfrm>
                <a:off x="7004575" y="1547780"/>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2E499CDE-1001-4E87-8A11-6AFDDA382901}"/>
                  </a:ext>
                </a:extLst>
              </p:cNvPr>
              <p:cNvSpPr txBox="1"/>
              <p:nvPr/>
            </p:nvSpPr>
            <p:spPr>
              <a:xfrm>
                <a:off x="6262453" y="4324156"/>
                <a:ext cx="2199861" cy="646331"/>
              </a:xfrm>
              <a:prstGeom prst="rect">
                <a:avLst/>
              </a:prstGeom>
              <a:noFill/>
            </p:spPr>
            <p:txBody>
              <a:bodyPr wrap="square" rtlCol="0">
                <a:spAutoFit/>
              </a:bodyPr>
              <a:lstStyle/>
              <a:p>
                <a:pPr algn="ctr"/>
                <a:r>
                  <a:rPr lang="en-US" sz="1800" dirty="0"/>
                  <a:t>Thermochemical state variables</a:t>
                </a:r>
              </a:p>
            </p:txBody>
          </p:sp>
          <p:cxnSp>
            <p:nvCxnSpPr>
              <p:cNvPr id="118" name="Straight Arrow Connector 117">
                <a:extLst>
                  <a:ext uri="{FF2B5EF4-FFF2-40B4-BE49-F238E27FC236}">
                    <a16:creationId xmlns:a16="http://schemas.microsoft.com/office/drawing/2014/main" id="{AC5F5E26-5AAA-4F30-8BC9-FB9A3B9B0CDB}"/>
                  </a:ext>
                </a:extLst>
              </p:cNvPr>
              <p:cNvCxnSpPr/>
              <p:nvPr/>
            </p:nvCxnSpPr>
            <p:spPr>
              <a:xfrm>
                <a:off x="5626349" y="2872330"/>
                <a:ext cx="13782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B9C9AC17-3C3F-4A61-83ED-6312E67E66D9}"/>
                  </a:ext>
                </a:extLst>
              </p:cNvPr>
              <p:cNvSpPr/>
              <p:nvPr/>
            </p:nvSpPr>
            <p:spPr>
              <a:xfrm>
                <a:off x="5092518" y="4999252"/>
                <a:ext cx="357809" cy="9379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20" name="Straight Arrow Connector 119">
                <a:extLst>
                  <a:ext uri="{FF2B5EF4-FFF2-40B4-BE49-F238E27FC236}">
                    <a16:creationId xmlns:a16="http://schemas.microsoft.com/office/drawing/2014/main" id="{C3A94A06-2001-4836-B804-85A44DFB068C}"/>
                  </a:ext>
                </a:extLst>
              </p:cNvPr>
              <p:cNvCxnSpPr>
                <a:cxnSpLocks/>
                <a:stCxn id="113" idx="3"/>
                <a:endCxn id="115" idx="1"/>
              </p:cNvCxnSpPr>
              <p:nvPr/>
            </p:nvCxnSpPr>
            <p:spPr>
              <a:xfrm>
                <a:off x="1244564" y="2909441"/>
                <a:ext cx="1281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F67B1CA-9819-48E9-A856-D60D6C98D5B1}"/>
                  </a:ext>
                </a:extLst>
              </p:cNvPr>
              <p:cNvCxnSpPr>
                <a:cxnSpLocks/>
                <a:endCxn id="103" idx="0"/>
              </p:cNvCxnSpPr>
              <p:nvPr/>
            </p:nvCxnSpPr>
            <p:spPr>
              <a:xfrm>
                <a:off x="2905500" y="2872330"/>
                <a:ext cx="4518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828B8E9F-F5DF-49B2-AC0C-7F91DD4AFE39}"/>
                  </a:ext>
                </a:extLst>
              </p:cNvPr>
              <p:cNvSpPr txBox="1"/>
              <p:nvPr/>
            </p:nvSpPr>
            <p:spPr>
              <a:xfrm>
                <a:off x="5218414" y="5145049"/>
                <a:ext cx="2199861" cy="646331"/>
              </a:xfrm>
              <a:prstGeom prst="rect">
                <a:avLst/>
              </a:prstGeom>
              <a:noFill/>
            </p:spPr>
            <p:txBody>
              <a:bodyPr wrap="square" rtlCol="0">
                <a:spAutoFit/>
              </a:bodyPr>
              <a:lstStyle/>
              <a:p>
                <a:pPr algn="ctr"/>
                <a:r>
                  <a:rPr lang="en-US" sz="1800" dirty="0"/>
                  <a:t>PCA reduced representation</a:t>
                </a:r>
              </a:p>
            </p:txBody>
          </p:sp>
          <p:cxnSp>
            <p:nvCxnSpPr>
              <p:cNvPr id="123" name="Straight Arrow Connector 122">
                <a:extLst>
                  <a:ext uri="{FF2B5EF4-FFF2-40B4-BE49-F238E27FC236}">
                    <a16:creationId xmlns:a16="http://schemas.microsoft.com/office/drawing/2014/main" id="{1D0B402F-CC0C-4942-BB49-D51FF6E88DC3}"/>
                  </a:ext>
                </a:extLst>
              </p:cNvPr>
              <p:cNvCxnSpPr>
                <a:cxnSpLocks/>
                <a:stCxn id="129" idx="3"/>
              </p:cNvCxnSpPr>
              <p:nvPr/>
            </p:nvCxnSpPr>
            <p:spPr>
              <a:xfrm flipV="1">
                <a:off x="3919617" y="5449878"/>
                <a:ext cx="1173825" cy="97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30">
                <a:extLst>
                  <a:ext uri="{FF2B5EF4-FFF2-40B4-BE49-F238E27FC236}">
                    <a16:creationId xmlns:a16="http://schemas.microsoft.com/office/drawing/2014/main" id="{E4A2416A-F9F2-4B99-B20D-72BA12CBE2D1}"/>
                  </a:ext>
                </a:extLst>
              </p:cNvPr>
              <p:cNvCxnSpPr>
                <a:cxnSpLocks/>
                <a:stCxn id="115" idx="2"/>
              </p:cNvCxnSpPr>
              <p:nvPr/>
            </p:nvCxnSpPr>
            <p:spPr>
              <a:xfrm rot="16200000" flipH="1">
                <a:off x="2080613" y="3971728"/>
                <a:ext cx="2098970" cy="850694"/>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5" name="Rounded Rectangle 32">
                <a:extLst>
                  <a:ext uri="{FF2B5EF4-FFF2-40B4-BE49-F238E27FC236}">
                    <a16:creationId xmlns:a16="http://schemas.microsoft.com/office/drawing/2014/main" id="{8E38F823-A30E-4D7C-AA33-6B21F937119C}"/>
                  </a:ext>
                </a:extLst>
              </p:cNvPr>
              <p:cNvSpPr/>
              <p:nvPr/>
            </p:nvSpPr>
            <p:spPr>
              <a:xfrm>
                <a:off x="2214659" y="1547780"/>
                <a:ext cx="3803374" cy="2723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98C4D73B-B37B-4970-85E3-813BEFEC57D6}"/>
                  </a:ext>
                </a:extLst>
              </p:cNvPr>
              <p:cNvSpPr txBox="1"/>
              <p:nvPr/>
            </p:nvSpPr>
            <p:spPr>
              <a:xfrm>
                <a:off x="2966490" y="6227734"/>
                <a:ext cx="2199861" cy="830997"/>
              </a:xfrm>
              <a:prstGeom prst="rect">
                <a:avLst/>
              </a:prstGeom>
              <a:noFill/>
            </p:spPr>
            <p:txBody>
              <a:bodyPr wrap="square" rtlCol="0">
                <a:spAutoFit/>
              </a:bodyPr>
              <a:lstStyle/>
              <a:p>
                <a:pPr algn="ctr"/>
                <a:r>
                  <a:rPr lang="en-US" sz="2400" b="1" dirty="0"/>
                  <a:t>Neural network 2</a:t>
                </a:r>
              </a:p>
            </p:txBody>
          </p:sp>
          <p:sp>
            <p:nvSpPr>
              <p:cNvPr id="127" name="TextBox 126">
                <a:extLst>
                  <a:ext uri="{FF2B5EF4-FFF2-40B4-BE49-F238E27FC236}">
                    <a16:creationId xmlns:a16="http://schemas.microsoft.com/office/drawing/2014/main" id="{0944D89A-758D-47B7-8555-481337D8F50F}"/>
                  </a:ext>
                </a:extLst>
              </p:cNvPr>
              <p:cNvSpPr txBox="1"/>
              <p:nvPr/>
            </p:nvSpPr>
            <p:spPr>
              <a:xfrm>
                <a:off x="2387249" y="3716459"/>
                <a:ext cx="2199861" cy="369332"/>
              </a:xfrm>
              <a:prstGeom prst="rect">
                <a:avLst/>
              </a:prstGeom>
              <a:noFill/>
            </p:spPr>
            <p:txBody>
              <a:bodyPr wrap="square" rtlCol="0">
                <a:spAutoFit/>
              </a:bodyPr>
              <a:lstStyle/>
              <a:p>
                <a:pPr algn="ctr"/>
                <a:r>
                  <a:rPr lang="en-US" sz="1800" i="1" dirty="0"/>
                  <a:t>Linear layer</a:t>
                </a:r>
              </a:p>
            </p:txBody>
          </p:sp>
          <p:cxnSp>
            <p:nvCxnSpPr>
              <p:cNvPr id="128" name="Curved Connector 37">
                <a:extLst>
                  <a:ext uri="{FF2B5EF4-FFF2-40B4-BE49-F238E27FC236}">
                    <a16:creationId xmlns:a16="http://schemas.microsoft.com/office/drawing/2014/main" id="{6DE01F27-EF01-4412-96D0-8F8D429FE5B4}"/>
                  </a:ext>
                </a:extLst>
              </p:cNvPr>
              <p:cNvCxnSpPr>
                <a:cxnSpLocks/>
                <a:stCxn id="127" idx="0"/>
                <a:endCxn id="115" idx="2"/>
              </p:cNvCxnSpPr>
              <p:nvPr/>
            </p:nvCxnSpPr>
            <p:spPr>
              <a:xfrm rot="16200000" flipV="1">
                <a:off x="2911532" y="3140810"/>
                <a:ext cx="368869" cy="78242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878B1853-C87E-4F9A-A0F5-3B9D26B2B095}"/>
                  </a:ext>
                </a:extLst>
              </p:cNvPr>
              <p:cNvSpPr/>
              <p:nvPr/>
            </p:nvSpPr>
            <p:spPr>
              <a:xfrm>
                <a:off x="3561808" y="5021491"/>
                <a:ext cx="357809" cy="876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id="{700A5986-25F8-46DD-934C-E205272967E5}"/>
                  </a:ext>
                </a:extLst>
              </p:cNvPr>
              <p:cNvSpPr txBox="1"/>
              <p:nvPr/>
            </p:nvSpPr>
            <p:spPr>
              <a:xfrm>
                <a:off x="187388" y="531677"/>
                <a:ext cx="2199861" cy="830997"/>
              </a:xfrm>
              <a:prstGeom prst="rect">
                <a:avLst/>
              </a:prstGeom>
              <a:noFill/>
            </p:spPr>
            <p:txBody>
              <a:bodyPr wrap="square" rtlCol="0">
                <a:spAutoFit/>
              </a:bodyPr>
              <a:lstStyle/>
              <a:p>
                <a:pPr algn="ctr"/>
                <a:r>
                  <a:rPr lang="en-US" sz="2400" b="1" dirty="0"/>
                  <a:t>Neural network 1</a:t>
                </a:r>
              </a:p>
            </p:txBody>
          </p:sp>
        </p:grpSp>
      </p:grpSp>
      <p:sp>
        <p:nvSpPr>
          <p:cNvPr id="152" name="Content Placeholder 5">
            <a:extLst>
              <a:ext uri="{FF2B5EF4-FFF2-40B4-BE49-F238E27FC236}">
                <a16:creationId xmlns:a16="http://schemas.microsoft.com/office/drawing/2014/main" id="{84FC941B-C202-4909-B012-3756D4290B17}"/>
              </a:ext>
            </a:extLst>
          </p:cNvPr>
          <p:cNvSpPr txBox="1">
            <a:spLocks/>
          </p:cNvSpPr>
          <p:nvPr/>
        </p:nvSpPr>
        <p:spPr>
          <a:xfrm>
            <a:off x="9177954" y="20949944"/>
            <a:ext cx="8820144" cy="912730"/>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400" b="1" dirty="0">
                <a:solidFill>
                  <a:srgbClr val="005BBB"/>
                </a:solidFill>
                <a:latin typeface="Arial" panose="020B0604020202020204"/>
              </a:rPr>
              <a:t>Physics Constrained DNN  Framework I</a:t>
            </a:r>
            <a:endParaRPr lang="en-US" sz="3400" dirty="0">
              <a:solidFill>
                <a:srgbClr val="666666">
                  <a:lumMod val="50000"/>
                </a:srgbClr>
              </a:solidFill>
              <a:latin typeface="Arial" panose="020B0604020202020204"/>
            </a:endParaRPr>
          </a:p>
        </p:txBody>
      </p:sp>
      <p:sp>
        <p:nvSpPr>
          <p:cNvPr id="174" name="Trapezoid 173">
            <a:extLst>
              <a:ext uri="{FF2B5EF4-FFF2-40B4-BE49-F238E27FC236}">
                <a16:creationId xmlns:a16="http://schemas.microsoft.com/office/drawing/2014/main" id="{8E4735FE-981E-4E10-9B14-7A7600BF5897}"/>
              </a:ext>
            </a:extLst>
          </p:cNvPr>
          <p:cNvSpPr/>
          <p:nvPr/>
        </p:nvSpPr>
        <p:spPr>
          <a:xfrm rot="16200000">
            <a:off x="21378506" y="15207823"/>
            <a:ext cx="2345627" cy="22548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5" name="Group 174">
            <a:extLst>
              <a:ext uri="{FF2B5EF4-FFF2-40B4-BE49-F238E27FC236}">
                <a16:creationId xmlns:a16="http://schemas.microsoft.com/office/drawing/2014/main" id="{AA148D29-D657-43A1-BB67-A1F1B76A58B4}"/>
              </a:ext>
            </a:extLst>
          </p:cNvPr>
          <p:cNvGrpSpPr/>
          <p:nvPr/>
        </p:nvGrpSpPr>
        <p:grpSpPr>
          <a:xfrm>
            <a:off x="18026607" y="14547580"/>
            <a:ext cx="8502281" cy="4628991"/>
            <a:chOff x="3841374" y="715033"/>
            <a:chExt cx="8502281" cy="4628991"/>
          </a:xfrm>
        </p:grpSpPr>
        <p:sp>
          <p:nvSpPr>
            <p:cNvPr id="176" name="Rectangle 175">
              <a:extLst>
                <a:ext uri="{FF2B5EF4-FFF2-40B4-BE49-F238E27FC236}">
                  <a16:creationId xmlns:a16="http://schemas.microsoft.com/office/drawing/2014/main" id="{A721C01C-FF2F-4A08-B3E2-F25604731523}"/>
                </a:ext>
              </a:extLst>
            </p:cNvPr>
            <p:cNvSpPr/>
            <p:nvPr/>
          </p:nvSpPr>
          <p:spPr>
            <a:xfrm>
              <a:off x="4768096" y="1659509"/>
              <a:ext cx="357809" cy="16863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AD288862-55E1-4BB4-8858-F65F974EC657}"/>
                </a:ext>
              </a:extLst>
            </p:cNvPr>
            <p:cNvSpPr txBox="1"/>
            <p:nvPr/>
          </p:nvSpPr>
          <p:spPr>
            <a:xfrm>
              <a:off x="3841374" y="3496327"/>
              <a:ext cx="2199861" cy="646331"/>
            </a:xfrm>
            <a:prstGeom prst="rect">
              <a:avLst/>
            </a:prstGeom>
            <a:noFill/>
          </p:spPr>
          <p:txBody>
            <a:bodyPr wrap="square" rtlCol="0">
              <a:spAutoFit/>
            </a:bodyPr>
            <a:lstStyle/>
            <a:p>
              <a:pPr algn="ctr"/>
              <a:r>
                <a:rPr lang="en-US" sz="1800" dirty="0"/>
                <a:t>High dimensional input vector</a:t>
              </a:r>
            </a:p>
          </p:txBody>
        </p:sp>
        <p:sp>
          <p:nvSpPr>
            <p:cNvPr id="178" name="Rectangle 177">
              <a:extLst>
                <a:ext uri="{FF2B5EF4-FFF2-40B4-BE49-F238E27FC236}">
                  <a16:creationId xmlns:a16="http://schemas.microsoft.com/office/drawing/2014/main" id="{A9BA005F-80BB-4BD0-8570-D237E7DD3847}"/>
                </a:ext>
              </a:extLst>
            </p:cNvPr>
            <p:cNvSpPr/>
            <p:nvPr/>
          </p:nvSpPr>
          <p:spPr>
            <a:xfrm>
              <a:off x="6407187" y="2064528"/>
              <a:ext cx="357809" cy="876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28E8D322-E0C1-40E9-89DD-39F63E6787F5}"/>
                </a:ext>
              </a:extLst>
            </p:cNvPr>
            <p:cNvSpPr/>
            <p:nvPr/>
          </p:nvSpPr>
          <p:spPr>
            <a:xfrm>
              <a:off x="10885916" y="1178127"/>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0" name="TextBox 179">
              <a:extLst>
                <a:ext uri="{FF2B5EF4-FFF2-40B4-BE49-F238E27FC236}">
                  <a16:creationId xmlns:a16="http://schemas.microsoft.com/office/drawing/2014/main" id="{B135FE15-18E5-4F7A-BCA9-AD4414569922}"/>
                </a:ext>
              </a:extLst>
            </p:cNvPr>
            <p:cNvSpPr txBox="1"/>
            <p:nvPr/>
          </p:nvSpPr>
          <p:spPr>
            <a:xfrm>
              <a:off x="10143794" y="3954503"/>
              <a:ext cx="2199861" cy="646331"/>
            </a:xfrm>
            <a:prstGeom prst="rect">
              <a:avLst/>
            </a:prstGeom>
            <a:noFill/>
          </p:spPr>
          <p:txBody>
            <a:bodyPr wrap="square" rtlCol="0">
              <a:spAutoFit/>
            </a:bodyPr>
            <a:lstStyle/>
            <a:p>
              <a:pPr algn="ctr"/>
              <a:r>
                <a:rPr lang="en-US" sz="1800" dirty="0"/>
                <a:t>Thermochemical state variables</a:t>
              </a:r>
            </a:p>
          </p:txBody>
        </p:sp>
        <p:cxnSp>
          <p:nvCxnSpPr>
            <p:cNvPr id="181" name="Straight Arrow Connector 180">
              <a:extLst>
                <a:ext uri="{FF2B5EF4-FFF2-40B4-BE49-F238E27FC236}">
                  <a16:creationId xmlns:a16="http://schemas.microsoft.com/office/drawing/2014/main" id="{6E1DD617-7809-4D8F-8D77-B408F3CCEE21}"/>
                </a:ext>
              </a:extLst>
            </p:cNvPr>
            <p:cNvCxnSpPr/>
            <p:nvPr/>
          </p:nvCxnSpPr>
          <p:spPr>
            <a:xfrm>
              <a:off x="9507690" y="2502677"/>
              <a:ext cx="13782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1714A2D4-80EC-4989-8EF1-DAFB472888FA}"/>
                </a:ext>
              </a:extLst>
            </p:cNvPr>
            <p:cNvCxnSpPr>
              <a:cxnSpLocks/>
              <a:stCxn id="176" idx="3"/>
              <a:endCxn id="178" idx="1"/>
            </p:cNvCxnSpPr>
            <p:nvPr/>
          </p:nvCxnSpPr>
          <p:spPr>
            <a:xfrm flipV="1">
              <a:off x="5125905" y="2502677"/>
              <a:ext cx="128128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C1D421F-5578-4FE2-821F-1537402EA51E}"/>
                </a:ext>
              </a:extLst>
            </p:cNvPr>
            <p:cNvCxnSpPr>
              <a:cxnSpLocks/>
              <a:endCxn id="174" idx="0"/>
            </p:cNvCxnSpPr>
            <p:nvPr/>
          </p:nvCxnSpPr>
          <p:spPr>
            <a:xfrm>
              <a:off x="6786841" y="2502677"/>
              <a:ext cx="4518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4" name="Rounded Rectangle 32">
              <a:extLst>
                <a:ext uri="{FF2B5EF4-FFF2-40B4-BE49-F238E27FC236}">
                  <a16:creationId xmlns:a16="http://schemas.microsoft.com/office/drawing/2014/main" id="{5D3B870B-663D-4B18-9AE0-84BE12FF9BE0}"/>
                </a:ext>
              </a:extLst>
            </p:cNvPr>
            <p:cNvSpPr/>
            <p:nvPr/>
          </p:nvSpPr>
          <p:spPr>
            <a:xfrm>
              <a:off x="6096000" y="1178127"/>
              <a:ext cx="3803374" cy="2723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B2C44E40-F26F-4877-ABA7-F2D47A2CD348}"/>
                </a:ext>
              </a:extLst>
            </p:cNvPr>
            <p:cNvSpPr txBox="1"/>
            <p:nvPr/>
          </p:nvSpPr>
          <p:spPr>
            <a:xfrm>
              <a:off x="4331865" y="715033"/>
              <a:ext cx="2199861" cy="830997"/>
            </a:xfrm>
            <a:prstGeom prst="rect">
              <a:avLst/>
            </a:prstGeom>
            <a:noFill/>
          </p:spPr>
          <p:txBody>
            <a:bodyPr wrap="square" rtlCol="0">
              <a:spAutoFit/>
            </a:bodyPr>
            <a:lstStyle/>
            <a:p>
              <a:pPr algn="ctr"/>
              <a:r>
                <a:rPr lang="en-US" sz="2400" b="1" dirty="0"/>
                <a:t>Neural network </a:t>
              </a:r>
            </a:p>
          </p:txBody>
        </p:sp>
        <p:cxnSp>
          <p:nvCxnSpPr>
            <p:cNvPr id="186" name="Straight Arrow Connector 185">
              <a:extLst>
                <a:ext uri="{FF2B5EF4-FFF2-40B4-BE49-F238E27FC236}">
                  <a16:creationId xmlns:a16="http://schemas.microsoft.com/office/drawing/2014/main" id="{ED994922-129C-4C86-B869-62BE9A41E212}"/>
                </a:ext>
              </a:extLst>
            </p:cNvPr>
            <p:cNvCxnSpPr>
              <a:cxnSpLocks/>
              <a:endCxn id="178" idx="2"/>
            </p:cNvCxnSpPr>
            <p:nvPr/>
          </p:nvCxnSpPr>
          <p:spPr>
            <a:xfrm flipV="1">
              <a:off x="6586091" y="2940826"/>
              <a:ext cx="1" cy="155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Rounded Rectangle 32">
              <a:extLst>
                <a:ext uri="{FF2B5EF4-FFF2-40B4-BE49-F238E27FC236}">
                  <a16:creationId xmlns:a16="http://schemas.microsoft.com/office/drawing/2014/main" id="{F8A683B4-11A6-4584-A065-C5B89FE97142}"/>
                </a:ext>
              </a:extLst>
            </p:cNvPr>
            <p:cNvSpPr/>
            <p:nvPr/>
          </p:nvSpPr>
          <p:spPr>
            <a:xfrm>
              <a:off x="5520738" y="4527756"/>
              <a:ext cx="1935611" cy="8039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a:extLst>
                <a:ext uri="{FF2B5EF4-FFF2-40B4-BE49-F238E27FC236}">
                  <a16:creationId xmlns:a16="http://schemas.microsoft.com/office/drawing/2014/main" id="{85CFE0E0-C167-4838-8F05-C951C18E4E1C}"/>
                </a:ext>
              </a:extLst>
            </p:cNvPr>
            <p:cNvSpPr txBox="1"/>
            <p:nvPr/>
          </p:nvSpPr>
          <p:spPr>
            <a:xfrm>
              <a:off x="5229741" y="4457636"/>
              <a:ext cx="2748167" cy="369332"/>
            </a:xfrm>
            <a:prstGeom prst="rect">
              <a:avLst/>
            </a:prstGeom>
            <a:noFill/>
          </p:spPr>
          <p:txBody>
            <a:bodyPr wrap="square" rtlCol="0">
              <a:spAutoFit/>
            </a:bodyPr>
            <a:lstStyle/>
            <a:p>
              <a:pPr algn="ctr"/>
              <a:r>
                <a:rPr lang="en-US" sz="1800" dirty="0" err="1"/>
                <a:t>AutoEncoder</a:t>
              </a:r>
              <a:endParaRPr lang="en-US" sz="1800" dirty="0"/>
            </a:p>
          </p:txBody>
        </p:sp>
        <p:sp>
          <p:nvSpPr>
            <p:cNvPr id="189" name="Rectangle 188">
              <a:extLst>
                <a:ext uri="{FF2B5EF4-FFF2-40B4-BE49-F238E27FC236}">
                  <a16:creationId xmlns:a16="http://schemas.microsoft.com/office/drawing/2014/main" id="{37C91EA8-2C33-4338-9405-BB0A0AE2915A}"/>
                </a:ext>
              </a:extLst>
            </p:cNvPr>
            <p:cNvSpPr/>
            <p:nvPr/>
          </p:nvSpPr>
          <p:spPr>
            <a:xfrm>
              <a:off x="5591499" y="4792464"/>
              <a:ext cx="893560" cy="4424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t>Kernel Constraints</a:t>
              </a:r>
            </a:p>
          </p:txBody>
        </p:sp>
        <p:sp>
          <p:nvSpPr>
            <p:cNvPr id="190" name="Rectangle 189">
              <a:extLst>
                <a:ext uri="{FF2B5EF4-FFF2-40B4-BE49-F238E27FC236}">
                  <a16:creationId xmlns:a16="http://schemas.microsoft.com/office/drawing/2014/main" id="{A94DBB48-55F9-417B-B76D-C18C2A819A82}"/>
                </a:ext>
              </a:extLst>
            </p:cNvPr>
            <p:cNvSpPr/>
            <p:nvPr/>
          </p:nvSpPr>
          <p:spPr>
            <a:xfrm>
              <a:off x="6555820" y="4792464"/>
              <a:ext cx="813617" cy="4424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t>Activity  </a:t>
              </a:r>
              <a:r>
                <a:rPr lang="en-US" sz="900" dirty="0" err="1"/>
                <a:t>Regularizer</a:t>
              </a:r>
              <a:endParaRPr lang="en-US" sz="900" dirty="0"/>
            </a:p>
          </p:txBody>
        </p:sp>
        <p:sp>
          <p:nvSpPr>
            <p:cNvPr id="191" name="Rounded Rectangle 32">
              <a:extLst>
                <a:ext uri="{FF2B5EF4-FFF2-40B4-BE49-F238E27FC236}">
                  <a16:creationId xmlns:a16="http://schemas.microsoft.com/office/drawing/2014/main" id="{FEBD5893-5E1E-4A23-A0DE-1C3384CFE4E1}"/>
                </a:ext>
              </a:extLst>
            </p:cNvPr>
            <p:cNvSpPr/>
            <p:nvPr/>
          </p:nvSpPr>
          <p:spPr>
            <a:xfrm>
              <a:off x="7560704" y="4540030"/>
              <a:ext cx="2425661" cy="8039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289764F0-F182-40B3-A263-418D69FE1556}"/>
                </a:ext>
              </a:extLst>
            </p:cNvPr>
            <p:cNvSpPr txBox="1"/>
            <p:nvPr/>
          </p:nvSpPr>
          <p:spPr>
            <a:xfrm>
              <a:off x="7364362" y="4444337"/>
              <a:ext cx="2748167" cy="369332"/>
            </a:xfrm>
            <a:prstGeom prst="rect">
              <a:avLst/>
            </a:prstGeom>
            <a:noFill/>
          </p:spPr>
          <p:txBody>
            <a:bodyPr wrap="square" rtlCol="0">
              <a:spAutoFit/>
            </a:bodyPr>
            <a:lstStyle/>
            <a:p>
              <a:pPr algn="ctr"/>
              <a:r>
                <a:rPr lang="en-US" sz="1800" dirty="0"/>
                <a:t>Regressor</a:t>
              </a:r>
            </a:p>
          </p:txBody>
        </p:sp>
        <p:sp>
          <p:nvSpPr>
            <p:cNvPr id="193" name="Rectangle 192">
              <a:extLst>
                <a:ext uri="{FF2B5EF4-FFF2-40B4-BE49-F238E27FC236}">
                  <a16:creationId xmlns:a16="http://schemas.microsoft.com/office/drawing/2014/main" id="{EBDB96BF-ABB5-4984-942B-B697E06A0986}"/>
                </a:ext>
              </a:extLst>
            </p:cNvPr>
            <p:cNvSpPr/>
            <p:nvPr/>
          </p:nvSpPr>
          <p:spPr>
            <a:xfrm>
              <a:off x="9122108" y="4785302"/>
              <a:ext cx="713348" cy="4134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t>Prediction</a:t>
              </a:r>
            </a:p>
            <a:p>
              <a:pPr algn="ctr"/>
              <a:r>
                <a:rPr lang="en-US" sz="900" dirty="0"/>
                <a:t>Loss</a:t>
              </a:r>
            </a:p>
          </p:txBody>
        </p:sp>
        <p:sp>
          <p:nvSpPr>
            <p:cNvPr id="194" name="Rectangle 193">
              <a:extLst>
                <a:ext uri="{FF2B5EF4-FFF2-40B4-BE49-F238E27FC236}">
                  <a16:creationId xmlns:a16="http://schemas.microsoft.com/office/drawing/2014/main" id="{61297340-F742-4455-9AB5-5D93D0EF7CCF}"/>
                </a:ext>
              </a:extLst>
            </p:cNvPr>
            <p:cNvSpPr/>
            <p:nvPr/>
          </p:nvSpPr>
          <p:spPr>
            <a:xfrm>
              <a:off x="7666631" y="4772002"/>
              <a:ext cx="847005" cy="4267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t>Regularizer</a:t>
              </a:r>
              <a:endParaRPr lang="en-US" sz="900" dirty="0"/>
            </a:p>
          </p:txBody>
        </p:sp>
      </p:grpSp>
      <p:cxnSp>
        <p:nvCxnSpPr>
          <p:cNvPr id="195" name="Straight Arrow Connector 194">
            <a:extLst>
              <a:ext uri="{FF2B5EF4-FFF2-40B4-BE49-F238E27FC236}">
                <a16:creationId xmlns:a16="http://schemas.microsoft.com/office/drawing/2014/main" id="{489BAC49-D0C1-443A-84A6-A20B2E5CEFE1}"/>
              </a:ext>
            </a:extLst>
          </p:cNvPr>
          <p:cNvCxnSpPr>
            <a:cxnSpLocks/>
          </p:cNvCxnSpPr>
          <p:nvPr/>
        </p:nvCxnSpPr>
        <p:spPr>
          <a:xfrm flipV="1">
            <a:off x="22962074" y="17322298"/>
            <a:ext cx="1" cy="10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FFE53CB2-BA5E-4990-BBDF-6E386253E38D}"/>
              </a:ext>
            </a:extLst>
          </p:cNvPr>
          <p:cNvGrpSpPr/>
          <p:nvPr/>
        </p:nvGrpSpPr>
        <p:grpSpPr>
          <a:xfrm>
            <a:off x="18478067" y="19302133"/>
            <a:ext cx="6432405" cy="1042224"/>
            <a:chOff x="719544" y="29503091"/>
            <a:chExt cx="7340856" cy="1042224"/>
          </a:xfrm>
        </p:grpSpPr>
        <p:cxnSp>
          <p:nvCxnSpPr>
            <p:cNvPr id="197" name="Straight Connector 196">
              <a:extLst>
                <a:ext uri="{FF2B5EF4-FFF2-40B4-BE49-F238E27FC236}">
                  <a16:creationId xmlns:a16="http://schemas.microsoft.com/office/drawing/2014/main" id="{EE005A62-0988-40CA-835E-67E488806BEF}"/>
                </a:ext>
              </a:extLst>
            </p:cNvPr>
            <p:cNvCxnSpPr/>
            <p:nvPr/>
          </p:nvCxnSpPr>
          <p:spPr>
            <a:xfrm>
              <a:off x="4403129" y="30050496"/>
              <a:ext cx="3657271" cy="4"/>
            </a:xfrm>
            <a:prstGeom prst="line">
              <a:avLst/>
            </a:prstGeom>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4481ECE1-3505-4861-9D3D-12E0AB946F48}"/>
                </a:ext>
              </a:extLst>
            </p:cNvPr>
            <p:cNvGrpSpPr/>
            <p:nvPr/>
          </p:nvGrpSpPr>
          <p:grpSpPr>
            <a:xfrm>
              <a:off x="719544" y="29503091"/>
              <a:ext cx="7303987" cy="1042224"/>
              <a:chOff x="719544" y="29503091"/>
              <a:chExt cx="7303987" cy="1042224"/>
            </a:xfrm>
          </p:grpSpPr>
          <p:cxnSp>
            <p:nvCxnSpPr>
              <p:cNvPr id="199" name="Straight Connector 198">
                <a:extLst>
                  <a:ext uri="{FF2B5EF4-FFF2-40B4-BE49-F238E27FC236}">
                    <a16:creationId xmlns:a16="http://schemas.microsoft.com/office/drawing/2014/main" id="{68589B70-A282-49F3-BEED-46BDF7DEFA10}"/>
                  </a:ext>
                </a:extLst>
              </p:cNvPr>
              <p:cNvCxnSpPr/>
              <p:nvPr/>
            </p:nvCxnSpPr>
            <p:spPr>
              <a:xfrm>
                <a:off x="719544" y="30050500"/>
                <a:ext cx="3657271"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2D7D26C-E6D0-40BA-902C-880E37758EA3}"/>
                  </a:ext>
                </a:extLst>
              </p:cNvPr>
              <p:cNvCxnSpPr/>
              <p:nvPr/>
            </p:nvCxnSpPr>
            <p:spPr>
              <a:xfrm flipV="1">
                <a:off x="4376815" y="29503091"/>
                <a:ext cx="0" cy="868052"/>
              </a:xfrm>
              <a:prstGeom prst="line">
                <a:avLst/>
              </a:prstGeom>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E789DB28-CFC3-43D6-AE80-D7CA648D60A1}"/>
                  </a:ext>
                </a:extLst>
              </p:cNvPr>
              <p:cNvSpPr txBox="1"/>
              <p:nvPr/>
            </p:nvSpPr>
            <p:spPr>
              <a:xfrm>
                <a:off x="1403478" y="29607516"/>
                <a:ext cx="2416046" cy="338554"/>
              </a:xfrm>
              <a:prstGeom prst="rect">
                <a:avLst/>
              </a:prstGeom>
              <a:noFill/>
            </p:spPr>
            <p:txBody>
              <a:bodyPr wrap="none" rtlCol="0">
                <a:spAutoFit/>
              </a:bodyPr>
              <a:lstStyle/>
              <a:p>
                <a:r>
                  <a:rPr lang="en-US" sz="1600" dirty="0"/>
                  <a:t>Reduced Basis Learning</a:t>
                </a:r>
              </a:p>
            </p:txBody>
          </p:sp>
          <p:sp>
            <p:nvSpPr>
              <p:cNvPr id="202" name="TextBox 201">
                <a:extLst>
                  <a:ext uri="{FF2B5EF4-FFF2-40B4-BE49-F238E27FC236}">
                    <a16:creationId xmlns:a16="http://schemas.microsoft.com/office/drawing/2014/main" id="{51D47B58-5B71-4194-B196-D38226AD2923}"/>
                  </a:ext>
                </a:extLst>
              </p:cNvPr>
              <p:cNvSpPr txBox="1"/>
              <p:nvPr/>
            </p:nvSpPr>
            <p:spPr>
              <a:xfrm>
                <a:off x="4965538" y="29566144"/>
                <a:ext cx="2531462" cy="338554"/>
              </a:xfrm>
              <a:prstGeom prst="rect">
                <a:avLst/>
              </a:prstGeom>
              <a:noFill/>
            </p:spPr>
            <p:txBody>
              <a:bodyPr wrap="none" rtlCol="0">
                <a:spAutoFit/>
              </a:bodyPr>
              <a:lstStyle/>
              <a:p>
                <a:r>
                  <a:rPr lang="en-US" sz="1600" dirty="0"/>
                  <a:t>Reverse Lookup Learning</a:t>
                </a:r>
              </a:p>
            </p:txBody>
          </p:sp>
          <p:cxnSp>
            <p:nvCxnSpPr>
              <p:cNvPr id="203" name="Straight Connector 202">
                <a:extLst>
                  <a:ext uri="{FF2B5EF4-FFF2-40B4-BE49-F238E27FC236}">
                    <a16:creationId xmlns:a16="http://schemas.microsoft.com/office/drawing/2014/main" id="{796414F2-C058-4C4F-ABDB-BAB6B6F57815}"/>
                  </a:ext>
                </a:extLst>
              </p:cNvPr>
              <p:cNvCxnSpPr/>
              <p:nvPr/>
            </p:nvCxnSpPr>
            <p:spPr>
              <a:xfrm flipV="1">
                <a:off x="8023531" y="29590177"/>
                <a:ext cx="0" cy="8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F7169FB-0862-440E-96BC-2C0E2A12F129}"/>
                  </a:ext>
                </a:extLst>
              </p:cNvPr>
              <p:cNvCxnSpPr/>
              <p:nvPr/>
            </p:nvCxnSpPr>
            <p:spPr>
              <a:xfrm flipV="1">
                <a:off x="762767" y="29677263"/>
                <a:ext cx="0" cy="86805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05" name="Text Placeholder 1">
            <a:extLst>
              <a:ext uri="{FF2B5EF4-FFF2-40B4-BE49-F238E27FC236}">
                <a16:creationId xmlns:a16="http://schemas.microsoft.com/office/drawing/2014/main" id="{27AD2624-060C-466A-9142-2993BB2FC45E}"/>
              </a:ext>
            </a:extLst>
          </p:cNvPr>
          <p:cNvSpPr txBox="1">
            <a:spLocks/>
          </p:cNvSpPr>
          <p:nvPr/>
        </p:nvSpPr>
        <p:spPr>
          <a:xfrm>
            <a:off x="18275515" y="20818677"/>
            <a:ext cx="8423050" cy="2438167"/>
          </a:xfrm>
          <a:prstGeom prst="rect">
            <a:avLst/>
          </a:prstGeom>
        </p:spPr>
        <p:txBody>
          <a:bodyPr/>
          <a:lstStyle>
            <a:lvl1pPr marL="190492" indent="-190492" algn="l" defTabSz="761970" rtl="0" eaLnBrk="1" latinLnBrk="0" hangingPunct="1">
              <a:lnSpc>
                <a:spcPct val="90000"/>
              </a:lnSpc>
              <a:spcBef>
                <a:spcPts val="833"/>
              </a:spcBef>
              <a:buFont typeface="Arial"/>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marL="0" indent="0">
              <a:buNone/>
            </a:pPr>
            <a:r>
              <a:rPr lang="en-US" sz="2000" dirty="0"/>
              <a:t>The linear embedding is trained with following constraints:</a:t>
            </a:r>
          </a:p>
          <a:p>
            <a:pPr marL="800089" lvl="1" indent="-342900">
              <a:buFont typeface="Arial" panose="020B0604020202020204" pitchFamily="34" charset="0"/>
              <a:buChar char="•"/>
            </a:pPr>
            <a:r>
              <a:rPr lang="en-US" dirty="0"/>
              <a:t>Unit Norm</a:t>
            </a:r>
          </a:p>
          <a:p>
            <a:pPr marL="800089" lvl="1" indent="-342900">
              <a:buFont typeface="Arial" panose="020B0604020202020204" pitchFamily="34" charset="0"/>
              <a:buChar char="•"/>
            </a:pPr>
            <a:r>
              <a:rPr lang="en-US" dirty="0"/>
              <a:t>Orthogonality of Basis Vectors (weights)</a:t>
            </a:r>
          </a:p>
          <a:p>
            <a:pPr marL="800089" lvl="1" indent="-342900">
              <a:buFont typeface="Arial" panose="020B0604020202020204" pitchFamily="34" charset="0"/>
              <a:buChar char="•"/>
            </a:pPr>
            <a:r>
              <a:rPr lang="en-US" dirty="0"/>
              <a:t>Uncorrelated Features (covariance of outputs from the linear layer)</a:t>
            </a:r>
          </a:p>
          <a:p>
            <a:pPr marL="0" indent="0">
              <a:buNone/>
            </a:pPr>
            <a:r>
              <a:rPr lang="en-US" sz="2000" dirty="0"/>
              <a:t>The constraints get added to the Prediction Cost Function and aid in Joint Optimization</a:t>
            </a:r>
          </a:p>
        </p:txBody>
      </p:sp>
    </p:spTree>
    <p:extLst>
      <p:ext uri="{BB962C8B-B14F-4D97-AF65-F5344CB8AC3E}">
        <p14:creationId xmlns:p14="http://schemas.microsoft.com/office/powerpoint/2010/main" val="2114117066"/>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32991</TotalTime>
  <Words>697</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Research Poster Template</vt:lpstr>
      <vt:lpstr>ChemTab: Integrated Framework for joint Reduced Basis Learning &amp; Regression Learning using Shallow Autoencoder and Deep Regressor Author(s) Amol Salunkhe, Dwyer Deighan, Paul Desjardin, Varun Chandola Email: aas22@buffalo.edu, dwyerdei@buffalo.edu, ped3@buffalo.edu,  chandola@buffalo.edu  </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Amol Salunkhe</dc:creator>
  <cp:keywords/>
  <dc:description/>
  <cp:lastModifiedBy>Amol Salunkhe</cp:lastModifiedBy>
  <cp:revision>333</cp:revision>
  <cp:lastPrinted>2018-07-27T15:05:13Z</cp:lastPrinted>
  <dcterms:created xsi:type="dcterms:W3CDTF">2016-09-29T18:43:16Z</dcterms:created>
  <dcterms:modified xsi:type="dcterms:W3CDTF">2021-09-21T18:38:45Z</dcterms:modified>
  <cp:category/>
</cp:coreProperties>
</file>