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85" r:id="rId3"/>
    <p:sldId id="274" r:id="rId4"/>
    <p:sldId id="275" r:id="rId5"/>
    <p:sldId id="277" r:id="rId6"/>
    <p:sldId id="259" r:id="rId7"/>
    <p:sldId id="256" r:id="rId8"/>
    <p:sldId id="258" r:id="rId9"/>
    <p:sldId id="261" r:id="rId10"/>
    <p:sldId id="257" r:id="rId11"/>
    <p:sldId id="269" r:id="rId12"/>
    <p:sldId id="284" r:id="rId13"/>
    <p:sldId id="288" r:id="rId14"/>
    <p:sldId id="286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C483-8CA3-40B9-B652-AC1566C5E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03122-ACD2-410C-84FF-9BC269919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2A771-997F-4BAB-8FD0-26BC4335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4C58-1469-42B8-829B-A3CF06FE512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E5252-EB8C-4CFC-89C6-C1D157AD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CE4C2-47DC-4458-8A0B-6DC081E0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329D-3035-4AE2-9FE2-4370C27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9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7A57-86C3-459B-8F0E-3B14C532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2995C-7E8B-4EE6-8AE4-130CD75A0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F635C-6E88-40C0-8B96-53283A77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4C58-1469-42B8-829B-A3CF06FE512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565CB-4466-4773-960B-06BD807C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EFE10-A089-4F87-903F-561F404F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329D-3035-4AE2-9FE2-4370C27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4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8E833-2B26-4B6F-BDAA-69793E69C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6A69D-A905-48FD-B2F4-E9097F88D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4FBDD-5F75-4DBE-A053-3FE43390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4C58-1469-42B8-829B-A3CF06FE512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692E3-072C-4C8E-B876-7D1A84FF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182CA-9DAE-43DB-98EF-2C308CE9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329D-3035-4AE2-9FE2-4370C27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02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3742" y="1178127"/>
            <a:ext cx="6778390" cy="4068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20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08858" y="3629"/>
            <a:ext cx="8556172" cy="85714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360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0167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DAF8-C547-440A-B679-7112E801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A9B77-FC68-426A-8490-E1F1BC1F2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4D477-ACBE-4C50-9C90-64AAD37B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4C58-1469-42B8-829B-A3CF06FE512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06672-FD18-4CEB-81A2-427239AD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42C6F-0881-4420-B6EA-41B48D0F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329D-3035-4AE2-9FE2-4370C27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6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AAC5-C9A6-4DF2-8820-EEDC977C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3908F-AE7E-4E5B-B343-C33A58911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B008F-C54F-4ABC-8449-835B36AC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4C58-1469-42B8-829B-A3CF06FE512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EBFCB-51CE-42B0-B890-563D2018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58BDB-3B6A-4837-94CB-024666DB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329D-3035-4AE2-9FE2-4370C27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8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A0FB-11DD-4E54-98BE-B66630E1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7F46-7F43-4667-93E7-FF9601CD1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5AF2C-883C-4455-9B20-8FB0BAA22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D8261-9075-4A6D-A31F-11CA1056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4C58-1469-42B8-829B-A3CF06FE512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CC99F-6E6F-4990-838B-4EFF950E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90D3D-3BBB-4D8A-A268-4EC04E68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329D-3035-4AE2-9FE2-4370C27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3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73B44-079F-4581-82FC-4D3C669C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F7C26-6632-4301-9E47-5212F3C63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3E22F-80E3-4E96-B1D0-3896048D8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A2251-FFF6-4C23-BE8A-7B7957EA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4C521-148B-453D-9B27-E5649289F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832CFD-20CD-44F6-AB22-260B57A1C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4C58-1469-42B8-829B-A3CF06FE512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53CBEE-DAEF-467D-9361-C517D1D7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114073-5FF9-4528-8E66-181B9082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329D-3035-4AE2-9FE2-4370C27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7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5F47-5F1F-4308-9AD3-3E383E433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9F5330-59BE-4D12-8372-084BAC47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4C58-1469-42B8-829B-A3CF06FE512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04A05-28FF-4A7E-A8A5-61E6D01B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04AC5-B2B5-4837-B238-FF5236D4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329D-3035-4AE2-9FE2-4370C27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0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4A1F48-1E2A-4DD1-BE53-EEDB841B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4C58-1469-42B8-829B-A3CF06FE512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AD1E8-047A-4732-8384-0AB50760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8EE2A-2BC5-42E0-B5DA-AEEF10C2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329D-3035-4AE2-9FE2-4370C27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3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BEF3-E961-440B-B463-867425A4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8AABC-F262-4D01-A5AA-F0167E074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FD415-9CF0-493A-B6FC-D49299C81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96BE8-702B-4D91-B132-EB5A0035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4C58-1469-42B8-829B-A3CF06FE512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94D52-4919-4AB5-A872-FDAEC90A3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F9387-97E1-4889-9180-5D73B7E2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329D-3035-4AE2-9FE2-4370C27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1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BE14-6AED-450B-BDA4-2B1931A96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E0028-3F09-4298-AF84-E5D22BB54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351EE-97B0-44BC-B5EC-9A188B5DF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FB4B4-4B4A-48AC-9EE8-E68AE86DC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4C58-1469-42B8-829B-A3CF06FE512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D1E7A-4FBC-4368-A697-62BA895A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01C1D-CE69-4464-8ADA-CDE64E6A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329D-3035-4AE2-9FE2-4370C27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4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5F7E01-40DA-4123-AC8C-8DEB7AAE4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29EC1-8B20-4B9E-ACC3-1315D7481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C313C-D972-4F60-A8E6-A3DAC4438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A4C58-1469-42B8-829B-A3CF06FE512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3CC73-2308-407D-8E3A-ACAECEDB3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B0B1C-539F-462C-B8CF-6D42E8CDF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F329D-3035-4AE2-9FE2-4370C27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7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05AAB6-4269-4B45-8E25-230AA828C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741" y="1178127"/>
            <a:ext cx="8025493" cy="513322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Numerical simulations of turbulent combustion problems is expensive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Large number of molecular species present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Large disparity between the scales for the flame (combustion) and the 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typical model reduction strategy is to project the </a:t>
            </a:r>
            <a:r>
              <a:rPr lang="en-US" i="1" dirty="0"/>
              <a:t>high-dimensional thermochemical state-space</a:t>
            </a:r>
            <a:r>
              <a:rPr lang="en-US" dirty="0"/>
              <a:t> on a </a:t>
            </a:r>
            <a:r>
              <a:rPr lang="en-US" i="1" dirty="0"/>
              <a:t>low-dimensional manifold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The state-space is precomputed and parameterized in terms of a reduced set of scalar variables (tabulation)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The flow system is solved using the scalar variables (model reduction)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The full state space (chemistry) is efficiently </a:t>
            </a:r>
            <a:r>
              <a:rPr lang="en-US" i="1" dirty="0"/>
              <a:t>looked up </a:t>
            </a:r>
            <a:r>
              <a:rPr lang="en-US" dirty="0"/>
              <a:t>during run-time</a:t>
            </a: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Advantage: decouple the turbulent flow field (exists at a coarser time/spatial scale) and the chemical reactions (exist at a much finer time/spatial scale)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CCEBA5-E1F6-3D46-ADAA-C63DBE21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Turbulent Combustion Modeling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07D66-2876-614A-B02F-D448BA2D2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741" y="1227142"/>
            <a:ext cx="3957724" cy="2311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164F37-21BA-C44A-9267-83A15D0AB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741" y="3747733"/>
            <a:ext cx="3479738" cy="26613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DF2398-347A-9347-9C30-9A25386B43B4}"/>
              </a:ext>
            </a:extLst>
          </p:cNvPr>
          <p:cNvSpPr txBox="1"/>
          <p:nvPr/>
        </p:nvSpPr>
        <p:spPr>
          <a:xfrm>
            <a:off x="8577470" y="6311348"/>
            <a:ext cx="347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Src</a:t>
            </a:r>
            <a:r>
              <a:rPr lang="en-US" sz="1400" i="1" dirty="0"/>
              <a:t>: S. Bhalla et al., 2019, ECML-PKDD</a:t>
            </a:r>
          </a:p>
        </p:txBody>
      </p:sp>
    </p:spTree>
    <p:extLst>
      <p:ext uri="{BB962C8B-B14F-4D97-AF65-F5344CB8AC3E}">
        <p14:creationId xmlns:p14="http://schemas.microsoft.com/office/powerpoint/2010/main" val="3265152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rapezoid 25">
            <a:extLst>
              <a:ext uri="{FF2B5EF4-FFF2-40B4-BE49-F238E27FC236}">
                <a16:creationId xmlns:a16="http://schemas.microsoft.com/office/drawing/2014/main" id="{36BFB93E-2CEE-47EA-AF12-0CBB4161D9D4}"/>
              </a:ext>
            </a:extLst>
          </p:cNvPr>
          <p:cNvSpPr/>
          <p:nvPr/>
        </p:nvSpPr>
        <p:spPr>
          <a:xfrm rot="16200000">
            <a:off x="5677998" y="1556819"/>
            <a:ext cx="2098969" cy="2252601"/>
          </a:xfrm>
          <a:prstGeom prst="trapezoid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B942FE-1D5B-49D3-82BB-198E82C96113}"/>
              </a:ext>
            </a:extLst>
          </p:cNvPr>
          <p:cNvSpPr/>
          <p:nvPr/>
        </p:nvSpPr>
        <p:spPr>
          <a:xfrm>
            <a:off x="3114187" y="1545551"/>
            <a:ext cx="357809" cy="2269917"/>
          </a:xfrm>
          <a:prstGeom prst="rect">
            <a:avLst/>
          </a:prstGeom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EBDEBE-5B9B-4180-A79A-990E674D249F}"/>
              </a:ext>
            </a:extLst>
          </p:cNvPr>
          <p:cNvSpPr txBox="1"/>
          <p:nvPr/>
        </p:nvSpPr>
        <p:spPr>
          <a:xfrm>
            <a:off x="2119371" y="4666117"/>
            <a:ext cx="2199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High dimensional input vector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D347C5-F6BA-4C00-889A-A83A8E6F3288}"/>
              </a:ext>
            </a:extLst>
          </p:cNvPr>
          <p:cNvSpPr/>
          <p:nvPr/>
        </p:nvSpPr>
        <p:spPr>
          <a:xfrm>
            <a:off x="4753278" y="2249097"/>
            <a:ext cx="357809" cy="876298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F54418-1D79-4C29-B4CA-EC00A7F7F6BC}"/>
              </a:ext>
            </a:extLst>
          </p:cNvPr>
          <p:cNvSpPr/>
          <p:nvPr/>
        </p:nvSpPr>
        <p:spPr>
          <a:xfrm>
            <a:off x="9232007" y="1277457"/>
            <a:ext cx="357809" cy="2723322"/>
          </a:xfrm>
          <a:prstGeom prst="rect">
            <a:avLst/>
          </a:prstGeom>
          <a:solidFill>
            <a:srgbClr val="00B0F0"/>
          </a:solidFill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E0B75B-DC6F-4C9F-B394-3CFEA1349263}"/>
              </a:ext>
            </a:extLst>
          </p:cNvPr>
          <p:cNvSpPr txBox="1"/>
          <p:nvPr/>
        </p:nvSpPr>
        <p:spPr>
          <a:xfrm>
            <a:off x="8489885" y="4053833"/>
            <a:ext cx="2199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Thermochemical state variables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F10291-720E-49A8-A5C6-5C1AF80F5F68}"/>
              </a:ext>
            </a:extLst>
          </p:cNvPr>
          <p:cNvCxnSpPr/>
          <p:nvPr/>
        </p:nvCxnSpPr>
        <p:spPr>
          <a:xfrm>
            <a:off x="7853781" y="2602007"/>
            <a:ext cx="13782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759847C-C803-4E40-B3EA-31C89ED42E31}"/>
              </a:ext>
            </a:extLst>
          </p:cNvPr>
          <p:cNvSpPr/>
          <p:nvPr/>
        </p:nvSpPr>
        <p:spPr>
          <a:xfrm>
            <a:off x="7319950" y="4728929"/>
            <a:ext cx="357809" cy="9379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CAACB6-8367-4ECA-8B19-A42B52414000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3471996" y="2680510"/>
            <a:ext cx="1281282" cy="67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7F3E76-5A5B-41EF-85F7-16FF1B53DA7C}"/>
              </a:ext>
            </a:extLst>
          </p:cNvPr>
          <p:cNvCxnSpPr>
            <a:cxnSpLocks/>
            <a:stCxn id="30" idx="3"/>
            <a:endCxn id="26" idx="0"/>
          </p:cNvCxnSpPr>
          <p:nvPr/>
        </p:nvCxnSpPr>
        <p:spPr>
          <a:xfrm flipV="1">
            <a:off x="5111087" y="2683119"/>
            <a:ext cx="490095" cy="41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BA1350-7595-4FD3-8711-CB0B8066C347}"/>
              </a:ext>
            </a:extLst>
          </p:cNvPr>
          <p:cNvSpPr txBox="1"/>
          <p:nvPr/>
        </p:nvSpPr>
        <p:spPr>
          <a:xfrm>
            <a:off x="7445846" y="4874726"/>
            <a:ext cx="2199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PCA reduced representation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682343-5DD7-42D2-BE8C-41CD359DE87F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6147049" y="5179555"/>
            <a:ext cx="1173825" cy="97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0">
            <a:extLst>
              <a:ext uri="{FF2B5EF4-FFF2-40B4-BE49-F238E27FC236}">
                <a16:creationId xmlns:a16="http://schemas.microsoft.com/office/drawing/2014/main" id="{1B5084D5-B5D5-41AE-81AC-06D4F4D835B5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4308045" y="3749533"/>
            <a:ext cx="2098970" cy="850694"/>
          </a:xfrm>
          <a:prstGeom prst="bentConnector2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2">
            <a:extLst>
              <a:ext uri="{FF2B5EF4-FFF2-40B4-BE49-F238E27FC236}">
                <a16:creationId xmlns:a16="http://schemas.microsoft.com/office/drawing/2014/main" id="{0EDFB243-F86A-45BA-8E42-98714AA50AE6}"/>
              </a:ext>
            </a:extLst>
          </p:cNvPr>
          <p:cNvSpPr/>
          <p:nvPr/>
        </p:nvSpPr>
        <p:spPr>
          <a:xfrm>
            <a:off x="4442091" y="1277457"/>
            <a:ext cx="3803374" cy="2723322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59648E-4E11-45BC-9FFC-73D0B6E933AA}"/>
              </a:ext>
            </a:extLst>
          </p:cNvPr>
          <p:cNvSpPr txBox="1"/>
          <p:nvPr/>
        </p:nvSpPr>
        <p:spPr>
          <a:xfrm>
            <a:off x="5193922" y="5957411"/>
            <a:ext cx="248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Neural network II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097E6D-1DD2-418A-9867-513974257152}"/>
              </a:ext>
            </a:extLst>
          </p:cNvPr>
          <p:cNvSpPr txBox="1"/>
          <p:nvPr/>
        </p:nvSpPr>
        <p:spPr>
          <a:xfrm>
            <a:off x="4614681" y="3446136"/>
            <a:ext cx="219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/>
              <a:t>Linear layer</a:t>
            </a:r>
          </a:p>
        </p:txBody>
      </p:sp>
      <p:cxnSp>
        <p:nvCxnSpPr>
          <p:cNvPr id="43" name="Curved Connector 37">
            <a:extLst>
              <a:ext uri="{FF2B5EF4-FFF2-40B4-BE49-F238E27FC236}">
                <a16:creationId xmlns:a16="http://schemas.microsoft.com/office/drawing/2014/main" id="{F4953C5C-AE0A-40F2-85CD-33F9E69E7FF0}"/>
              </a:ext>
            </a:extLst>
          </p:cNvPr>
          <p:cNvCxnSpPr>
            <a:cxnSpLocks/>
            <a:stCxn id="42" idx="0"/>
            <a:endCxn id="30" idx="2"/>
          </p:cNvCxnSpPr>
          <p:nvPr/>
        </p:nvCxnSpPr>
        <p:spPr>
          <a:xfrm rot="16200000" flipV="1">
            <a:off x="5163028" y="2894551"/>
            <a:ext cx="320741" cy="782429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15F9647-6A42-4DF7-AD6F-B75A981297C0}"/>
              </a:ext>
            </a:extLst>
          </p:cNvPr>
          <p:cNvSpPr/>
          <p:nvPr/>
        </p:nvSpPr>
        <p:spPr>
          <a:xfrm>
            <a:off x="5789240" y="4751168"/>
            <a:ext cx="357809" cy="876298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3B444D-15DA-4CD2-AC4A-8909E2BA8DDB}"/>
              </a:ext>
            </a:extLst>
          </p:cNvPr>
          <p:cNvSpPr txBox="1"/>
          <p:nvPr/>
        </p:nvSpPr>
        <p:spPr>
          <a:xfrm>
            <a:off x="4928483" y="313578"/>
            <a:ext cx="251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Neural network I</a:t>
            </a:r>
          </a:p>
        </p:txBody>
      </p:sp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ED772CC6-517D-4CEB-A6A7-49FD5103EABB}"/>
              </a:ext>
            </a:extLst>
          </p:cNvPr>
          <p:cNvSpPr txBox="1">
            <a:spLocks/>
          </p:cNvSpPr>
          <p:nvPr/>
        </p:nvSpPr>
        <p:spPr>
          <a:xfrm>
            <a:off x="263741" y="1178127"/>
            <a:ext cx="2199861" cy="29645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/>
              <a:t>The second neural network is trained to recover the PCA based reduction of the high-dimensional input </a:t>
            </a:r>
          </a:p>
          <a:p>
            <a:pPr marL="342900" indent="-342900"/>
            <a:r>
              <a:rPr lang="en-US"/>
              <a:t>Both networks are jointly trained</a:t>
            </a:r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609E0C8-FC56-41BE-8AAB-F1F78DD344BD}"/>
              </a:ext>
            </a:extLst>
          </p:cNvPr>
          <p:cNvSpPr txBox="1">
            <a:spLocks/>
          </p:cNvSpPr>
          <p:nvPr/>
        </p:nvSpPr>
        <p:spPr>
          <a:xfrm>
            <a:off x="706316" y="-17494"/>
            <a:ext cx="10515600" cy="545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n-lt"/>
              </a:rPr>
              <a:t>PCDNN v1</a:t>
            </a:r>
          </a:p>
        </p:txBody>
      </p:sp>
    </p:spTree>
    <p:extLst>
      <p:ext uri="{BB962C8B-B14F-4D97-AF65-F5344CB8AC3E}">
        <p14:creationId xmlns:p14="http://schemas.microsoft.com/office/powerpoint/2010/main" val="3357371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973AF6-4222-41DC-8183-1C79CBF5C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91" t="51973" r="51862" b="23265"/>
          <a:stretch/>
        </p:blipFill>
        <p:spPr>
          <a:xfrm>
            <a:off x="2932600" y="1332594"/>
            <a:ext cx="5974373" cy="419281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D8567F9-4502-4F84-9421-0B2622F5A19D}"/>
              </a:ext>
            </a:extLst>
          </p:cNvPr>
          <p:cNvSpPr txBox="1">
            <a:spLocks/>
          </p:cNvSpPr>
          <p:nvPr/>
        </p:nvSpPr>
        <p:spPr>
          <a:xfrm>
            <a:off x="2543175" y="81756"/>
            <a:ext cx="6753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True vs Residuals</a:t>
            </a:r>
            <a:endParaRPr lang="mr-IN" sz="2400" dirty="0"/>
          </a:p>
        </p:txBody>
      </p:sp>
    </p:spTree>
    <p:extLst>
      <p:ext uri="{BB962C8B-B14F-4D97-AF65-F5344CB8AC3E}">
        <p14:creationId xmlns:p14="http://schemas.microsoft.com/office/powerpoint/2010/main" val="1815421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05AAB6-4269-4B45-8E25-230AA828C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741" y="1178127"/>
            <a:ext cx="3297842" cy="29645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linear embedding is trained with following constraints: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Unit Norm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Orthogonality of Basis Vectors (weights)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Uncorrelated Features (covariance of outputs from the linear layer)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constraints get added to the Prediction Cost Function and aid in Joint Optimization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887927-4A09-3E48-BC12-689F38A7D27D}"/>
              </a:ext>
            </a:extLst>
          </p:cNvPr>
          <p:cNvSpPr/>
          <p:nvPr/>
        </p:nvSpPr>
        <p:spPr>
          <a:xfrm>
            <a:off x="4768096" y="1659509"/>
            <a:ext cx="357809" cy="16863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C6119-4358-E543-BFFC-3A68372BC414}"/>
              </a:ext>
            </a:extLst>
          </p:cNvPr>
          <p:cNvSpPr txBox="1"/>
          <p:nvPr/>
        </p:nvSpPr>
        <p:spPr>
          <a:xfrm>
            <a:off x="3841374" y="3496327"/>
            <a:ext cx="219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dimensional input vector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907ED5-5E2B-4C42-BA5B-427FB1941A3D}"/>
              </a:ext>
            </a:extLst>
          </p:cNvPr>
          <p:cNvSpPr/>
          <p:nvPr/>
        </p:nvSpPr>
        <p:spPr>
          <a:xfrm>
            <a:off x="6407187" y="2064528"/>
            <a:ext cx="357809" cy="876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6F5E1A-0566-7F4C-967D-EA1089635403}"/>
              </a:ext>
            </a:extLst>
          </p:cNvPr>
          <p:cNvSpPr/>
          <p:nvPr/>
        </p:nvSpPr>
        <p:spPr>
          <a:xfrm>
            <a:off x="10885916" y="1178127"/>
            <a:ext cx="357809" cy="2723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A0B273-77DB-6B4D-8A09-2DBEC44BB6FA}"/>
              </a:ext>
            </a:extLst>
          </p:cNvPr>
          <p:cNvSpPr txBox="1"/>
          <p:nvPr/>
        </p:nvSpPr>
        <p:spPr>
          <a:xfrm>
            <a:off x="10143794" y="3954503"/>
            <a:ext cx="219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Thermochemical state variables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367C93-D64D-E049-B0D9-C508A359EC08}"/>
              </a:ext>
            </a:extLst>
          </p:cNvPr>
          <p:cNvCxnSpPr/>
          <p:nvPr/>
        </p:nvCxnSpPr>
        <p:spPr>
          <a:xfrm>
            <a:off x="9507690" y="2502677"/>
            <a:ext cx="13782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rapezoid 17">
            <a:extLst>
              <a:ext uri="{FF2B5EF4-FFF2-40B4-BE49-F238E27FC236}">
                <a16:creationId xmlns:a16="http://schemas.microsoft.com/office/drawing/2014/main" id="{9B68956E-FD74-F742-BDE2-67A6948B0F87}"/>
              </a:ext>
            </a:extLst>
          </p:cNvPr>
          <p:cNvSpPr/>
          <p:nvPr/>
        </p:nvSpPr>
        <p:spPr>
          <a:xfrm rot="16200000">
            <a:off x="7193273" y="1375276"/>
            <a:ext cx="2345627" cy="225480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5EB3CB-379C-3645-9110-34C3482FA11A}"/>
              </a:ext>
            </a:extLst>
          </p:cNvPr>
          <p:cNvSpPr/>
          <p:nvPr/>
        </p:nvSpPr>
        <p:spPr>
          <a:xfrm>
            <a:off x="5472078" y="4864319"/>
            <a:ext cx="841585" cy="4134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Kernel Constraints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EE543F-ED30-EA43-A285-E5F0B8C9EB5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5125905" y="2502677"/>
            <a:ext cx="1281282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C169208-59F2-2F4C-A260-0DCCB303509C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786841" y="2502677"/>
            <a:ext cx="4518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69D0028-3B1D-EC47-866D-0B5EBABF0971}"/>
              </a:ext>
            </a:extLst>
          </p:cNvPr>
          <p:cNvCxnSpPr>
            <a:cxnSpLocks/>
            <a:stCxn id="6" idx="2"/>
            <a:endCxn id="25" idx="1"/>
          </p:cNvCxnSpPr>
          <p:nvPr/>
        </p:nvCxnSpPr>
        <p:spPr>
          <a:xfrm rot="16200000" flipH="1">
            <a:off x="5987619" y="3539298"/>
            <a:ext cx="2135354" cy="938409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97E9E01-ED2B-4C41-97B5-9B45CAE6DD45}"/>
              </a:ext>
            </a:extLst>
          </p:cNvPr>
          <p:cNvSpPr/>
          <p:nvPr/>
        </p:nvSpPr>
        <p:spPr>
          <a:xfrm>
            <a:off x="6096000" y="1178127"/>
            <a:ext cx="3803374" cy="27233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440711-0AAD-704C-B43D-1C2A8BFC6BD8}"/>
              </a:ext>
            </a:extLst>
          </p:cNvPr>
          <p:cNvSpPr txBox="1"/>
          <p:nvPr/>
        </p:nvSpPr>
        <p:spPr>
          <a:xfrm>
            <a:off x="4427115" y="905533"/>
            <a:ext cx="219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Neural network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796B53-6664-4549-945A-7030CA0BE4D6}"/>
              </a:ext>
            </a:extLst>
          </p:cNvPr>
          <p:cNvSpPr txBox="1"/>
          <p:nvPr/>
        </p:nvSpPr>
        <p:spPr>
          <a:xfrm>
            <a:off x="6268590" y="3346806"/>
            <a:ext cx="219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Linear layer (5)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93B19F5-A402-C04E-9F58-0F5C5750FA3C}"/>
              </a:ext>
            </a:extLst>
          </p:cNvPr>
          <p:cNvCxnSpPr>
            <a:cxnSpLocks/>
            <a:stCxn id="36" idx="0"/>
            <a:endCxn id="6" idx="2"/>
          </p:cNvCxnSpPr>
          <p:nvPr/>
        </p:nvCxnSpPr>
        <p:spPr>
          <a:xfrm rot="16200000" flipV="1">
            <a:off x="6774317" y="2752601"/>
            <a:ext cx="405980" cy="7824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26B8BD2D-3159-4795-B0E7-471FE5DA5126}"/>
              </a:ext>
            </a:extLst>
          </p:cNvPr>
          <p:cNvSpPr/>
          <p:nvPr/>
        </p:nvSpPr>
        <p:spPr>
          <a:xfrm rot="5400000">
            <a:off x="8722912" y="3614792"/>
            <a:ext cx="256587" cy="44484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622665-7A86-4922-914F-55D908797E73}"/>
              </a:ext>
            </a:extLst>
          </p:cNvPr>
          <p:cNvSpPr txBox="1"/>
          <p:nvPr/>
        </p:nvSpPr>
        <p:spPr>
          <a:xfrm>
            <a:off x="6195060" y="6193274"/>
            <a:ext cx="599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Kernel Constraints + Activity </a:t>
            </a:r>
            <a:r>
              <a:rPr lang="en-US" dirty="0" err="1"/>
              <a:t>Regularizer</a:t>
            </a:r>
            <a:r>
              <a:rPr lang="en-US" dirty="0"/>
              <a:t> Loss + Prediction Loss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E10AEB-2E7F-4915-92EA-49E66BB89687}"/>
              </a:ext>
            </a:extLst>
          </p:cNvPr>
          <p:cNvSpPr/>
          <p:nvPr/>
        </p:nvSpPr>
        <p:spPr>
          <a:xfrm>
            <a:off x="7524501" y="4869439"/>
            <a:ext cx="841585" cy="4134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Activity  </a:t>
            </a:r>
            <a:r>
              <a:rPr lang="en-US" sz="900" dirty="0" err="1"/>
              <a:t>Regularizer</a:t>
            </a:r>
            <a:endParaRPr lang="en-US" sz="900" dirty="0"/>
          </a:p>
        </p:txBody>
      </p:sp>
      <p:sp>
        <p:nvSpPr>
          <p:cNvPr id="27" name="Rounded Rectangle 32">
            <a:extLst>
              <a:ext uri="{FF2B5EF4-FFF2-40B4-BE49-F238E27FC236}">
                <a16:creationId xmlns:a16="http://schemas.microsoft.com/office/drawing/2014/main" id="{74AF966E-A4C8-4E19-899D-B82CDE510796}"/>
              </a:ext>
            </a:extLst>
          </p:cNvPr>
          <p:cNvSpPr/>
          <p:nvPr/>
        </p:nvSpPr>
        <p:spPr>
          <a:xfrm>
            <a:off x="5309616" y="4724140"/>
            <a:ext cx="3242201" cy="8039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50827F-C9F0-4737-9613-F7639C7372BE}"/>
              </a:ext>
            </a:extLst>
          </p:cNvPr>
          <p:cNvSpPr txBox="1"/>
          <p:nvPr/>
        </p:nvSpPr>
        <p:spPr>
          <a:xfrm>
            <a:off x="-469895" y="6209974"/>
            <a:ext cx="599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Linear Layer O/P = (W (</a:t>
            </a:r>
            <a:r>
              <a:rPr lang="en-US" dirty="0" err="1"/>
              <a:t>ip</a:t>
            </a:r>
            <a:r>
              <a:rPr lang="en-US" dirty="0"/>
              <a:t>) + bias)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DE5E8C-5E7C-4FA9-9DE0-B224C345A48B}"/>
              </a:ext>
            </a:extLst>
          </p:cNvPr>
          <p:cNvCxnSpPr>
            <a:cxnSpLocks/>
          </p:cNvCxnSpPr>
          <p:nvPr/>
        </p:nvCxnSpPr>
        <p:spPr>
          <a:xfrm>
            <a:off x="5180670" y="1489383"/>
            <a:ext cx="2058015" cy="450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86A6C09-BF27-41F4-B571-7E125C64405C}"/>
              </a:ext>
            </a:extLst>
          </p:cNvPr>
          <p:cNvSpPr txBox="1"/>
          <p:nvPr/>
        </p:nvSpPr>
        <p:spPr>
          <a:xfrm>
            <a:off x="4579579" y="1263316"/>
            <a:ext cx="78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Zmix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05A7E2-8370-4C67-8C45-4F0CACBF057E}"/>
              </a:ext>
            </a:extLst>
          </p:cNvPr>
          <p:cNvSpPr txBox="1"/>
          <p:nvPr/>
        </p:nvSpPr>
        <p:spPr>
          <a:xfrm>
            <a:off x="6586091" y="4086649"/>
            <a:ext cx="2044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Shallow Auto Encoder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A26A76F-532C-4332-8C95-AC279136908B}"/>
              </a:ext>
            </a:extLst>
          </p:cNvPr>
          <p:cNvSpPr txBox="1">
            <a:spLocks/>
          </p:cNvSpPr>
          <p:nvPr/>
        </p:nvSpPr>
        <p:spPr>
          <a:xfrm>
            <a:off x="706316" y="-17494"/>
            <a:ext cx="10515600" cy="545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n-lt"/>
              </a:rPr>
              <a:t>PCDNN v2</a:t>
            </a:r>
          </a:p>
        </p:txBody>
      </p:sp>
    </p:spTree>
    <p:extLst>
      <p:ext uri="{BB962C8B-B14F-4D97-AF65-F5344CB8AC3E}">
        <p14:creationId xmlns:p14="http://schemas.microsoft.com/office/powerpoint/2010/main" val="836175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8C65-7708-49B3-B098-5F515723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Layer Embedding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BF1812-D621-4C80-AF2D-83D439CFB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182" y="1825625"/>
            <a:ext cx="1072928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Hypothesis</a:t>
            </a:r>
          </a:p>
          <a:p>
            <a:pPr lvl="1"/>
            <a:r>
              <a:rPr lang="en-US" dirty="0"/>
              <a:t>The higher dimensional data is highly noisy</a:t>
            </a:r>
          </a:p>
          <a:p>
            <a:pPr lvl="1"/>
            <a:r>
              <a:rPr lang="en-US" dirty="0"/>
              <a:t>Maximal Variance Capture based reduced basis learning passes on the noise </a:t>
            </a:r>
          </a:p>
          <a:p>
            <a:pPr lvl="1"/>
            <a:r>
              <a:rPr lang="en-US" dirty="0"/>
              <a:t>Regression Functions may be overfitting as a result</a:t>
            </a:r>
          </a:p>
          <a:p>
            <a:pPr lvl="1"/>
            <a:r>
              <a:rPr lang="en-US" dirty="0"/>
              <a:t>Regularization properties on the lower dimensional manifold will aid the regression (similar to </a:t>
            </a:r>
            <a:r>
              <a:rPr lang="en-US" dirty="0" err="1"/>
              <a:t>Ihlme’s</a:t>
            </a:r>
            <a:r>
              <a:rPr lang="en-US" dirty="0"/>
              <a:t> manifold regularization [slide #3])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Regularizers</a:t>
            </a:r>
            <a:r>
              <a:rPr lang="en-US" dirty="0"/>
              <a:t> are used on the Embedding ( </a:t>
            </a:r>
            <a:r>
              <a:rPr lang="en-US" b="1" i="1" dirty="0">
                <a:latin typeface="+mj-lt"/>
              </a:rPr>
              <a:t>y = </a:t>
            </a:r>
            <a:r>
              <a:rPr lang="en-US" b="1" i="1" dirty="0" err="1">
                <a:latin typeface="+mj-lt"/>
              </a:rPr>
              <a:t>Wx</a:t>
            </a:r>
            <a:r>
              <a:rPr lang="en-US" b="1" i="1" dirty="0">
                <a:latin typeface="+mj-lt"/>
              </a:rPr>
              <a:t> + b</a:t>
            </a:r>
            <a:r>
              <a:rPr lang="en-US" i="1" dirty="0">
                <a:latin typeface="+mj-lt"/>
              </a:rPr>
              <a:t> )</a:t>
            </a:r>
          </a:p>
          <a:p>
            <a:pPr lvl="1"/>
            <a:r>
              <a:rPr lang="en-US" dirty="0"/>
              <a:t>Kernel </a:t>
            </a:r>
            <a:r>
              <a:rPr lang="en-US" dirty="0" err="1"/>
              <a:t>Regularizer</a:t>
            </a:r>
            <a:r>
              <a:rPr lang="en-US" dirty="0"/>
              <a:t>—  Reduces the weights </a:t>
            </a:r>
            <a:r>
              <a:rPr lang="en-US" b="1" i="1" dirty="0">
                <a:latin typeface="+mj-lt"/>
              </a:rPr>
              <a:t>W</a:t>
            </a:r>
          </a:p>
          <a:p>
            <a:pPr lvl="1"/>
            <a:r>
              <a:rPr lang="en-US" dirty="0"/>
              <a:t>Unit Norm— The weights </a:t>
            </a:r>
            <a:r>
              <a:rPr lang="en-US" b="1" i="1" dirty="0">
                <a:latin typeface="+mj-lt"/>
              </a:rPr>
              <a:t>W </a:t>
            </a:r>
            <a:r>
              <a:rPr lang="en-US" dirty="0"/>
              <a:t>should be between 0 - 1 </a:t>
            </a:r>
          </a:p>
          <a:p>
            <a:pPr lvl="1"/>
            <a:r>
              <a:rPr lang="en-US" dirty="0"/>
              <a:t>Activity </a:t>
            </a:r>
            <a:r>
              <a:rPr lang="en-US" dirty="0" err="1"/>
              <a:t>Regularizer</a:t>
            </a:r>
            <a:r>
              <a:rPr lang="en-US" dirty="0"/>
              <a:t>— Reduces the layer’s output </a:t>
            </a:r>
            <a:r>
              <a:rPr lang="en-US" b="1" i="1" dirty="0">
                <a:latin typeface="+mj-lt"/>
              </a:rPr>
              <a:t>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85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D8567F9-4502-4F84-9421-0B2622F5A19D}"/>
              </a:ext>
            </a:extLst>
          </p:cNvPr>
          <p:cNvSpPr txBox="1">
            <a:spLocks/>
          </p:cNvSpPr>
          <p:nvPr/>
        </p:nvSpPr>
        <p:spPr>
          <a:xfrm>
            <a:off x="2543175" y="81756"/>
            <a:ext cx="6753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True vs Residuals</a:t>
            </a:r>
            <a:endParaRPr lang="mr-IN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CCE64F-1464-4D27-8540-69E072566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076273"/>
            <a:ext cx="6887536" cy="506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85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8C65-7708-49B3-B098-5F515723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102B5C-3523-427A-903D-264E01EA2F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942238"/>
              </p:ext>
            </p:extLst>
          </p:nvPr>
        </p:nvGraphicFramePr>
        <p:xfrm>
          <a:off x="838200" y="1825625"/>
          <a:ext cx="95103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1338">
                  <a:extLst>
                    <a:ext uri="{9D8B030D-6E8A-4147-A177-3AD203B41FA5}">
                      <a16:colId xmlns:a16="http://schemas.microsoft.com/office/drawing/2014/main" val="1888980143"/>
                    </a:ext>
                  </a:extLst>
                </a:gridCol>
                <a:gridCol w="2078892">
                  <a:extLst>
                    <a:ext uri="{9D8B030D-6E8A-4147-A177-3AD203B41FA5}">
                      <a16:colId xmlns:a16="http://schemas.microsoft.com/office/drawing/2014/main" val="1875147943"/>
                    </a:ext>
                  </a:extLst>
                </a:gridCol>
                <a:gridCol w="3170115">
                  <a:extLst>
                    <a:ext uri="{9D8B030D-6E8A-4147-A177-3AD203B41FA5}">
                      <a16:colId xmlns:a16="http://schemas.microsoft.com/office/drawing/2014/main" val="2817921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16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Framework Absolute Min (using all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2.23 E9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3.68 E13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01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Framework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5.20 E9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8.58 E13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5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PCA + GP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4.48 E8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3.61 E12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893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PCA + 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3.68 E8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3.03 E12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77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PCDNN 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2.71 E9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3.48 E13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21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PCDNN 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2.74 E8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2.255 E12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741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220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9623DC-0317-4B0F-AF63-B4FBAF1523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  <a:p>
            <a:r>
              <a:rPr lang="en-US" dirty="0"/>
              <a:t>Memory Efficiency</a:t>
            </a:r>
          </a:p>
          <a:p>
            <a:r>
              <a:rPr lang="en-US" dirty="0"/>
              <a:t>Speed</a:t>
            </a:r>
          </a:p>
          <a:p>
            <a:r>
              <a:rPr lang="en-US" dirty="0"/>
              <a:t>Interpretability</a:t>
            </a:r>
          </a:p>
          <a:p>
            <a:r>
              <a:rPr lang="en-US" dirty="0"/>
              <a:t>Uncertainty Quantification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EE8AB-568D-490C-BCA2-94D755D2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Tabulation </a:t>
            </a:r>
            <a:r>
              <a:rPr lang="en-US" dirty="0" err="1">
                <a:solidFill>
                  <a:srgbClr val="0070C0"/>
                </a:solidFill>
              </a:rPr>
              <a:t>Famework</a:t>
            </a:r>
            <a:r>
              <a:rPr lang="en-US" dirty="0">
                <a:solidFill>
                  <a:srgbClr val="0070C0"/>
                </a:solidFill>
              </a:rPr>
              <a:t> Properties</a:t>
            </a:r>
          </a:p>
        </p:txBody>
      </p:sp>
    </p:spTree>
    <p:extLst>
      <p:ext uri="{BB962C8B-B14F-4D97-AF65-F5344CB8AC3E}">
        <p14:creationId xmlns:p14="http://schemas.microsoft.com/office/powerpoint/2010/main" val="62737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05AAB6-4269-4B45-8E25-230AA828C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741" y="1178127"/>
            <a:ext cx="9347397" cy="513322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thermochemical manifold is parameterized using: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Conserved scalar (mixture fraction, Z)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Reaction progress variables (e.g., </a:t>
            </a:r>
            <a:r>
              <a:rPr lang="en-US" dirty="0" err="1"/>
              <a:t>C</a:t>
            </a:r>
            <a:r>
              <a:rPr lang="en-US" baseline="-25000" dirty="0" err="1"/>
              <a:t>pv</a:t>
            </a:r>
            <a:r>
              <a:rPr lang="en-US" baseline="-25000" dirty="0"/>
              <a:t> </a:t>
            </a:r>
            <a:r>
              <a:rPr lang="en-US" dirty="0"/>
              <a:t>in </a:t>
            </a:r>
            <a:r>
              <a:rPr lang="en-US" dirty="0" err="1"/>
              <a:t>Bojko</a:t>
            </a:r>
            <a:r>
              <a:rPr lang="en-US" dirty="0"/>
              <a:t> and Desjardin, 2016)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reaction progress variable, C, can be calculated in several ways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Intrinsic low dimensional manifold (ILDM – Mass and Pope, 1992)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Flame Generation Manifolds (FGM)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Guiding principles for C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C1 - Result in transport equation that can be conveniently solved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C2 - The reactive scalars should evolve on comparable time scales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C3 - Parameters should be independent of each other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C4 - A bijective mapping from manifold space to the thermo-chemical state space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CCEBA5-E1F6-3D46-ADAA-C63DBE21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Reducing Chemistry</a:t>
            </a:r>
          </a:p>
        </p:txBody>
      </p:sp>
    </p:spTree>
    <p:extLst>
      <p:ext uri="{BB962C8B-B14F-4D97-AF65-F5344CB8AC3E}">
        <p14:creationId xmlns:p14="http://schemas.microsoft.com/office/powerpoint/2010/main" val="81701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05AAB6-4269-4B45-8E25-230AA828C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742" y="1178128"/>
            <a:ext cx="10142528" cy="502838"/>
          </a:xfrm>
        </p:spPr>
        <p:txBody>
          <a:bodyPr/>
          <a:lstStyle/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Fixed expressions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CCEBA5-E1F6-3D46-ADAA-C63DBE21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Example of existing approaches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AA672-CB7A-D241-9E5D-80E307777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564" y="1680965"/>
            <a:ext cx="7699514" cy="2044956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D8C9D268-E5CA-FB4E-B552-762A8ED07862}"/>
              </a:ext>
            </a:extLst>
          </p:cNvPr>
          <p:cNvSpPr txBox="1">
            <a:spLocks/>
          </p:cNvSpPr>
          <p:nvPr/>
        </p:nvSpPr>
        <p:spPr>
          <a:xfrm>
            <a:off x="263742" y="3855067"/>
            <a:ext cx="10142528" cy="502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buClr>
                <a:srgbClr val="005BBB"/>
              </a:buClr>
              <a:buFont typeface="Arial" panose="020B0604020202020204" pitchFamily="34" charset="0"/>
              <a:buNone/>
              <a:defRPr sz="2000" b="0" i="0" kern="120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LucidaGrande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Data-driven calculations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6090BB-635D-1145-AF1B-DDEB79BE7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41" y="4213061"/>
            <a:ext cx="2800350" cy="924726"/>
          </a:xfrm>
          <a:prstGeom prst="rect">
            <a:avLst/>
          </a:prstGeom>
        </p:spPr>
      </p:pic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F28345E-E268-BD4D-BEA2-97B2B495DBCE}"/>
              </a:ext>
            </a:extLst>
          </p:cNvPr>
          <p:cNvSpPr txBox="1">
            <a:spLocks/>
          </p:cNvSpPr>
          <p:nvPr/>
        </p:nvSpPr>
        <p:spPr>
          <a:xfrm>
            <a:off x="263742" y="5177034"/>
            <a:ext cx="10142528" cy="627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buClr>
                <a:srgbClr val="005BBB"/>
              </a:buClr>
              <a:buFont typeface="Arial" panose="020B0604020202020204" pitchFamily="34" charset="0"/>
              <a:buNone/>
              <a:defRPr sz="2000" b="0" i="0" kern="120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LucidaGrande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The weights are estimated by optimizing over a cost-function that imposes the monotonicity requirement (for C4)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42436D-220A-014C-B067-D84BC1168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41" y="5803136"/>
            <a:ext cx="4128328" cy="97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7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05AAB6-4269-4B45-8E25-230AA828C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742" y="1178127"/>
            <a:ext cx="10391006" cy="513322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look-up could be computationally inefficient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order to satisfy C4 (bijective mapping), several flames in the original data are removed before building the look-up table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Inaccurate estimation of the thermochemical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could be improved by including more progress variables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Would make interpolation even more inefficient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Exponential growth of the look-up table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CCEBA5-E1F6-3D46-ADAA-C63DBE21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362015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0ED581-51D2-44DB-B6D1-6F7BB686A84B}"/>
              </a:ext>
            </a:extLst>
          </p:cNvPr>
          <p:cNvSpPr/>
          <p:nvPr/>
        </p:nvSpPr>
        <p:spPr>
          <a:xfrm>
            <a:off x="4641012" y="598097"/>
            <a:ext cx="349657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FLAMELET GENERATION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9BDC8-4F89-48E6-96EA-465D14A940FF}"/>
              </a:ext>
            </a:extLst>
          </p:cNvPr>
          <p:cNvSpPr txBox="1"/>
          <p:nvPr/>
        </p:nvSpPr>
        <p:spPr>
          <a:xfrm>
            <a:off x="4641012" y="1633900"/>
            <a:ext cx="3496573" cy="4308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MANIFOLD GENERATION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D082D-BC27-4F0D-BF80-A67CA73594C1}"/>
              </a:ext>
            </a:extLst>
          </p:cNvPr>
          <p:cNvSpPr txBox="1"/>
          <p:nvPr/>
        </p:nvSpPr>
        <p:spPr>
          <a:xfrm>
            <a:off x="4641011" y="2798466"/>
            <a:ext cx="3496573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LIBRARY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658CA9-5042-4DDD-B1DE-E67709CC9A2A}"/>
              </a:ext>
            </a:extLst>
          </p:cNvPr>
          <p:cNvSpPr txBox="1"/>
          <p:nvPr/>
        </p:nvSpPr>
        <p:spPr>
          <a:xfrm>
            <a:off x="4640997" y="6026234"/>
            <a:ext cx="3509523" cy="4308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CFD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1355C99-EE86-4ADD-B524-8F44F59F67AD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8127503" y="4124452"/>
            <a:ext cx="23017" cy="2117226"/>
          </a:xfrm>
          <a:prstGeom prst="bentConnector3">
            <a:avLst>
              <a:gd name="adj1" fmla="val 109317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F42CA9-2794-4AEE-8C5A-061CF528E36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389299" y="967429"/>
            <a:ext cx="0" cy="6664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2AB5FD-F29F-40B2-BC53-53C51777CD0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389298" y="2064787"/>
            <a:ext cx="1" cy="733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356A32-8B26-4633-B4B4-2CED2B57075B}"/>
              </a:ext>
            </a:extLst>
          </p:cNvPr>
          <p:cNvSpPr txBox="1"/>
          <p:nvPr/>
        </p:nvSpPr>
        <p:spPr>
          <a:xfrm>
            <a:off x="6582566" y="1100485"/>
            <a:ext cx="3076402" cy="43088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+mj-lt"/>
              </a:rPr>
              <a:t>Dimensionality Reduction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49111E-8A8D-4555-BFED-1D4B4792F26D}"/>
              </a:ext>
            </a:extLst>
          </p:cNvPr>
          <p:cNvSpPr txBox="1"/>
          <p:nvPr/>
        </p:nvSpPr>
        <p:spPr>
          <a:xfrm>
            <a:off x="6513514" y="2172637"/>
            <a:ext cx="1393157" cy="43088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+mj-lt"/>
              </a:rPr>
              <a:t>Tabulation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601D77-DB26-495C-917D-7877117B9ED8}"/>
              </a:ext>
            </a:extLst>
          </p:cNvPr>
          <p:cNvCxnSpPr>
            <a:cxnSpLocks/>
          </p:cNvCxnSpPr>
          <p:nvPr/>
        </p:nvCxnSpPr>
        <p:spPr>
          <a:xfrm>
            <a:off x="2674514" y="598097"/>
            <a:ext cx="0" cy="272466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D9DD0B-B4E0-46D6-8441-E09CFC22B925}"/>
              </a:ext>
            </a:extLst>
          </p:cNvPr>
          <p:cNvCxnSpPr>
            <a:cxnSpLocks/>
          </p:cNvCxnSpPr>
          <p:nvPr/>
        </p:nvCxnSpPr>
        <p:spPr>
          <a:xfrm>
            <a:off x="1915219" y="598097"/>
            <a:ext cx="153550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84FBB3-9250-4837-A32F-C4FD053685E7}"/>
              </a:ext>
            </a:extLst>
          </p:cNvPr>
          <p:cNvCxnSpPr>
            <a:cxnSpLocks/>
          </p:cNvCxnSpPr>
          <p:nvPr/>
        </p:nvCxnSpPr>
        <p:spPr>
          <a:xfrm>
            <a:off x="1918090" y="3322762"/>
            <a:ext cx="153550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10D22D-F319-4009-83BD-6E8F63C5986E}"/>
              </a:ext>
            </a:extLst>
          </p:cNvPr>
          <p:cNvCxnSpPr>
            <a:cxnSpLocks/>
          </p:cNvCxnSpPr>
          <p:nvPr/>
        </p:nvCxnSpPr>
        <p:spPr>
          <a:xfrm>
            <a:off x="1889350" y="6259903"/>
            <a:ext cx="153550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9DB821-273E-48DB-8A54-8AEDAC079EF6}"/>
              </a:ext>
            </a:extLst>
          </p:cNvPr>
          <p:cNvCxnSpPr>
            <a:cxnSpLocks/>
          </p:cNvCxnSpPr>
          <p:nvPr/>
        </p:nvCxnSpPr>
        <p:spPr>
          <a:xfrm>
            <a:off x="2674499" y="3322762"/>
            <a:ext cx="25883" cy="293714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4DB470-BB4D-467D-9724-3FA0B847C011}"/>
              </a:ext>
            </a:extLst>
          </p:cNvPr>
          <p:cNvSpPr txBox="1"/>
          <p:nvPr/>
        </p:nvSpPr>
        <p:spPr>
          <a:xfrm rot="16200000">
            <a:off x="806506" y="1569950"/>
            <a:ext cx="2724657" cy="76944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Chemistry</a:t>
            </a:r>
          </a:p>
          <a:p>
            <a:pPr algn="ctr"/>
            <a:r>
              <a:rPr lang="en-US" sz="2200" dirty="0"/>
              <a:t>(Precomputed)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E9EFE6-432E-43E6-85EF-A2C648F50A13}"/>
              </a:ext>
            </a:extLst>
          </p:cNvPr>
          <p:cNvSpPr txBox="1"/>
          <p:nvPr/>
        </p:nvSpPr>
        <p:spPr>
          <a:xfrm rot="16200000">
            <a:off x="713368" y="4400846"/>
            <a:ext cx="2937140" cy="76944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Flow</a:t>
            </a:r>
          </a:p>
          <a:p>
            <a:pPr algn="ctr"/>
            <a:r>
              <a:rPr lang="en-US" sz="2200" dirty="0"/>
              <a:t>(Run-time lookup)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16D3DA-66C5-44BC-B460-C53E37947A37}"/>
              </a:ext>
            </a:extLst>
          </p:cNvPr>
          <p:cNvSpPr/>
          <p:nvPr/>
        </p:nvSpPr>
        <p:spPr>
          <a:xfrm>
            <a:off x="4641010" y="2798465"/>
            <a:ext cx="3496560" cy="28087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3DB454-C618-4631-B8CF-1227A4D3A7D3}"/>
              </a:ext>
            </a:extLst>
          </p:cNvPr>
          <p:cNvSpPr/>
          <p:nvPr/>
        </p:nvSpPr>
        <p:spPr>
          <a:xfrm>
            <a:off x="5139049" y="3668798"/>
            <a:ext cx="2532043" cy="154750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Lagrange Polynomial Interpolation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A18027E-1555-44ED-B558-D72E38310659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H="1">
            <a:off x="4640997" y="4118370"/>
            <a:ext cx="12950" cy="2123309"/>
          </a:xfrm>
          <a:prstGeom prst="bentConnector3">
            <a:avLst>
              <a:gd name="adj1" fmla="val -176525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59B5EEB-E69E-4CA3-867E-F5ACDE31666F}"/>
              </a:ext>
            </a:extLst>
          </p:cNvPr>
          <p:cNvSpPr/>
          <p:nvPr/>
        </p:nvSpPr>
        <p:spPr>
          <a:xfrm>
            <a:off x="3133237" y="3789078"/>
            <a:ext cx="348330" cy="8208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ACF40A-5726-4EA8-9FCD-FEABF33848F4}"/>
              </a:ext>
            </a:extLst>
          </p:cNvPr>
          <p:cNvSpPr txBox="1"/>
          <p:nvPr/>
        </p:nvSpPr>
        <p:spPr>
          <a:xfrm>
            <a:off x="3509318" y="3668798"/>
            <a:ext cx="866172" cy="110799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>
                <a:latin typeface="+mj-lt"/>
              </a:rPr>
              <a:t>Cpv</a:t>
            </a:r>
            <a:endParaRPr lang="en-US" sz="2200" dirty="0">
              <a:latin typeface="+mj-lt"/>
            </a:endParaRPr>
          </a:p>
          <a:p>
            <a:pPr algn="ctr"/>
            <a:r>
              <a:rPr lang="en-US" sz="2200" dirty="0" err="1">
                <a:latin typeface="+mj-lt"/>
              </a:rPr>
              <a:t>Zmix</a:t>
            </a:r>
            <a:endParaRPr lang="en-US" sz="2200" dirty="0">
              <a:latin typeface="+mj-lt"/>
            </a:endParaRPr>
          </a:p>
          <a:p>
            <a:pPr algn="ctr"/>
            <a:r>
              <a:rPr lang="en-US" sz="2200" dirty="0" err="1">
                <a:latin typeface="+mj-lt"/>
              </a:rPr>
              <a:t>Zst</a:t>
            </a:r>
            <a:endParaRPr lang="en-US" sz="2200" dirty="0"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8627DE-E634-45D5-BC90-BDBFD3ECAB22}"/>
              </a:ext>
            </a:extLst>
          </p:cNvPr>
          <p:cNvSpPr/>
          <p:nvPr/>
        </p:nvSpPr>
        <p:spPr>
          <a:xfrm>
            <a:off x="8611100" y="3167798"/>
            <a:ext cx="348330" cy="2607950"/>
          </a:xfrm>
          <a:prstGeom prst="rect">
            <a:avLst/>
          </a:prstGeom>
          <a:solidFill>
            <a:srgbClr val="00B0F0"/>
          </a:solidFill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676934-D955-4525-AA46-B68F5304C28A}"/>
              </a:ext>
            </a:extLst>
          </p:cNvPr>
          <p:cNvSpPr txBox="1"/>
          <p:nvPr/>
        </p:nvSpPr>
        <p:spPr>
          <a:xfrm>
            <a:off x="9023215" y="3769756"/>
            <a:ext cx="1662202" cy="144655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+mj-lt"/>
              </a:rPr>
              <a:t>Yi</a:t>
            </a:r>
          </a:p>
          <a:p>
            <a:pPr algn="ctr"/>
            <a:r>
              <a:rPr lang="en-US" sz="2200" dirty="0" err="1">
                <a:latin typeface="+mj-lt"/>
              </a:rPr>
              <a:t>Souspeci</a:t>
            </a:r>
            <a:endParaRPr lang="en-US" sz="2200" dirty="0">
              <a:latin typeface="+mj-lt"/>
            </a:endParaRPr>
          </a:p>
          <a:p>
            <a:pPr algn="ctr"/>
            <a:r>
              <a:rPr lang="en-US" sz="2200" dirty="0">
                <a:latin typeface="+mj-lt"/>
              </a:rPr>
              <a:t>……</a:t>
            </a:r>
          </a:p>
          <a:p>
            <a:pPr algn="ctr"/>
            <a:r>
              <a:rPr lang="en-US" sz="2200" dirty="0">
                <a:latin typeface="+mj-lt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489026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E787F83-93FA-4514-996E-03FCB6D9406E}"/>
              </a:ext>
            </a:extLst>
          </p:cNvPr>
          <p:cNvSpPr/>
          <p:nvPr/>
        </p:nvSpPr>
        <p:spPr>
          <a:xfrm>
            <a:off x="3770815" y="4462318"/>
            <a:ext cx="5967545" cy="209393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/>
              </a:solidFill>
            </a:endParaRPr>
          </a:p>
          <a:p>
            <a:pPr algn="ctr"/>
            <a:endParaRPr lang="en-US" sz="2200" dirty="0">
              <a:solidFill>
                <a:schemeClr val="tx1"/>
              </a:solidFill>
            </a:endParaRPr>
          </a:p>
          <a:p>
            <a:pPr algn="ctr"/>
            <a:endParaRPr lang="en-US" sz="2200" dirty="0">
              <a:solidFill>
                <a:schemeClr val="tx1"/>
              </a:solidFill>
            </a:endParaRPr>
          </a:p>
          <a:p>
            <a:pPr algn="ctr"/>
            <a:endParaRPr lang="en-US" sz="2200" dirty="0">
              <a:solidFill>
                <a:schemeClr val="tx1"/>
              </a:solidFill>
            </a:endParaRPr>
          </a:p>
          <a:p>
            <a:pPr algn="ctr"/>
            <a:endParaRPr lang="en-US" sz="2200" dirty="0">
              <a:solidFill>
                <a:schemeClr val="tx1"/>
              </a:solidFill>
            </a:endParaRP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Machine Learning Framework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BB2779-8917-48E2-9906-977BBA18E353}"/>
              </a:ext>
            </a:extLst>
          </p:cNvPr>
          <p:cNvSpPr/>
          <p:nvPr/>
        </p:nvSpPr>
        <p:spPr>
          <a:xfrm>
            <a:off x="4225644" y="5001553"/>
            <a:ext cx="1882421" cy="98695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Reduced Basis Learning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C3090A-10E2-4EBD-85DB-4E32038CC0B6}"/>
              </a:ext>
            </a:extLst>
          </p:cNvPr>
          <p:cNvSpPr/>
          <p:nvPr/>
        </p:nvSpPr>
        <p:spPr>
          <a:xfrm>
            <a:off x="7446420" y="4984553"/>
            <a:ext cx="1882421" cy="98695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Reverse Lookup Learning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790434C-6BDC-4875-8F79-D7ED37C2F98C}"/>
              </a:ext>
            </a:extLst>
          </p:cNvPr>
          <p:cNvSpPr/>
          <p:nvPr/>
        </p:nvSpPr>
        <p:spPr>
          <a:xfrm>
            <a:off x="4482314" y="448056"/>
            <a:ext cx="4437595" cy="986957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Combustion Modelling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0D15B5B-2E89-4303-94F2-63FDF6D83ECA}"/>
              </a:ext>
            </a:extLst>
          </p:cNvPr>
          <p:cNvSpPr/>
          <p:nvPr/>
        </p:nvSpPr>
        <p:spPr>
          <a:xfrm>
            <a:off x="3920403" y="2616115"/>
            <a:ext cx="2422028" cy="986957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Chemistry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Modelling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84DBE9-A9ED-47F5-AFD6-0C120ECCD87C}"/>
              </a:ext>
            </a:extLst>
          </p:cNvPr>
          <p:cNvSpPr/>
          <p:nvPr/>
        </p:nvSpPr>
        <p:spPr>
          <a:xfrm>
            <a:off x="7221945" y="2617952"/>
            <a:ext cx="2422028" cy="986957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Modelling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02BFA6-531F-4748-9864-86CD3E86F661}"/>
              </a:ext>
            </a:extLst>
          </p:cNvPr>
          <p:cNvCxnSpPr/>
          <p:nvPr/>
        </p:nvCxnSpPr>
        <p:spPr>
          <a:xfrm flipH="1">
            <a:off x="5107481" y="1435013"/>
            <a:ext cx="1509052" cy="11811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B3802C-99C0-48D7-8C83-B480E402938A}"/>
              </a:ext>
            </a:extLst>
          </p:cNvPr>
          <p:cNvCxnSpPr/>
          <p:nvPr/>
        </p:nvCxnSpPr>
        <p:spPr>
          <a:xfrm>
            <a:off x="6616534" y="1435013"/>
            <a:ext cx="1837827" cy="11811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005CBC-AEDE-4269-878E-834F4A0C2230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5131417" y="3603072"/>
            <a:ext cx="1623171" cy="8592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FDBF2B-8605-4C43-9A1C-C6F70ED8A56A}"/>
              </a:ext>
            </a:extLst>
          </p:cNvPr>
          <p:cNvSpPr txBox="1"/>
          <p:nvPr/>
        </p:nvSpPr>
        <p:spPr>
          <a:xfrm>
            <a:off x="2359505" y="1663819"/>
            <a:ext cx="3319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(re) Solved Separately for Computational Efficiency</a:t>
            </a:r>
          </a:p>
        </p:txBody>
      </p:sp>
    </p:spTree>
    <p:extLst>
      <p:ext uri="{BB962C8B-B14F-4D97-AF65-F5344CB8AC3E}">
        <p14:creationId xmlns:p14="http://schemas.microsoft.com/office/powerpoint/2010/main" val="187801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2C66778A-FB2A-4AAB-9465-4740437C19DD}"/>
              </a:ext>
            </a:extLst>
          </p:cNvPr>
          <p:cNvSpPr/>
          <p:nvPr/>
        </p:nvSpPr>
        <p:spPr>
          <a:xfrm>
            <a:off x="7240982" y="2091847"/>
            <a:ext cx="1793254" cy="102795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ML predictive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BE7DB8-CE71-4C31-892B-F9BEBC3FB833}"/>
              </a:ext>
            </a:extLst>
          </p:cNvPr>
          <p:cNvSpPr/>
          <p:nvPr/>
        </p:nvSpPr>
        <p:spPr>
          <a:xfrm>
            <a:off x="9756442" y="1301848"/>
            <a:ext cx="348330" cy="2607950"/>
          </a:xfrm>
          <a:prstGeom prst="rect">
            <a:avLst/>
          </a:prstGeom>
          <a:solidFill>
            <a:srgbClr val="00B0F0"/>
          </a:solidFill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CA328-B323-4AC4-9933-5878B2F952A7}"/>
              </a:ext>
            </a:extLst>
          </p:cNvPr>
          <p:cNvSpPr txBox="1"/>
          <p:nvPr/>
        </p:nvSpPr>
        <p:spPr>
          <a:xfrm>
            <a:off x="8415666" y="4055740"/>
            <a:ext cx="2141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Thermochemical state variables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00F8E7A-D222-49DF-902D-593A66B6A683}"/>
              </a:ext>
            </a:extLst>
          </p:cNvPr>
          <p:cNvSpPr/>
          <p:nvPr/>
        </p:nvSpPr>
        <p:spPr>
          <a:xfrm rot="16200000">
            <a:off x="7927655" y="3711427"/>
            <a:ext cx="260459" cy="381873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071FFC-08A3-45D2-A43A-B00A0765F53D}"/>
              </a:ext>
            </a:extLst>
          </p:cNvPr>
          <p:cNvSpPr txBox="1"/>
          <p:nvPr/>
        </p:nvSpPr>
        <p:spPr>
          <a:xfrm>
            <a:off x="6148519" y="5841992"/>
            <a:ext cx="38187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Reverse Lookup Learning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4501A8-5F18-45B1-BFFF-9A630E0F9A8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034236" y="2605823"/>
            <a:ext cx="73694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D5F0CD2-DC46-45C1-8E31-4D827EFBD54B}"/>
              </a:ext>
            </a:extLst>
          </p:cNvPr>
          <p:cNvSpPr/>
          <p:nvPr/>
        </p:nvSpPr>
        <p:spPr>
          <a:xfrm>
            <a:off x="2130781" y="1563634"/>
            <a:ext cx="348330" cy="2346163"/>
          </a:xfrm>
          <a:prstGeom prst="rect">
            <a:avLst/>
          </a:prstGeom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B5E1D-64BC-40E0-B8C4-B6CEB0BF0A01}"/>
              </a:ext>
            </a:extLst>
          </p:cNvPr>
          <p:cNvSpPr txBox="1"/>
          <p:nvPr/>
        </p:nvSpPr>
        <p:spPr>
          <a:xfrm>
            <a:off x="1234153" y="4186369"/>
            <a:ext cx="21415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High dimensional input vector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5D87F9-0EE7-465C-A1E8-896E9A9B46E6}"/>
              </a:ext>
            </a:extLst>
          </p:cNvPr>
          <p:cNvSpPr/>
          <p:nvPr/>
        </p:nvSpPr>
        <p:spPr>
          <a:xfrm>
            <a:off x="4430836" y="2195404"/>
            <a:ext cx="348330" cy="8208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EA0633-36C8-4610-9B55-910689F791FE}"/>
              </a:ext>
            </a:extLst>
          </p:cNvPr>
          <p:cNvSpPr txBox="1"/>
          <p:nvPr/>
        </p:nvSpPr>
        <p:spPr>
          <a:xfrm>
            <a:off x="3605394" y="3290848"/>
            <a:ext cx="2141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Low-dimensional state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89845A04-4957-47F0-972B-A756C5A09711}"/>
              </a:ext>
            </a:extLst>
          </p:cNvPr>
          <p:cNvSpPr/>
          <p:nvPr/>
        </p:nvSpPr>
        <p:spPr>
          <a:xfrm rot="16200000">
            <a:off x="3475165" y="3851679"/>
            <a:ext cx="260459" cy="3468558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84C88D-FFC2-43EE-9A6D-52B2107D7B23}"/>
              </a:ext>
            </a:extLst>
          </p:cNvPr>
          <p:cNvSpPr txBox="1"/>
          <p:nvPr/>
        </p:nvSpPr>
        <p:spPr>
          <a:xfrm>
            <a:off x="1871114" y="5768529"/>
            <a:ext cx="3468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Reduced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/>
              <a:t>Basis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/>
              <a:t>Learning</a:t>
            </a:r>
          </a:p>
          <a:p>
            <a:pPr algn="ctr"/>
            <a:endParaRPr lang="en-US" sz="1800" dirty="0"/>
          </a:p>
        </p:txBody>
      </p:sp>
      <p:sp>
        <p:nvSpPr>
          <p:cNvPr id="17" name="Right Arrow 17">
            <a:extLst>
              <a:ext uri="{FF2B5EF4-FFF2-40B4-BE49-F238E27FC236}">
                <a16:creationId xmlns:a16="http://schemas.microsoft.com/office/drawing/2014/main" id="{D9C7D737-793E-4488-93F2-D2E1E47C2978}"/>
              </a:ext>
            </a:extLst>
          </p:cNvPr>
          <p:cNvSpPr/>
          <p:nvPr/>
        </p:nvSpPr>
        <p:spPr>
          <a:xfrm>
            <a:off x="2827075" y="2336163"/>
            <a:ext cx="1326973" cy="618949"/>
          </a:xfrm>
          <a:prstGeom prst="rightArrow">
            <a:avLst>
              <a:gd name="adj1" fmla="val 60239"/>
              <a:gd name="adj2" fmla="val 39177"/>
            </a:avLst>
          </a:prstGeom>
          <a:solidFill>
            <a:schemeClr val="accent1">
              <a:lumMod val="75000"/>
            </a:schemeClr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9FDD11-CD7B-4D5B-9B97-688F185FE76E}"/>
              </a:ext>
            </a:extLst>
          </p:cNvPr>
          <p:cNvSpPr/>
          <p:nvPr/>
        </p:nvSpPr>
        <p:spPr>
          <a:xfrm>
            <a:off x="6124669" y="2191051"/>
            <a:ext cx="348330" cy="8208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7B9084-EC5E-47F1-84A6-8D8291AD1C0A}"/>
              </a:ext>
            </a:extLst>
          </p:cNvPr>
          <p:cNvSpPr txBox="1"/>
          <p:nvPr/>
        </p:nvSpPr>
        <p:spPr>
          <a:xfrm>
            <a:off x="2445441" y="1768681"/>
            <a:ext cx="20849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Constrained PCA</a:t>
            </a:r>
          </a:p>
          <a:p>
            <a:endParaRPr lang="en-US" sz="2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F7612E-794B-4C03-B470-5C74A11E36FD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6472999" y="2601469"/>
            <a:ext cx="767983" cy="43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3810DE2D-8BBF-4B36-9747-CDDCCD776125}"/>
              </a:ext>
            </a:extLst>
          </p:cNvPr>
          <p:cNvSpPr txBox="1">
            <a:spLocks/>
          </p:cNvSpPr>
          <p:nvPr/>
        </p:nvSpPr>
        <p:spPr>
          <a:xfrm>
            <a:off x="706316" y="-17494"/>
            <a:ext cx="10515600" cy="545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n-lt"/>
              </a:rPr>
              <a:t>Simple ML Framework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DDD4633D-C15A-4F29-86A8-21CBBBE13DBB}"/>
              </a:ext>
            </a:extLst>
          </p:cNvPr>
          <p:cNvSpPr/>
          <p:nvPr/>
        </p:nvSpPr>
        <p:spPr>
          <a:xfrm rot="5400000">
            <a:off x="2920648" y="60283"/>
            <a:ext cx="271981" cy="2030185"/>
          </a:xfrm>
          <a:prstGeom prst="leftBrace">
            <a:avLst>
              <a:gd name="adj1" fmla="val 32749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CD24D8-D8C4-4AF5-935B-B757740163F6}"/>
              </a:ext>
            </a:extLst>
          </p:cNvPr>
          <p:cNvSpPr txBox="1"/>
          <p:nvPr/>
        </p:nvSpPr>
        <p:spPr>
          <a:xfrm>
            <a:off x="1771651" y="527560"/>
            <a:ext cx="261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Reduced Basis Learning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C5133F47-DBDF-4D94-AA21-CB26F85D9BF2}"/>
              </a:ext>
            </a:extLst>
          </p:cNvPr>
          <p:cNvSpPr/>
          <p:nvPr/>
        </p:nvSpPr>
        <p:spPr>
          <a:xfrm rot="5400000">
            <a:off x="6420095" y="-1350615"/>
            <a:ext cx="271981" cy="4859303"/>
          </a:xfrm>
          <a:prstGeom prst="leftBrace">
            <a:avLst>
              <a:gd name="adj1" fmla="val 32749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100882-03AB-42B4-9BB2-AE6E68AFB850}"/>
              </a:ext>
            </a:extLst>
          </p:cNvPr>
          <p:cNvSpPr txBox="1"/>
          <p:nvPr/>
        </p:nvSpPr>
        <p:spPr>
          <a:xfrm>
            <a:off x="5089323" y="572171"/>
            <a:ext cx="303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Regression Function Learning</a:t>
            </a:r>
          </a:p>
        </p:txBody>
      </p:sp>
    </p:spTree>
    <p:extLst>
      <p:ext uri="{BB962C8B-B14F-4D97-AF65-F5344CB8AC3E}">
        <p14:creationId xmlns:p14="http://schemas.microsoft.com/office/powerpoint/2010/main" val="340747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A20356B-30B0-4148-BAB0-53070987CA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52" t="51564" r="52551" b="25307"/>
          <a:stretch/>
        </p:blipFill>
        <p:spPr>
          <a:xfrm>
            <a:off x="3217443" y="1599469"/>
            <a:ext cx="5757114" cy="402761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BA9AFA0-9BA0-4A08-AAAC-ABCCB605ED25}"/>
              </a:ext>
            </a:extLst>
          </p:cNvPr>
          <p:cNvSpPr txBox="1">
            <a:spLocks/>
          </p:cNvSpPr>
          <p:nvPr/>
        </p:nvSpPr>
        <p:spPr>
          <a:xfrm>
            <a:off x="2543175" y="81756"/>
            <a:ext cx="6753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True vs Residuals</a:t>
            </a:r>
            <a:endParaRPr lang="mr-IN" sz="2400" dirty="0"/>
          </a:p>
        </p:txBody>
      </p:sp>
    </p:spTree>
    <p:extLst>
      <p:ext uri="{BB962C8B-B14F-4D97-AF65-F5344CB8AC3E}">
        <p14:creationId xmlns:p14="http://schemas.microsoft.com/office/powerpoint/2010/main" val="227019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14114</TotalTime>
  <Words>699</Words>
  <Application>Microsoft Office PowerPoint</Application>
  <PresentationFormat>Widescreen</PresentationFormat>
  <Paragraphs>142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Georgia</vt:lpstr>
      <vt:lpstr>Office Theme</vt:lpstr>
      <vt:lpstr>Turbulent Combustion Modeling</vt:lpstr>
      <vt:lpstr>Tabulation Famework Properties</vt:lpstr>
      <vt:lpstr>Reducing Chemistry</vt:lpstr>
      <vt:lpstr>Example of existing approaches</vt:lpstr>
      <vt:lpstr>Issues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Layer Embedding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Amol Salunkhe</dc:creator>
  <cp:lastModifiedBy>Amol Salunkhe</cp:lastModifiedBy>
  <cp:revision>34</cp:revision>
  <dcterms:created xsi:type="dcterms:W3CDTF">2021-05-19T09:23:31Z</dcterms:created>
  <dcterms:modified xsi:type="dcterms:W3CDTF">2021-07-20T10:28:58Z</dcterms:modified>
</cp:coreProperties>
</file>