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E162-CA23-4910-8FB6-34017EF7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C5EF-83B1-4D41-AEFF-43033B67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9926-2F3F-4F67-A241-AF0EAA9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65E8-1769-41F1-A60F-6DE6C4FE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9F69-6A9B-45F7-9206-961F4C94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7CDA-A22F-4D1A-B492-E1D97B92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D18FE-122B-4E36-80D6-0EDBECF6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A583-00CC-47C0-8CE2-F72AE581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A4E8-3DA3-4C71-984D-379D794C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1547-93DE-4EE3-9A4C-06CC852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52E71-21B2-46F6-BD44-63860BEBE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CFF75-3318-460E-9DD6-8C9B75D9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BC33-9814-4A2B-83C2-A95434D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5ACA-4400-4403-BF00-7818D62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B546-31C3-44E9-9E0A-C8FC9F28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DCEC-38ED-4846-AB9F-7FD97741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AC70-E2FD-4014-A257-A3655CE2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DC0F-B82C-442D-99DC-DDA2F13D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E84-3312-42A6-8580-165BCD2D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809F-6523-4F77-AEBB-2EF21411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AE5D-3C2F-44E7-8D0A-4F6996FD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63BC-2E37-4EB8-9953-812A5149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EEF4-9539-4B27-A9D1-5AC90E5F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AC5B-5D24-446D-869B-9260F8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AEC9-8AA0-43FB-8D78-87B48C8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1C0-CAAF-4F50-B990-0AF20C55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9245-A00F-498A-BB3E-8C617B594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30E1-C23F-4D3D-BAC3-C9EC9A6B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0E44D-F06A-43B1-AFA0-84D0CF3B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49D1-C1D5-4CCB-90EC-DF07CE77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A477-09A3-4AA0-8B79-1E55E6C3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8EE5-8A4D-4174-9745-42AD4151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B826-8E9C-41A0-8810-A6B1E0FE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3AC3-ED3B-445F-BFFE-2087377A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038A2-287E-4382-9661-111B711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1CF94-D248-4D48-9A3D-DEDBE85E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29416-5982-47D7-97CC-369C2F8F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7755-E2FD-43A9-9291-F12097DF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26BCB-2D3C-48A1-9D7D-95A2A1C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971C-9560-4214-8C39-8DD956DF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39B59-3B12-4794-AA31-20D50116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2E3A3-0880-401D-ACBC-2509BBF3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37433-EBE8-41BA-AD27-DDC8CA70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E0366-4E55-4F7A-9E04-5908D0B2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E86DC-07A9-48A1-91EE-7D56DC3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A9E5-CC9B-46E7-892C-F44BBF63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A523-D758-4583-B950-933E556D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1877-8D50-4DCC-8FD2-5645478C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969B-04A0-4E9C-B5FA-EDBA13D59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53E7-3CDE-4F06-9248-BB36E5B9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970B-9390-452A-A60D-231D4E9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659EC-BC6E-438B-8085-47F655A0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3868-83AE-457B-B26B-272F24E2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24EC8-8936-49D9-B7F7-B923487C4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C08B-358B-45FD-ACC2-51B8E28B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0276-6F2F-45A3-89BA-071C96FB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6EC57-AFE8-44DA-B0AC-A46F9A9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E4C13-01AE-4C2F-83EC-15F0BFE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E7E1A-24C0-428A-A26A-4BDA6BE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0A1F-83D2-4657-8CCA-6ED94FDC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A130-CB49-4C5B-B910-088AB9C98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FB14-471A-44CE-87AF-11A11D9500B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9392-777B-4DE5-A3B2-ADD78A498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36BD-A4E6-4A37-89A7-4717433BA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8684-52EA-41E4-BA7D-A3F4470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561A-486E-4FAC-ADEB-0A8BA8A94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1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61AC0-D445-440C-AFC6-8345778DA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  <a:p>
            <a:r>
              <a:rPr lang="en-US" dirty="0"/>
              <a:t>Establishing the need for Joint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2085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F20E-78A9-4985-A33C-53E00E9A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828E-3FAD-42D5-B4B9-4FD135AC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on the choice of #of </a:t>
            </a:r>
            <a:r>
              <a:rPr lang="en-US" dirty="0" err="1"/>
              <a:t>Cpvs</a:t>
            </a:r>
            <a:r>
              <a:rPr lang="en-US" dirty="0"/>
              <a:t> &amp; PCAs</a:t>
            </a:r>
          </a:p>
        </p:txBody>
      </p:sp>
    </p:spTree>
    <p:extLst>
      <p:ext uri="{BB962C8B-B14F-4D97-AF65-F5344CB8AC3E}">
        <p14:creationId xmlns:p14="http://schemas.microsoft.com/office/powerpoint/2010/main" val="30508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B9B-53AC-4461-94B1-71D70596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DE77-68D7-4DBF-8A90-CD0628760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Chemistry Tabulation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Manifold Generation</a:t>
            </a:r>
          </a:p>
          <a:p>
            <a:pPr lvl="2"/>
            <a:r>
              <a:rPr lang="en-US" dirty="0"/>
              <a:t>How many </a:t>
            </a:r>
            <a:r>
              <a:rPr lang="en-US" dirty="0" err="1"/>
              <a:t>Cpvs</a:t>
            </a:r>
            <a:r>
              <a:rPr lang="en-US" dirty="0"/>
              <a:t> to include to capture maximum Physics</a:t>
            </a:r>
          </a:p>
          <a:p>
            <a:pPr lvl="3"/>
            <a:r>
              <a:rPr lang="en-US" dirty="0"/>
              <a:t>Lesser number of </a:t>
            </a:r>
            <a:r>
              <a:rPr lang="en-US" dirty="0" err="1"/>
              <a:t>Cpvs</a:t>
            </a:r>
            <a:r>
              <a:rPr lang="en-US" dirty="0"/>
              <a:t> results in a knotted Manifold and poor Accuracy</a:t>
            </a:r>
          </a:p>
          <a:p>
            <a:pPr lvl="3"/>
            <a:r>
              <a:rPr lang="en-US" dirty="0"/>
              <a:t>More </a:t>
            </a:r>
            <a:r>
              <a:rPr lang="en-US" dirty="0" err="1"/>
              <a:t>Cpvs</a:t>
            </a:r>
            <a:r>
              <a:rPr lang="en-US" dirty="0"/>
              <a:t> slow the Flow Simulation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Manifold Storage &amp; Lookup</a:t>
            </a:r>
          </a:p>
          <a:p>
            <a:pPr lvl="2"/>
            <a:r>
              <a:rPr lang="en-US" dirty="0"/>
              <a:t>How granularly can the Manifold be Discretized and Stored</a:t>
            </a:r>
          </a:p>
          <a:p>
            <a:pPr lvl="3"/>
            <a:r>
              <a:rPr lang="en-US" dirty="0"/>
              <a:t>Storage &amp; Lookup Time vs Accuracy</a:t>
            </a:r>
          </a:p>
          <a:p>
            <a:pPr lvl="3"/>
            <a:r>
              <a:rPr lang="en-US" dirty="0"/>
              <a:t>If less number of </a:t>
            </a:r>
            <a:r>
              <a:rPr lang="en-US" dirty="0" err="1"/>
              <a:t>Cpvs</a:t>
            </a:r>
            <a:r>
              <a:rPr lang="en-US" dirty="0"/>
              <a:t> are chosen the Manifold will be knotted and to maintain adequate accuracy lot of storage space is required </a:t>
            </a:r>
          </a:p>
        </p:txBody>
      </p:sp>
    </p:spTree>
    <p:extLst>
      <p:ext uri="{BB962C8B-B14F-4D97-AF65-F5344CB8AC3E}">
        <p14:creationId xmlns:p14="http://schemas.microsoft.com/office/powerpoint/2010/main" val="117845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ECE-3E71-4734-97E2-EFE8312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C278-759A-4166-BE41-C642A1B0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Guided</a:t>
            </a:r>
          </a:p>
          <a:p>
            <a:pPr lvl="1"/>
            <a:r>
              <a:rPr lang="en-US" dirty="0" err="1"/>
              <a:t>Zmix</a:t>
            </a:r>
            <a:r>
              <a:rPr lang="en-US" dirty="0"/>
              <a:t> &amp; </a:t>
            </a:r>
            <a:r>
              <a:rPr lang="en-US" dirty="0" err="1"/>
              <a:t>Cpv</a:t>
            </a:r>
            <a:r>
              <a:rPr lang="en-US" dirty="0"/>
              <a:t> calculated using numerical optimization to guarantee quality of the Manifold</a:t>
            </a:r>
          </a:p>
          <a:p>
            <a:pPr lvl="2"/>
            <a:r>
              <a:rPr lang="en-US" dirty="0"/>
              <a:t>Accuracy &amp; Lookup Time</a:t>
            </a:r>
          </a:p>
          <a:p>
            <a:r>
              <a:rPr lang="en-US" dirty="0"/>
              <a:t>Data Science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Regression Function</a:t>
            </a:r>
          </a:p>
          <a:p>
            <a:pPr lvl="2"/>
            <a:r>
              <a:rPr lang="en-US" dirty="0"/>
              <a:t>Interpretability &amp; Accuracy &amp; Lookup</a:t>
            </a:r>
          </a:p>
        </p:txBody>
      </p:sp>
    </p:spTree>
    <p:extLst>
      <p:ext uri="{BB962C8B-B14F-4D97-AF65-F5344CB8AC3E}">
        <p14:creationId xmlns:p14="http://schemas.microsoft.com/office/powerpoint/2010/main" val="351493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F266-EEA4-4C7F-AC77-B007894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B559-67D5-43DA-AF94-443CE2EA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Zmix</a:t>
            </a:r>
            <a:r>
              <a:rPr lang="en-US" dirty="0"/>
              <a:t> on Accuracy</a:t>
            </a:r>
          </a:p>
          <a:p>
            <a:r>
              <a:rPr lang="en-US" dirty="0" err="1"/>
              <a:t>Cpv</a:t>
            </a:r>
            <a:r>
              <a:rPr lang="en-US" dirty="0"/>
              <a:t> Cardinality to achieve Accuracy</a:t>
            </a:r>
          </a:p>
          <a:p>
            <a:r>
              <a:rPr lang="en-US" dirty="0"/>
              <a:t>Choice of the PCA Technique</a:t>
            </a:r>
          </a:p>
          <a:p>
            <a:pPr lvl="1"/>
            <a:r>
              <a:rPr lang="en-US" dirty="0" err="1"/>
              <a:t>ZmixPCA</a:t>
            </a:r>
            <a:endParaRPr lang="en-US" dirty="0"/>
          </a:p>
          <a:p>
            <a:pPr lvl="1"/>
            <a:r>
              <a:rPr lang="en-US" dirty="0" err="1"/>
              <a:t>PurePCA</a:t>
            </a:r>
            <a:endParaRPr lang="en-US" dirty="0"/>
          </a:p>
          <a:p>
            <a:pPr lvl="1"/>
            <a:r>
              <a:rPr lang="en-US" dirty="0" err="1"/>
              <a:t>SparsePCA</a:t>
            </a:r>
            <a:endParaRPr lang="en-US" dirty="0"/>
          </a:p>
          <a:p>
            <a:r>
              <a:rPr lang="en-US" dirty="0"/>
              <a:t>Regression Function Model for Accuracy</a:t>
            </a:r>
          </a:p>
          <a:p>
            <a:pPr lvl="1"/>
            <a:r>
              <a:rPr lang="en-US" dirty="0"/>
              <a:t>Gaussian Process (various kernels)</a:t>
            </a:r>
          </a:p>
          <a:p>
            <a:pPr lvl="1"/>
            <a:r>
              <a:rPr lang="en-US" dirty="0"/>
              <a:t>DNN (various architectures) 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5BDC-0BD4-4FF0-9651-18B2E5D4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"/>
            <a:ext cx="10515600" cy="1325563"/>
          </a:xfrm>
        </p:spPr>
        <p:txBody>
          <a:bodyPr/>
          <a:lstStyle/>
          <a:p>
            <a:r>
              <a:rPr lang="en-US" dirty="0"/>
              <a:t>Results: #PCAs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8F72-8E4E-4953-B416-B4E0F92FAD10}"/>
              </a:ext>
            </a:extLst>
          </p:cNvPr>
          <p:cNvSpPr/>
          <p:nvPr/>
        </p:nvSpPr>
        <p:spPr>
          <a:xfrm>
            <a:off x="961021" y="1321893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ZmixPCA</a:t>
            </a:r>
            <a:r>
              <a:rPr lang="en-US" dirty="0"/>
              <a:t> Elbow Plot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C7491-F215-4FB3-B2A1-BFC80FCA55CA}"/>
              </a:ext>
            </a:extLst>
          </p:cNvPr>
          <p:cNvSpPr/>
          <p:nvPr/>
        </p:nvSpPr>
        <p:spPr>
          <a:xfrm>
            <a:off x="8012833" y="1357390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SparsePCA</a:t>
            </a:r>
            <a:r>
              <a:rPr lang="en-US" dirty="0"/>
              <a:t> Elbow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0B1C2-214D-4E45-9A05-D28991D17CCC}"/>
              </a:ext>
            </a:extLst>
          </p:cNvPr>
          <p:cNvSpPr/>
          <p:nvPr/>
        </p:nvSpPr>
        <p:spPr>
          <a:xfrm>
            <a:off x="1016278" y="4439005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PurePCA</a:t>
            </a:r>
            <a:r>
              <a:rPr lang="en-US" dirty="0"/>
              <a:t> Elbow Plot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6310-344F-4361-8C15-286C5CFAF9F4}"/>
              </a:ext>
            </a:extLst>
          </p:cNvPr>
          <p:cNvSpPr/>
          <p:nvPr/>
        </p:nvSpPr>
        <p:spPr>
          <a:xfrm>
            <a:off x="8000526" y="4485868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Chart (Group) Error by PCA Technique and No of PCAs</a:t>
            </a:r>
          </a:p>
        </p:txBody>
      </p:sp>
    </p:spTree>
    <p:extLst>
      <p:ext uri="{BB962C8B-B14F-4D97-AF65-F5344CB8AC3E}">
        <p14:creationId xmlns:p14="http://schemas.microsoft.com/office/powerpoint/2010/main" val="26933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5BDC-0BD4-4FF0-9651-18B2E5D4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"/>
            <a:ext cx="10515600" cy="1325563"/>
          </a:xfrm>
        </p:spPr>
        <p:txBody>
          <a:bodyPr/>
          <a:lstStyle/>
          <a:p>
            <a:r>
              <a:rPr lang="en-US" dirty="0"/>
              <a:t>Results/Analysis, </a:t>
            </a:r>
            <a:r>
              <a:rPr lang="en-US" dirty="0" err="1"/>
              <a:t>Zmix</a:t>
            </a:r>
            <a:r>
              <a:rPr lang="en-US" dirty="0"/>
              <a:t> &amp; PCA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8F72-8E4E-4953-B416-B4E0F92FAD10}"/>
              </a:ext>
            </a:extLst>
          </p:cNvPr>
          <p:cNvSpPr/>
          <p:nvPr/>
        </p:nvSpPr>
        <p:spPr>
          <a:xfrm>
            <a:off x="961021" y="1321893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and Collinearity between </a:t>
            </a:r>
            <a:r>
              <a:rPr lang="en-US" dirty="0" err="1"/>
              <a:t>PurePCA</a:t>
            </a:r>
            <a:r>
              <a:rPr lang="en-US" dirty="0"/>
              <a:t> &amp; </a:t>
            </a:r>
            <a:r>
              <a:rPr lang="en-US" dirty="0" err="1"/>
              <a:t>Zmix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C7491-F215-4FB3-B2A1-BFC80FCA55CA}"/>
              </a:ext>
            </a:extLst>
          </p:cNvPr>
          <p:cNvSpPr/>
          <p:nvPr/>
        </p:nvSpPr>
        <p:spPr>
          <a:xfrm>
            <a:off x="8012833" y="1357390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and Collinearity between </a:t>
            </a:r>
            <a:r>
              <a:rPr lang="en-US" dirty="0" err="1"/>
              <a:t>SparsePCA</a:t>
            </a:r>
            <a:r>
              <a:rPr lang="en-US" dirty="0"/>
              <a:t> &amp; </a:t>
            </a:r>
            <a:r>
              <a:rPr lang="en-US" dirty="0" err="1"/>
              <a:t>Zmix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0B1C2-214D-4E45-9A05-D28991D17CCC}"/>
              </a:ext>
            </a:extLst>
          </p:cNvPr>
          <p:cNvSpPr/>
          <p:nvPr/>
        </p:nvSpPr>
        <p:spPr>
          <a:xfrm>
            <a:off x="1016278" y="4439005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Permutation Feature Importance </a:t>
            </a:r>
            <a:r>
              <a:rPr lang="en-US" dirty="0" err="1"/>
              <a:t>PurePCA</a:t>
            </a:r>
            <a:r>
              <a:rPr lang="en-US" dirty="0"/>
              <a:t> &amp; </a:t>
            </a:r>
            <a:r>
              <a:rPr lang="en-US" dirty="0" err="1"/>
              <a:t>Zmix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6310-344F-4361-8C15-286C5CFAF9F4}"/>
              </a:ext>
            </a:extLst>
          </p:cNvPr>
          <p:cNvSpPr/>
          <p:nvPr/>
        </p:nvSpPr>
        <p:spPr>
          <a:xfrm>
            <a:off x="8000526" y="4485868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Permutation Feature Importance </a:t>
            </a:r>
            <a:r>
              <a:rPr lang="en-US" dirty="0" err="1"/>
              <a:t>SparsePCA</a:t>
            </a:r>
            <a:r>
              <a:rPr lang="en-US" dirty="0"/>
              <a:t> &amp; </a:t>
            </a:r>
            <a:r>
              <a:rPr lang="en-US" dirty="0" err="1"/>
              <a:t>Zmix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1C27-331D-48FD-A1D2-0A43E4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Impact of PCA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A0198-F38E-4203-867E-4DC78FEBECB4}"/>
              </a:ext>
            </a:extLst>
          </p:cNvPr>
          <p:cNvSpPr/>
          <p:nvPr/>
        </p:nvSpPr>
        <p:spPr>
          <a:xfrm>
            <a:off x="999593" y="2021903"/>
            <a:ext cx="9825540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Bar Chart by Technique</a:t>
            </a:r>
          </a:p>
        </p:txBody>
      </p:sp>
    </p:spTree>
    <p:extLst>
      <p:ext uri="{BB962C8B-B14F-4D97-AF65-F5344CB8AC3E}">
        <p14:creationId xmlns:p14="http://schemas.microsoft.com/office/powerpoint/2010/main" val="422508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1C27-331D-48FD-A1D2-0A43E4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Impact of </a:t>
            </a:r>
            <a:r>
              <a:rPr lang="en-US" dirty="0" err="1"/>
              <a:t>Cpv</a:t>
            </a:r>
            <a:r>
              <a:rPr lang="en-US" dirty="0"/>
              <a:t> Cardinality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A0198-F38E-4203-867E-4DC78FEBECB4}"/>
              </a:ext>
            </a:extLst>
          </p:cNvPr>
          <p:cNvSpPr/>
          <p:nvPr/>
        </p:nvSpPr>
        <p:spPr>
          <a:xfrm>
            <a:off x="999593" y="2021903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Cpv</a:t>
            </a:r>
            <a:r>
              <a:rPr lang="en-US" dirty="0"/>
              <a:t> Cardinality (Error Decreases with Increase in </a:t>
            </a:r>
            <a:r>
              <a:rPr lang="en-US" dirty="0" err="1"/>
              <a:t>Cpvs</a:t>
            </a:r>
            <a:r>
              <a:rPr lang="en-US" dirty="0"/>
              <a:t>; line chart avg Error by Model)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3E4F1-6D84-4796-844D-E59B44A9084A}"/>
              </a:ext>
            </a:extLst>
          </p:cNvPr>
          <p:cNvSpPr/>
          <p:nvPr/>
        </p:nvSpPr>
        <p:spPr>
          <a:xfrm>
            <a:off x="7251780" y="2021902"/>
            <a:ext cx="3464496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Error decrease by including </a:t>
            </a:r>
            <a:r>
              <a:rPr lang="en-US" dirty="0" err="1"/>
              <a:t>Zmix</a:t>
            </a:r>
            <a:r>
              <a:rPr lang="en-US" dirty="0"/>
              <a:t> Model Bar Chart</a:t>
            </a:r>
          </a:p>
        </p:txBody>
      </p:sp>
    </p:spTree>
    <p:extLst>
      <p:ext uri="{BB962C8B-B14F-4D97-AF65-F5344CB8AC3E}">
        <p14:creationId xmlns:p14="http://schemas.microsoft.com/office/powerpoint/2010/main" val="29611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6792-D42E-43C4-B97C-2A3F63C2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Impact of Regression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F9EB1-F112-49B4-A454-C0BE5B825901}"/>
              </a:ext>
            </a:extLst>
          </p:cNvPr>
          <p:cNvSpPr/>
          <p:nvPr/>
        </p:nvSpPr>
        <p:spPr>
          <a:xfrm>
            <a:off x="999593" y="2021903"/>
            <a:ext cx="9825540" cy="29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Bar Chart by Model</a:t>
            </a:r>
          </a:p>
        </p:txBody>
      </p:sp>
    </p:spTree>
    <p:extLst>
      <p:ext uri="{BB962C8B-B14F-4D97-AF65-F5344CB8AC3E}">
        <p14:creationId xmlns:p14="http://schemas.microsoft.com/office/powerpoint/2010/main" val="256916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278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Paper 1 Outline</vt:lpstr>
      <vt:lpstr>Problem</vt:lpstr>
      <vt:lpstr>Approaches</vt:lpstr>
      <vt:lpstr>Insights</vt:lpstr>
      <vt:lpstr>Results: #PCAs</vt:lpstr>
      <vt:lpstr>Results/Analysis, Zmix &amp; PCA Relation</vt:lpstr>
      <vt:lpstr>Results: Impact of PCA Technique</vt:lpstr>
      <vt:lpstr>Results: Impact of Cpv Cardinality</vt:lpstr>
      <vt:lpstr>Results Impact of Regression Model</vt:lpstr>
      <vt:lpstr>Why Joint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1 Outline</dc:title>
  <dc:creator>Amol Salunkhe</dc:creator>
  <cp:lastModifiedBy>Amol Salunkhe</cp:lastModifiedBy>
  <cp:revision>7</cp:revision>
  <dcterms:created xsi:type="dcterms:W3CDTF">2021-07-08T13:19:05Z</dcterms:created>
  <dcterms:modified xsi:type="dcterms:W3CDTF">2021-07-08T20:07:32Z</dcterms:modified>
</cp:coreProperties>
</file>