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65760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9" autoAdjust="0"/>
    <p:restoredTop sz="94361" autoAdjust="0"/>
  </p:normalViewPr>
  <p:slideViewPr>
    <p:cSldViewPr snapToGrid="0" snapToObjects="1">
      <p:cViewPr varScale="1">
        <p:scale>
          <a:sx n="18" d="100"/>
          <a:sy n="18" d="100"/>
        </p:scale>
        <p:origin x="1170" y="222"/>
      </p:cViewPr>
      <p:guideLst>
        <p:guide orient="horz" pos="10368"/>
        <p:guide pos="1152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8/23/2021</a:t>
            </a:fld>
            <a:endParaRPr lang="en-US"/>
          </a:p>
        </p:txBody>
      </p:sp>
      <p:sp>
        <p:nvSpPr>
          <p:cNvPr id="4" name="Slide Image Placeholder 3"/>
          <p:cNvSpPr>
            <a:spLocks noGrp="1" noRot="1" noChangeAspect="1"/>
          </p:cNvSpPr>
          <p:nvPr>
            <p:ph type="sldImg" idx="2"/>
          </p:nvPr>
        </p:nvSpPr>
        <p:spPr>
          <a:xfrm>
            <a:off x="1714500" y="1143000"/>
            <a:ext cx="342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9193949" y="5654313"/>
            <a:ext cx="0" cy="23948067"/>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423136" y="8992295"/>
            <a:ext cx="7620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7975484" y="5865587"/>
            <a:ext cx="0" cy="23736793"/>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26957071" y="5865587"/>
            <a:ext cx="0" cy="23736793"/>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62000" y="5654313"/>
            <a:ext cx="8165042" cy="14728138"/>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62000" y="21006082"/>
            <a:ext cx="8165042"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9728728" y="5779000"/>
            <a:ext cx="8165042" cy="22679442"/>
          </a:xfrm>
          <a:prstGeom prst="rect">
            <a:avLst/>
          </a:prstGeom>
        </p:spPr>
        <p:txBody>
          <a:bodyPr/>
          <a:lstStyle>
            <a:lvl1pPr>
              <a:lnSpc>
                <a:spcPts val="3833"/>
              </a:lnSpc>
              <a:spcBef>
                <a:spcPts val="0"/>
              </a:spcBef>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682231" y="5865587"/>
            <a:ext cx="8165042" cy="6975763"/>
          </a:xfrm>
          <a:prstGeom prst="rect">
            <a:avLst/>
          </a:prstGeom>
        </p:spPr>
        <p:txBody>
          <a:bodyPr/>
          <a:lstStyle>
            <a:lvl1pPr>
              <a:lnSpc>
                <a:spcPts val="3833"/>
              </a:lnSpc>
              <a:spcBef>
                <a:spcPts val="0"/>
              </a:spcBef>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hasCustomPrompt="1"/>
          </p:nvPr>
        </p:nvSpPr>
        <p:spPr>
          <a:xfrm>
            <a:off x="27662187" y="5865587"/>
            <a:ext cx="8165042" cy="10101244"/>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hasCustomPrompt="1"/>
          </p:nvPr>
        </p:nvSpPr>
        <p:spPr>
          <a:xfrm>
            <a:off x="27662187" y="26563320"/>
            <a:ext cx="8165042" cy="3095048"/>
          </a:xfrm>
          <a:prstGeom prst="rect">
            <a:avLst/>
          </a:prstGeom>
        </p:spPr>
        <p:txBody>
          <a:bodyPr/>
          <a:lstStyle>
            <a:lvl1pPr marL="0" marR="0" indent="0" algn="just" defTabSz="3686861" rtl="0" eaLnBrk="1" fontAlgn="auto" latinLnBrk="0" hangingPunct="1">
              <a:lnSpc>
                <a:spcPct val="100000"/>
              </a:lnSpc>
              <a:spcBef>
                <a:spcPts val="0"/>
              </a:spcBef>
              <a:spcAft>
                <a:spcPts val="1200"/>
              </a:spcAft>
              <a:buClr>
                <a:srgbClr val="005BBB"/>
              </a:buClr>
              <a:buSzTx/>
              <a:buFontTx/>
              <a:buNone/>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hasCustomPrompt="1"/>
          </p:nvPr>
        </p:nvSpPr>
        <p:spPr>
          <a:xfrm>
            <a:off x="18792029" y="13341927"/>
            <a:ext cx="8055243" cy="8290645"/>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9"/>
          <p:cNvSpPr>
            <a:spLocks noGrp="1"/>
          </p:cNvSpPr>
          <p:nvPr>
            <p:ph sz="quarter" idx="23" hasCustomPrompt="1"/>
          </p:nvPr>
        </p:nvSpPr>
        <p:spPr>
          <a:xfrm>
            <a:off x="18792029" y="22238767"/>
            <a:ext cx="8165042" cy="7140230"/>
          </a:xfrm>
          <a:prstGeom prst="rect">
            <a:avLst/>
          </a:prstGeom>
        </p:spPr>
        <p:txBody>
          <a:bodyPr/>
          <a:lstStyle>
            <a:lvl1pPr marL="0" indent="0">
              <a:lnSpc>
                <a:spcPts val="3833"/>
              </a:lnSpc>
              <a:spcBef>
                <a:spcPts val="0"/>
              </a:spcBef>
              <a:buNone/>
              <a:defRPr kumimoji="0" lang="en-US" sz="2800" b="0" i="0" u="none" strike="noStrike" kern="1200" cap="none" spc="0" normalizeH="0" baseline="0" dirty="0">
                <a:ln>
                  <a:noFill/>
                </a:ln>
                <a:solidFill>
                  <a:srgbClr val="666666">
                    <a:lumMod val="50000"/>
                  </a:srgbClr>
                </a:solidFill>
                <a:effectLst/>
                <a:uLnTx/>
                <a:uFillTx/>
                <a:latin typeface="Arial" panose="020B0604020202020204"/>
                <a:ea typeface="+mn-ea"/>
                <a:cs typeface="+mn-cs"/>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2920" y="381000"/>
            <a:ext cx="26045160" cy="3977640"/>
          </a:xfrm>
          <a:prstGeom prst="rect">
            <a:avLst/>
          </a:prstGeom>
        </p:spPr>
        <p:txBody>
          <a:bodyPr/>
          <a:lstStyle>
            <a:lvl1pPr marL="0" marR="0" indent="0" defTabSz="3686861" rtl="0" eaLnBrk="1" fontAlgn="auto" latinLnBrk="0" hangingPunct="1">
              <a:lnSpc>
                <a:spcPct val="100000"/>
              </a:lnSpc>
              <a:spcBef>
                <a:spcPts val="0"/>
              </a:spcBef>
              <a:spcAft>
                <a:spcPts val="0"/>
              </a:spcAft>
              <a:tabLst/>
              <a:defRPr/>
            </a:lvl1pPr>
          </a:lstStyle>
          <a:p>
            <a:pPr marL="0" marR="0" lvl="0" indent="0" defTabSz="3686861" rtl="0" eaLnBrk="1" fontAlgn="auto" latinLnBrk="0" hangingPunct="1">
              <a:lnSpc>
                <a:spcPct val="100000"/>
              </a:lnSpc>
              <a:spcBef>
                <a:spcPts val="0"/>
              </a:spcBef>
              <a:spcAft>
                <a:spcPts val="0"/>
              </a:spcAft>
              <a:tabLst/>
              <a:defRPr/>
            </a:pPr>
            <a:r>
              <a:rPr kumimoji="0" lang="en-US" altLang="en-US" sz="8000" b="1" i="0" u="none" strike="noStrike" kern="1200" cap="none" spc="0" normalizeH="0" baseline="0" noProof="0" dirty="0">
                <a:ln>
                  <a:noFill/>
                </a:ln>
                <a:solidFill>
                  <a:srgbClr val="FFFFFF"/>
                </a:solidFill>
                <a:effectLst/>
                <a:uLnTx/>
                <a:uFillTx/>
                <a:latin typeface="+mj-lt"/>
                <a:ea typeface="Arial" charset="0"/>
                <a:cs typeface="+mn-cs"/>
              </a:rPr>
              <a:t>Title</a:t>
            </a:r>
            <a:br>
              <a:rPr kumimoji="0" lang="en-US" altLang="en-US" sz="8000" b="1" i="0" u="none" strike="noStrike" kern="1200" cap="none" spc="0" normalizeH="0" baseline="0" noProof="0" dirty="0">
                <a:ln>
                  <a:noFill/>
                </a:ln>
                <a:solidFill>
                  <a:srgbClr val="FFFFFF"/>
                </a:solidFill>
                <a:effectLst/>
                <a:uLnTx/>
                <a:uFillTx/>
                <a:latin typeface="+mj-lt"/>
                <a:ea typeface="Arial" charset="0"/>
                <a:cs typeface="+mn-cs"/>
              </a:rPr>
            </a:br>
            <a:br>
              <a:rPr kumimoji="0" lang="en-US" altLang="en-US" sz="3600" b="0" i="0" u="none" strike="noStrike" kern="1200" cap="none" spc="0" normalizeH="0" baseline="0" noProof="0" dirty="0">
                <a:ln>
                  <a:noFill/>
                </a:ln>
                <a:solidFill>
                  <a:srgbClr val="FFFFFF"/>
                </a:solidFill>
                <a:effectLst/>
                <a:uLnTx/>
                <a:uFillTx/>
                <a:latin typeface="+mj-lt"/>
                <a:ea typeface="Arial" charset="0"/>
                <a:cs typeface="+mn-cs"/>
              </a:rPr>
            </a:br>
            <a:endParaRPr lang="en-US" dirty="0"/>
          </a:p>
        </p:txBody>
      </p:sp>
      <p:sp>
        <p:nvSpPr>
          <p:cNvPr id="22" name="Content Placeholder 9"/>
          <p:cNvSpPr>
            <a:spLocks noGrp="1"/>
          </p:cNvSpPr>
          <p:nvPr>
            <p:ph sz="quarter" idx="24" hasCustomPrompt="1"/>
          </p:nvPr>
        </p:nvSpPr>
        <p:spPr>
          <a:xfrm>
            <a:off x="27650545" y="20982172"/>
            <a:ext cx="8165042" cy="4605787"/>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9"/>
          <p:cNvSpPr>
            <a:spLocks noGrp="1"/>
          </p:cNvSpPr>
          <p:nvPr>
            <p:ph sz="quarter" idx="25" hasCustomPrompt="1"/>
          </p:nvPr>
        </p:nvSpPr>
        <p:spPr>
          <a:xfrm>
            <a:off x="27638903" y="16825272"/>
            <a:ext cx="8165042" cy="3361865"/>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baseline="0">
                <a:solidFill>
                  <a:schemeClr val="bg1">
                    <a:lumMod val="50000"/>
                  </a:schemeClr>
                </a:solidFill>
                <a:latin typeface="Arial" charset="0"/>
              </a:defRPr>
            </a:lvl1pPr>
            <a:lvl2pPr>
              <a:lnSpc>
                <a:spcPts val="3833"/>
              </a:lnSpc>
              <a:spcBef>
                <a:spcPts val="0"/>
              </a:spcBef>
              <a:defRPr sz="2333" baseline="0">
                <a:solidFill>
                  <a:schemeClr val="bg1">
                    <a:lumMod val="50000"/>
                  </a:schemeClr>
                </a:solidFill>
                <a:latin typeface="Arial" charset="0"/>
              </a:defRPr>
            </a:lvl2pPr>
            <a:lvl3pPr>
              <a:lnSpc>
                <a:spcPts val="3833"/>
              </a:lnSpc>
              <a:spcBef>
                <a:spcPts val="0"/>
              </a:spcBef>
              <a:defRPr sz="2333" baseline="0">
                <a:solidFill>
                  <a:schemeClr val="bg1">
                    <a:lumMod val="50000"/>
                  </a:schemeClr>
                </a:solidFill>
                <a:latin typeface="Arial" charset="0"/>
              </a:defRPr>
            </a:lvl3pPr>
            <a:lvl4pPr>
              <a:lnSpc>
                <a:spcPts val="3833"/>
              </a:lnSpc>
              <a:spcBef>
                <a:spcPts val="0"/>
              </a:spcBef>
              <a:defRPr sz="2333" baseline="0">
                <a:solidFill>
                  <a:schemeClr val="bg1">
                    <a:lumMod val="50000"/>
                  </a:schemeClr>
                </a:solidFill>
                <a:latin typeface="Arial" charset="0"/>
              </a:defRPr>
            </a:lvl4pPr>
            <a:lvl5pPr marL="1904924" indent="-380985">
              <a:lnSpc>
                <a:spcPts val="3833"/>
              </a:lnSpc>
              <a:spcBef>
                <a:spcPts val="0"/>
              </a:spcBef>
              <a:buClr>
                <a:srgbClr val="245EAC"/>
              </a:buClr>
              <a:buFont typeface="Arial" charset="0"/>
              <a:buChar char="•"/>
              <a:defRPr sz="233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365760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417"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96270"/>
            <a:ext cx="36576000" cy="4765034"/>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417" b="0" i="0" baseline="0" dirty="0">
              <a:solidFill>
                <a:schemeClr val="tx1"/>
              </a:solidFill>
              <a:latin typeface="Arial" charset="0"/>
              <a:ea typeface="Arial" charset="0"/>
            </a:endParaRPr>
          </a:p>
        </p:txBody>
      </p:sp>
      <p:sp>
        <p:nvSpPr>
          <p:cNvPr id="2" name="Rectangle 1"/>
          <p:cNvSpPr/>
          <p:nvPr userDrawn="1"/>
        </p:nvSpPr>
        <p:spPr>
          <a:xfrm>
            <a:off x="-1" y="4660309"/>
            <a:ext cx="365760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6826110" y="-96269"/>
            <a:ext cx="7784733" cy="5256959"/>
          </a:xfrm>
          <a:prstGeom prst="rect">
            <a:avLst/>
          </a:prstGeom>
        </p:spPr>
      </p:pic>
      <p:cxnSp>
        <p:nvCxnSpPr>
          <p:cNvPr id="7" name="Straight Connector 6"/>
          <p:cNvCxnSpPr/>
          <p:nvPr userDrawn="1"/>
        </p:nvCxnSpPr>
        <p:spPr>
          <a:xfrm>
            <a:off x="13716953" y="30800617"/>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5880770" y="30704221"/>
            <a:ext cx="4814460" cy="1588169"/>
          </a:xfrm>
          <a:prstGeom prst="rect">
            <a:avLst/>
          </a:prstGeom>
        </p:spPr>
        <p:txBody>
          <a:bodyPr wrap="square" anchor="ctr">
            <a:noAutofit/>
          </a:bodyPr>
          <a:lstStyle/>
          <a:p>
            <a:pPr algn="ctr">
              <a:spcAft>
                <a:spcPts val="67"/>
              </a:spcAft>
              <a:defRPr/>
            </a:pPr>
            <a:r>
              <a:rPr lang="en-US" sz="3600" b="1" dirty="0">
                <a:solidFill>
                  <a:schemeClr val="bg1"/>
                </a:solidFill>
              </a:rPr>
              <a:t>buffalo.edu/</a:t>
            </a:r>
            <a:r>
              <a:rPr lang="en-US" sz="3600" b="1" dirty="0" err="1">
                <a:solidFill>
                  <a:schemeClr val="bg1"/>
                </a:solidFill>
              </a:rPr>
              <a:t>chrest</a:t>
            </a:r>
            <a:endParaRPr lang="en-US" altLang="en-US" sz="2333" dirty="0">
              <a:solidFill>
                <a:schemeClr val="bg1"/>
              </a:solidFill>
              <a:ea typeface="Arial" charset="0"/>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099" y="30761287"/>
            <a:ext cx="10058400" cy="1863336"/>
          </a:xfrm>
          <a:prstGeom prst="rect">
            <a:avLst/>
          </a:prstGeom>
        </p:spPr>
      </p:pic>
      <p:grpSp>
        <p:nvGrpSpPr>
          <p:cNvPr id="19" name="Group 18"/>
          <p:cNvGrpSpPr/>
          <p:nvPr userDrawn="1"/>
        </p:nvGrpSpPr>
        <p:grpSpPr>
          <a:xfrm>
            <a:off x="33125380" y="30704221"/>
            <a:ext cx="2690649" cy="1873756"/>
            <a:chOff x="33762730" y="30704221"/>
            <a:chExt cx="2690649" cy="1873756"/>
          </a:xfrm>
        </p:grpSpPr>
        <p:sp>
          <p:nvSpPr>
            <p:cNvPr id="13" name="Rectangle 12"/>
            <p:cNvSpPr/>
            <p:nvPr userDrawn="1"/>
          </p:nvSpPr>
          <p:spPr>
            <a:xfrm>
              <a:off x="33762730" y="30704221"/>
              <a:ext cx="2690649" cy="1873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edictive Science Academic Alliance Program | PSAA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38312" y="30800617"/>
              <a:ext cx="2374929" cy="1662451"/>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U.S. Department of Energy (DoE) | Drought.gov"/>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0714308" y="30662369"/>
            <a:ext cx="1981200" cy="196225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24202319" y="30409662"/>
            <a:ext cx="6037964" cy="2327391"/>
            <a:chOff x="25237438" y="30024957"/>
            <a:chExt cx="6037964" cy="2327391"/>
          </a:xfrm>
        </p:grpSpPr>
        <p:sp>
          <p:nvSpPr>
            <p:cNvPr id="24" name="Rectangle 23"/>
            <p:cNvSpPr/>
            <p:nvPr userDrawn="1"/>
          </p:nvSpPr>
          <p:spPr>
            <a:xfrm>
              <a:off x="25237438" y="30277664"/>
              <a:ext cx="6037963" cy="1951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National Nuclear Security Administration - Wikipedi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5237438" y="30024957"/>
              <a:ext cx="6037964" cy="23273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p:cNvCxnSpPr/>
          <p:nvPr userDrawn="1"/>
        </p:nvCxnSpPr>
        <p:spPr>
          <a:xfrm>
            <a:off x="22861908" y="30876767"/>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115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49138" y="4958596"/>
            <a:ext cx="8436048" cy="753556"/>
          </a:xfrm>
        </p:spPr>
        <p:txBody>
          <a:bodyPr/>
          <a:lstStyle/>
          <a:p>
            <a:pPr algn="ctr">
              <a:lnSpc>
                <a:spcPct val="100000"/>
              </a:lnSpc>
            </a:pPr>
            <a:r>
              <a:rPr lang="en-US" sz="4800" b="1" dirty="0">
                <a:solidFill>
                  <a:srgbClr val="005BBB"/>
                </a:solidFill>
                <a:latin typeface="Arial" panose="020B0604020202020204"/>
              </a:rPr>
              <a:t>Introduction</a:t>
            </a:r>
          </a:p>
          <a:p>
            <a:pPr algn="ctr">
              <a:lnSpc>
                <a:spcPct val="100000"/>
              </a:lnSpc>
            </a:pPr>
            <a:endParaRPr lang="en-US" b="1" i="0" dirty="0">
              <a:effectLst/>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endParaRPr lang="en-US" sz="2000" dirty="0">
              <a:latin typeface="Arial" panose="020B0604020202020204" pitchFamily="34" charset="0"/>
            </a:endParaRPr>
          </a:p>
          <a:p>
            <a:pPr algn="ctr">
              <a:lnSpc>
                <a:spcPct val="100000"/>
              </a:lnSpc>
            </a:pPr>
            <a:br>
              <a:rPr lang="en-US" sz="2000" dirty="0">
                <a:latin typeface="Arial" panose="020B0604020202020204" pitchFamily="34" charset="0"/>
              </a:rPr>
            </a:br>
            <a:endParaRPr lang="en-US" sz="2000" dirty="0"/>
          </a:p>
        </p:txBody>
      </p:sp>
      <p:sp>
        <p:nvSpPr>
          <p:cNvPr id="4" name="Content Placeholder 3"/>
          <p:cNvSpPr>
            <a:spLocks noGrp="1"/>
          </p:cNvSpPr>
          <p:nvPr>
            <p:ph sz="quarter" idx="18"/>
          </p:nvPr>
        </p:nvSpPr>
        <p:spPr>
          <a:xfrm>
            <a:off x="9612416" y="5611735"/>
            <a:ext cx="7944064" cy="6965517"/>
          </a:xfrm>
        </p:spPr>
        <p:txBody>
          <a:bodyPr/>
          <a:lstStyle/>
          <a:p>
            <a:r>
              <a:rPr lang="en-US" sz="2600" b="1" dirty="0"/>
              <a:t>Chemistry Tabulation/Reduced Basis Learning</a:t>
            </a:r>
          </a:p>
          <a:p>
            <a:pPr marL="342900" indent="-342900">
              <a:buFont typeface="Arial" panose="020B0604020202020204" pitchFamily="34" charset="0"/>
              <a:buChar char="•"/>
            </a:pPr>
            <a:r>
              <a:rPr lang="en-US" sz="2600" dirty="0"/>
              <a:t>The thermochemical manifold is parameterized :</a:t>
            </a:r>
          </a:p>
          <a:p>
            <a:pPr marL="800089" lvl="1" indent="-342900">
              <a:buFont typeface="Arial" panose="020B0604020202020204" pitchFamily="34" charset="0"/>
              <a:buChar char="•"/>
            </a:pPr>
            <a:r>
              <a:rPr lang="en-US" sz="2600" dirty="0"/>
              <a:t>Conserved scalar (mixture fraction, Z)</a:t>
            </a:r>
          </a:p>
          <a:p>
            <a:pPr marL="800089" lvl="1" indent="-342900">
              <a:buFont typeface="Arial" panose="020B0604020202020204" pitchFamily="34" charset="0"/>
              <a:buChar char="•"/>
            </a:pPr>
            <a:r>
              <a:rPr lang="en-US" sz="2600" dirty="0"/>
              <a:t>Reaction progress variables </a:t>
            </a:r>
          </a:p>
          <a:p>
            <a:pPr marL="342900" indent="-342900">
              <a:buFont typeface="Arial" panose="020B0604020202020204" pitchFamily="34" charset="0"/>
              <a:buChar char="•"/>
            </a:pPr>
            <a:r>
              <a:rPr lang="en-US" sz="2600" dirty="0"/>
              <a:t>The reaction progress variable “C” calculated</a:t>
            </a:r>
          </a:p>
          <a:p>
            <a:pPr marL="800089" lvl="1" indent="-342900">
              <a:buFont typeface="Arial" panose="020B0604020202020204" pitchFamily="34" charset="0"/>
              <a:buChar char="•"/>
            </a:pPr>
            <a:r>
              <a:rPr lang="en-US" sz="2600" dirty="0"/>
              <a:t>Intrinsic low dimensional manifold</a:t>
            </a:r>
          </a:p>
          <a:p>
            <a:pPr marL="800089" lvl="1" indent="-342900">
              <a:buFont typeface="Arial" panose="020B0604020202020204" pitchFamily="34" charset="0"/>
              <a:buChar char="•"/>
            </a:pPr>
            <a:r>
              <a:rPr lang="en-US" sz="2600" dirty="0"/>
              <a:t>Flame Generation Manifolds (FGM)</a:t>
            </a:r>
          </a:p>
          <a:p>
            <a:pPr marL="342900" indent="-342900">
              <a:buFont typeface="Arial" panose="020B0604020202020204" pitchFamily="34" charset="0"/>
              <a:buChar char="•"/>
            </a:pPr>
            <a:r>
              <a:rPr lang="en-US" sz="2600" dirty="0"/>
              <a:t>Guiding principles for “C”</a:t>
            </a:r>
          </a:p>
          <a:p>
            <a:pPr marL="800089" lvl="1" indent="-342900">
              <a:buFont typeface="Arial" panose="020B0604020202020204" pitchFamily="34" charset="0"/>
              <a:buChar char="•"/>
            </a:pPr>
            <a:r>
              <a:rPr lang="en-US" sz="2600" dirty="0"/>
              <a:t>Resulting transport equation that can be conveniently solved</a:t>
            </a:r>
          </a:p>
          <a:p>
            <a:pPr marL="800089" lvl="1" indent="-342900">
              <a:buFont typeface="Arial" panose="020B0604020202020204" pitchFamily="34" charset="0"/>
              <a:buChar char="•"/>
            </a:pPr>
            <a:r>
              <a:rPr lang="en-US" sz="2600" dirty="0"/>
              <a:t>Reactive scalars should evolve on comparable time scales</a:t>
            </a:r>
          </a:p>
          <a:p>
            <a:pPr marL="800089" lvl="1" indent="-342900">
              <a:buFont typeface="Arial" panose="020B0604020202020204" pitchFamily="34" charset="0"/>
              <a:buChar char="•"/>
            </a:pPr>
            <a:r>
              <a:rPr lang="en-US" sz="2600" dirty="0"/>
              <a:t>Parameters should be independent of each other</a:t>
            </a:r>
          </a:p>
          <a:p>
            <a:pPr marL="800089" lvl="1" indent="-342900">
              <a:buFont typeface="Arial" panose="020B0604020202020204" pitchFamily="34" charset="0"/>
              <a:buChar char="•"/>
            </a:pPr>
            <a:r>
              <a:rPr lang="en-US" sz="2600" dirty="0"/>
              <a:t>A bijective mapping between spaces</a:t>
            </a:r>
          </a:p>
          <a:p>
            <a:endParaRPr lang="en-US" dirty="0"/>
          </a:p>
        </p:txBody>
      </p:sp>
      <p:sp>
        <p:nvSpPr>
          <p:cNvPr id="6" name="Content Placeholder 5"/>
          <p:cNvSpPr>
            <a:spLocks noGrp="1"/>
          </p:cNvSpPr>
          <p:nvPr>
            <p:ph sz="quarter" idx="20"/>
          </p:nvPr>
        </p:nvSpPr>
        <p:spPr>
          <a:xfrm>
            <a:off x="27345745" y="5654313"/>
            <a:ext cx="8199968" cy="4678407"/>
          </a:xfrm>
        </p:spPr>
        <p:txBody>
          <a:bodyPr/>
          <a:lstStyle/>
          <a:p>
            <a:pPr>
              <a:lnSpc>
                <a:spcPct val="100000"/>
              </a:lnSpc>
            </a:pPr>
            <a:r>
              <a:rPr lang="en-US" sz="4800" b="1" dirty="0">
                <a:solidFill>
                  <a:srgbClr val="005BBB"/>
                </a:solidFill>
                <a:latin typeface="Arial" panose="020B0604020202020204"/>
              </a:rPr>
              <a:t>Results</a:t>
            </a: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endParaRPr lang="en-US" sz="4800" b="1" dirty="0">
              <a:solidFill>
                <a:srgbClr val="005BBB"/>
              </a:solidFill>
              <a:latin typeface="Arial" panose="020B0604020202020204"/>
            </a:endParaRPr>
          </a:p>
          <a:p>
            <a:pPr>
              <a:lnSpc>
                <a:spcPct val="100000"/>
              </a:lnSpc>
            </a:pPr>
            <a:r>
              <a:rPr lang="en-US" sz="2600" dirty="0">
                <a:latin typeface="Arial" panose="020B0604020202020204"/>
              </a:rPr>
              <a:t>All the ML Frameworks perform better than the current framework</a:t>
            </a:r>
          </a:p>
        </p:txBody>
      </p:sp>
      <p:sp>
        <p:nvSpPr>
          <p:cNvPr id="7" name="Content Placeholder 6"/>
          <p:cNvSpPr>
            <a:spLocks noGrp="1"/>
          </p:cNvSpPr>
          <p:nvPr>
            <p:ph sz="quarter" idx="21"/>
          </p:nvPr>
        </p:nvSpPr>
        <p:spPr>
          <a:xfrm>
            <a:off x="27380671" y="26300722"/>
            <a:ext cx="8165042" cy="3462997"/>
          </a:xfrm>
        </p:spPr>
        <p:txBody>
          <a:bodyPr/>
          <a:lstStyle/>
          <a:p>
            <a:pPr>
              <a:spcAft>
                <a:spcPts val="0"/>
              </a:spcAft>
              <a:defRPr/>
            </a:pPr>
            <a:r>
              <a:rPr lang="en-US" sz="4800" b="1" dirty="0">
                <a:solidFill>
                  <a:srgbClr val="005BBB"/>
                </a:solidFill>
                <a:latin typeface="Arial" panose="020B0604020202020204"/>
              </a:rPr>
              <a:t>Acknowledgements</a:t>
            </a:r>
          </a:p>
          <a:p>
            <a:pPr lvl="0">
              <a:spcAft>
                <a:spcPts val="0"/>
              </a:spcAft>
              <a:defRPr/>
            </a:pPr>
            <a:r>
              <a:rPr lang="en-US" sz="2330" dirty="0">
                <a:latin typeface="Arial" panose="020B0604020202020204"/>
                <a:ea typeface="Arial" charset="0"/>
              </a:rPr>
              <a:t>Funded by the United States Department of Energy’s (DoE) National Nuclear Security Administration (NNSA) under the Predictive Science Academic Alliance Program III (PSAAP III) at the University at Buffalo, under contract number DE-NA0003961.</a:t>
            </a:r>
            <a:endParaRPr lang="en-US" sz="2330" dirty="0">
              <a:ea typeface="Arial" charset="0"/>
              <a:cs typeface="Arial" charset="0"/>
            </a:endParaRPr>
          </a:p>
        </p:txBody>
      </p:sp>
      <p:sp>
        <p:nvSpPr>
          <p:cNvPr id="9" name="Content Placeholder 8"/>
          <p:cNvSpPr>
            <a:spLocks noGrp="1"/>
          </p:cNvSpPr>
          <p:nvPr>
            <p:ph sz="quarter" idx="23"/>
          </p:nvPr>
        </p:nvSpPr>
        <p:spPr>
          <a:xfrm>
            <a:off x="18383038" y="22045843"/>
            <a:ext cx="8165042" cy="8755772"/>
          </a:xfrm>
        </p:spPr>
        <p:txBody>
          <a:bodyPr/>
          <a:lstStyle/>
          <a:p>
            <a:pPr marL="342900" indent="-342900">
              <a:buFont typeface="Arial" panose="020B0604020202020204" pitchFamily="34" charset="0"/>
              <a:buChar char="•"/>
            </a:pPr>
            <a:r>
              <a:rPr lang="en-US" sz="2600" dirty="0">
                <a:solidFill>
                  <a:schemeClr val="bg1">
                    <a:lumMod val="50000"/>
                  </a:schemeClr>
                </a:solidFill>
              </a:rPr>
              <a:t>The Physics Constrained DNN combines the two steps into a coupled neural network architecture</a:t>
            </a:r>
          </a:p>
          <a:p>
            <a:pPr marL="342900" indent="-342900">
              <a:buFont typeface="Arial" panose="020B0604020202020204" pitchFamily="34" charset="0"/>
              <a:buChar char="•"/>
            </a:pPr>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The first neural network is trained to accurately predict the target state variables (source energy, temperature, etc.) from the input high-dimensional input vector </a:t>
            </a:r>
          </a:p>
          <a:p>
            <a:pPr marL="342900" indent="-342900">
              <a:buFont typeface="Arial" panose="020B0604020202020204" pitchFamily="34" charset="0"/>
              <a:buChar char="•"/>
            </a:pPr>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The first layer has a linear activation and a bottleneck – width of the layer corresponds to the dimensionality of the reduced space</a:t>
            </a:r>
          </a:p>
          <a:p>
            <a:pPr marL="342900" indent="-342900">
              <a:buFont typeface="Arial" panose="020B0604020202020204" pitchFamily="34" charset="0"/>
              <a:buChar char="•"/>
            </a:pPr>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The second neural network is trained to recover the PCA based reduction of the high-dimensional input </a:t>
            </a:r>
          </a:p>
          <a:p>
            <a:pPr marL="342900" indent="-342900">
              <a:buFont typeface="Arial" panose="020B0604020202020204" pitchFamily="34" charset="0"/>
              <a:buChar char="•"/>
            </a:pPr>
            <a:endParaRPr lang="en-US" sz="2600" dirty="0">
              <a:solidFill>
                <a:schemeClr val="bg1">
                  <a:lumMod val="50000"/>
                </a:schemeClr>
              </a:solidFill>
            </a:endParaRPr>
          </a:p>
          <a:p>
            <a:pPr marL="342900" indent="-342900">
              <a:buFont typeface="Arial" panose="020B0604020202020204" pitchFamily="34" charset="0"/>
              <a:buChar char="•"/>
            </a:pPr>
            <a:r>
              <a:rPr lang="en-US" sz="2600" dirty="0">
                <a:solidFill>
                  <a:schemeClr val="bg1">
                    <a:lumMod val="50000"/>
                  </a:schemeClr>
                </a:solidFill>
              </a:rPr>
              <a:t>Both networks are jointly trained</a:t>
            </a:r>
          </a:p>
          <a:p>
            <a:endParaRPr lang="en-US" dirty="0"/>
          </a:p>
        </p:txBody>
      </p:sp>
      <p:sp>
        <p:nvSpPr>
          <p:cNvPr id="10" name="Title 9"/>
          <p:cNvSpPr>
            <a:spLocks noGrp="1"/>
          </p:cNvSpPr>
          <p:nvPr>
            <p:ph type="title"/>
          </p:nvPr>
        </p:nvSpPr>
        <p:spPr/>
        <p:txBody>
          <a:bodyPr/>
          <a:lstStyle/>
          <a:p>
            <a:pPr lvl="0">
              <a:defRPr/>
            </a:pPr>
            <a:r>
              <a:rPr lang="en-US" altLang="en-US" sz="8000" b="1" dirty="0">
                <a:solidFill>
                  <a:srgbClr val="FFFFFF"/>
                </a:solidFill>
                <a:ea typeface="Arial" charset="0"/>
                <a:cs typeface="+mn-cs"/>
              </a:rPr>
              <a:t>ML Framework For Chemistry Tabulation &amp; Lookup</a:t>
            </a:r>
            <a:br>
              <a:rPr lang="en-US" altLang="en-US" sz="8000" b="1" dirty="0">
                <a:solidFill>
                  <a:srgbClr val="FFFFFF"/>
                </a:solidFill>
                <a:ea typeface="Arial" charset="0"/>
                <a:cs typeface="+mn-cs"/>
              </a:rPr>
            </a:br>
            <a:r>
              <a:rPr lang="en-US" altLang="en-US" sz="4800" dirty="0">
                <a:solidFill>
                  <a:srgbClr val="FFFFFF"/>
                </a:solidFill>
                <a:ea typeface="Arial" charset="0"/>
                <a:cs typeface="+mn-cs"/>
              </a:rPr>
              <a:t>Author(s) Amol Salunkhe, Siddhant </a:t>
            </a:r>
            <a:r>
              <a:rPr lang="en-US" altLang="en-US" sz="4800" dirty="0" err="1">
                <a:solidFill>
                  <a:srgbClr val="FFFFFF"/>
                </a:solidFill>
                <a:ea typeface="Arial" charset="0"/>
                <a:cs typeface="+mn-cs"/>
              </a:rPr>
              <a:t>Aphale</a:t>
            </a:r>
            <a:r>
              <a:rPr lang="en-US" altLang="en-US" sz="4800" dirty="0">
                <a:solidFill>
                  <a:srgbClr val="FFFFFF"/>
                </a:solidFill>
                <a:ea typeface="Arial" charset="0"/>
                <a:cs typeface="+mn-cs"/>
              </a:rPr>
              <a:t>, Paul Desjardin, Varun </a:t>
            </a:r>
            <a:r>
              <a:rPr lang="en-US" altLang="en-US" sz="4800" dirty="0" err="1">
                <a:solidFill>
                  <a:srgbClr val="FFFFFF"/>
                </a:solidFill>
                <a:ea typeface="Arial" charset="0"/>
                <a:cs typeface="+mn-cs"/>
              </a:rPr>
              <a:t>Chandola</a:t>
            </a:r>
            <a:br>
              <a:rPr lang="en-US" altLang="en-US" sz="4800" dirty="0">
                <a:solidFill>
                  <a:srgbClr val="FFFFFF"/>
                </a:solidFill>
                <a:ea typeface="Arial" charset="0"/>
                <a:cs typeface="+mn-cs"/>
              </a:rPr>
            </a:br>
            <a:r>
              <a:rPr lang="en-US" altLang="en-US" sz="3600" dirty="0">
                <a:solidFill>
                  <a:srgbClr val="FFFFFF"/>
                </a:solidFill>
                <a:ea typeface="Arial" charset="0"/>
                <a:cs typeface="+mn-cs"/>
              </a:rPr>
              <a:t>Email: aas22@buffalo.edu, saphale@buffalo.edu, ped3@buffalo.edu,  chandola@buffalo.edu</a:t>
            </a:r>
            <a:br>
              <a:rPr lang="en-US" altLang="en-US" sz="3600" dirty="0">
                <a:solidFill>
                  <a:srgbClr val="FFFFFF"/>
                </a:solidFill>
                <a:ea typeface="Arial" charset="0"/>
                <a:cs typeface="+mn-cs"/>
              </a:rPr>
            </a:br>
            <a:br>
              <a:rPr lang="en-US" dirty="0"/>
            </a:br>
            <a:endParaRPr lang="en-US" dirty="0"/>
          </a:p>
        </p:txBody>
      </p:sp>
      <p:sp>
        <p:nvSpPr>
          <p:cNvPr id="11" name="Content Placeholder 10"/>
          <p:cNvSpPr>
            <a:spLocks noGrp="1"/>
          </p:cNvSpPr>
          <p:nvPr>
            <p:ph sz="quarter" idx="24"/>
          </p:nvPr>
        </p:nvSpPr>
        <p:spPr>
          <a:xfrm>
            <a:off x="27345745" y="21338524"/>
            <a:ext cx="8165042" cy="4977288"/>
          </a:xfrm>
        </p:spPr>
        <p:txBody>
          <a:bodyPr/>
          <a:lstStyle/>
          <a:p>
            <a:pPr marL="0" lvl="0" indent="0">
              <a:lnSpc>
                <a:spcPct val="100000"/>
              </a:lnSpc>
              <a:buClr>
                <a:srgbClr val="005BBB"/>
              </a:buClr>
              <a:buNone/>
              <a:defRPr/>
            </a:pPr>
            <a:r>
              <a:rPr lang="en-US" sz="4800" b="1" dirty="0">
                <a:solidFill>
                  <a:srgbClr val="005BBB"/>
                </a:solidFill>
                <a:latin typeface="Arial" panose="020B0604020202020204"/>
              </a:rPr>
              <a:t>References</a:t>
            </a:r>
          </a:p>
          <a:p>
            <a:pPr lvl="0">
              <a:lnSpc>
                <a:spcPct val="100000"/>
              </a:lnSpc>
              <a:defRPr/>
            </a:pPr>
            <a:r>
              <a:rPr lang="en-US" sz="2330" dirty="0">
                <a:latin typeface="Arial" panose="020B0604020202020204"/>
              </a:rPr>
              <a:t>Formulation and assessment of </a:t>
            </a:r>
            <a:r>
              <a:rPr lang="en-US" sz="2330" dirty="0" err="1">
                <a:latin typeface="Arial" panose="020B0604020202020204"/>
              </a:rPr>
              <a:t>flamelet</a:t>
            </a:r>
            <a:r>
              <a:rPr lang="en-US" sz="2330" dirty="0">
                <a:latin typeface="Arial" panose="020B0604020202020204"/>
              </a:rPr>
              <a:t> generated manifolds for reacting interfaces</a:t>
            </a:r>
          </a:p>
          <a:p>
            <a:pPr lvl="0">
              <a:defRPr/>
            </a:pPr>
            <a:r>
              <a:rPr lang="en-US" sz="2330" dirty="0">
                <a:latin typeface="Arial" panose="020B0604020202020204"/>
                <a:ea typeface="Arial" charset="0"/>
                <a:cs typeface="Arial" charset="0"/>
              </a:rPr>
              <a:t>Regularization of reaction progress variable for application to </a:t>
            </a:r>
            <a:r>
              <a:rPr lang="en-US" sz="2330" dirty="0" err="1">
                <a:latin typeface="Arial" panose="020B0604020202020204"/>
                <a:ea typeface="Arial" charset="0"/>
                <a:cs typeface="Arial" charset="0"/>
              </a:rPr>
              <a:t>flamelet</a:t>
            </a:r>
            <a:r>
              <a:rPr lang="en-US" sz="2330" dirty="0">
                <a:latin typeface="Arial" panose="020B0604020202020204"/>
                <a:ea typeface="Arial" charset="0"/>
                <a:cs typeface="Arial" charset="0"/>
              </a:rPr>
              <a:t> based combustion models </a:t>
            </a:r>
          </a:p>
          <a:p>
            <a:pPr lvl="0">
              <a:defRPr/>
            </a:pPr>
            <a:r>
              <a:rPr lang="en-US" sz="2330" dirty="0">
                <a:latin typeface="Arial" panose="020B0604020202020204"/>
                <a:ea typeface="Arial" charset="0"/>
                <a:cs typeface="Arial" charset="0"/>
              </a:rPr>
              <a:t>Combustion modeling using principal component analysis</a:t>
            </a:r>
          </a:p>
          <a:p>
            <a:pPr lvl="0">
              <a:defRPr/>
            </a:pPr>
            <a:r>
              <a:rPr lang="en-US" sz="2330" dirty="0">
                <a:latin typeface="Arial" panose="020B0604020202020204"/>
                <a:ea typeface="Arial" charset="0"/>
                <a:cs typeface="Arial" charset="0"/>
              </a:rPr>
              <a:t>Physics-guided Neural Networks (PGNN): An Application in Lake Temperature Modeling</a:t>
            </a:r>
          </a:p>
          <a:p>
            <a:pPr lvl="0">
              <a:defRPr/>
            </a:pPr>
            <a:r>
              <a:rPr lang="en-US" sz="2330" dirty="0">
                <a:latin typeface="Arial" panose="020B0604020202020204"/>
                <a:ea typeface="Arial" charset="0"/>
                <a:cs typeface="Arial" charset="0"/>
              </a:rPr>
              <a:t>Combustion modeling using Principal Component Analysis: A posteriori validation on Sandia flames</a:t>
            </a:r>
          </a:p>
        </p:txBody>
      </p:sp>
      <p:sp>
        <p:nvSpPr>
          <p:cNvPr id="12" name="Content Placeholder 11"/>
          <p:cNvSpPr>
            <a:spLocks noGrp="1"/>
          </p:cNvSpPr>
          <p:nvPr>
            <p:ph sz="quarter" idx="25"/>
          </p:nvPr>
        </p:nvSpPr>
        <p:spPr>
          <a:xfrm>
            <a:off x="27334103" y="17422535"/>
            <a:ext cx="8165042" cy="3361865"/>
          </a:xfrm>
        </p:spPr>
        <p:txBody>
          <a:bodyPr/>
          <a:lstStyle/>
          <a:p>
            <a:pPr marL="0" lvl="0" indent="0">
              <a:lnSpc>
                <a:spcPct val="100000"/>
              </a:lnSpc>
              <a:buNone/>
              <a:defRPr/>
            </a:pPr>
            <a:r>
              <a:rPr lang="en-US" sz="4800" b="1" dirty="0">
                <a:solidFill>
                  <a:srgbClr val="005BBB"/>
                </a:solidFill>
                <a:latin typeface="Arial" panose="020B0604020202020204"/>
              </a:rPr>
              <a:t>Future Work</a:t>
            </a:r>
          </a:p>
          <a:p>
            <a:pPr marL="514350" indent="-514350">
              <a:lnSpc>
                <a:spcPts val="3833"/>
              </a:lnSpc>
              <a:defRPr/>
            </a:pPr>
            <a:r>
              <a:rPr lang="en-US" sz="2330" dirty="0">
                <a:latin typeface="Arial" panose="020B0604020202020204"/>
              </a:rPr>
              <a:t>To incorporate the 1-D Flame Generation to the DNN as a part of the Physics Constraint</a:t>
            </a:r>
          </a:p>
          <a:p>
            <a:pPr marL="514350" lvl="0" indent="-514350">
              <a:lnSpc>
                <a:spcPts val="3833"/>
              </a:lnSpc>
              <a:defRPr/>
            </a:pPr>
            <a:r>
              <a:rPr lang="en-US" sz="2330" dirty="0">
                <a:latin typeface="Arial" panose="020B0604020202020204"/>
              </a:rPr>
              <a:t>To Include the Manifold Regularization in the DNN as a Physics Constraint</a:t>
            </a:r>
          </a:p>
          <a:p>
            <a:pPr marL="514350" lvl="0" indent="-514350">
              <a:lnSpc>
                <a:spcPts val="3833"/>
              </a:lnSpc>
              <a:defRPr/>
            </a:pPr>
            <a:r>
              <a:rPr lang="en-US" sz="2330" dirty="0">
                <a:latin typeface="Arial" panose="020B0604020202020204"/>
              </a:rPr>
              <a:t>To create a Gaussian Process based joint framework</a:t>
            </a:r>
          </a:p>
        </p:txBody>
      </p:sp>
      <p:cxnSp>
        <p:nvCxnSpPr>
          <p:cNvPr id="15" name="Straight Connector 14"/>
          <p:cNvCxnSpPr/>
          <p:nvPr/>
        </p:nvCxnSpPr>
        <p:spPr bwMode="auto">
          <a:xfrm>
            <a:off x="27369029" y="21208274"/>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a:off x="27357387" y="26203130"/>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a:off x="27369029" y="16951457"/>
            <a:ext cx="8153400" cy="0"/>
          </a:xfrm>
          <a:prstGeom prst="line">
            <a:avLst/>
          </a:prstGeom>
          <a:noFill/>
          <a:ln w="25400" cap="flat" cmpd="sng" algn="ctr">
            <a:solidFill>
              <a:schemeClr val="tx1"/>
            </a:solidFill>
            <a:prstDash val="dash"/>
            <a:round/>
            <a:headEnd type="none" w="med" len="med"/>
            <a:tailEnd type="none" w="med" len="med"/>
          </a:ln>
          <a:effectLst/>
        </p:spPr>
      </p:cxnSp>
      <p:cxnSp>
        <p:nvCxnSpPr>
          <p:cNvPr id="20" name="Straight Connector 19"/>
          <p:cNvCxnSpPr/>
          <p:nvPr/>
        </p:nvCxnSpPr>
        <p:spPr bwMode="auto">
          <a:xfrm>
            <a:off x="18382195" y="13447863"/>
            <a:ext cx="8153400" cy="0"/>
          </a:xfrm>
          <a:prstGeom prst="line">
            <a:avLst/>
          </a:prstGeom>
          <a:noFill/>
          <a:ln w="25400" cap="flat" cmpd="sng" algn="ctr">
            <a:solidFill>
              <a:schemeClr val="tx1"/>
            </a:solidFill>
            <a:prstDash val="dash"/>
            <a:round/>
            <a:headEnd type="none" w="med" len="med"/>
            <a:tailEnd type="none" w="med" len="med"/>
          </a:ln>
          <a:effectLst/>
        </p:spPr>
      </p:cxnSp>
      <p:sp>
        <p:nvSpPr>
          <p:cNvPr id="22" name="Content Placeholder 11"/>
          <p:cNvSpPr txBox="1">
            <a:spLocks/>
          </p:cNvSpPr>
          <p:nvPr/>
        </p:nvSpPr>
        <p:spPr>
          <a:xfrm>
            <a:off x="27287535" y="11789910"/>
            <a:ext cx="8539508" cy="4623570"/>
          </a:xfrm>
          <a:prstGeom prst="rect">
            <a:avLst/>
          </a:prstGeom>
        </p:spPr>
        <p:txBody>
          <a:bodyPr/>
          <a:lstStyle>
            <a:lvl1pPr marL="457200" marR="0" indent="-457200" algn="just" defTabSz="3686861" rtl="0" eaLnBrk="1" fontAlgn="auto" latinLnBrk="0" hangingPunct="1">
              <a:lnSpc>
                <a:spcPts val="3167"/>
              </a:lnSpc>
              <a:spcBef>
                <a:spcPts val="0"/>
              </a:spcBef>
              <a:spcAft>
                <a:spcPts val="0"/>
              </a:spcAft>
              <a:buClrTx/>
              <a:buSzTx/>
              <a:buFont typeface="+mj-lt"/>
              <a:buAutoNum type="arabicPeriod"/>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0" indent="0">
              <a:lnSpc>
                <a:spcPct val="100000"/>
              </a:lnSpc>
              <a:buFont typeface="+mj-lt"/>
              <a:buNone/>
              <a:defRPr/>
            </a:pPr>
            <a:r>
              <a:rPr lang="en-US" sz="4800" b="1" dirty="0">
                <a:solidFill>
                  <a:srgbClr val="005BBB"/>
                </a:solidFill>
                <a:latin typeface="Arial" panose="020B0604020202020204"/>
              </a:rPr>
              <a:t>Summary</a:t>
            </a:r>
          </a:p>
          <a:p>
            <a:pPr marL="514350" indent="-514350">
              <a:lnSpc>
                <a:spcPts val="3833"/>
              </a:lnSpc>
              <a:defRPr/>
            </a:pPr>
            <a:r>
              <a:rPr lang="en-US" sz="2600" b="0" i="0" dirty="0">
                <a:effectLst/>
                <a:latin typeface="Arial" panose="020B0604020202020204" pitchFamily="34" charset="0"/>
              </a:rPr>
              <a:t>The Physics Constrained Deep Neural Network (PCDNN) shows quantitatively accurate predictions for source energy terms and is comparable in performance to the PCA and GP Framework.</a:t>
            </a:r>
          </a:p>
          <a:p>
            <a:pPr marL="514350" indent="-514350">
              <a:lnSpc>
                <a:spcPts val="3833"/>
              </a:lnSpc>
              <a:defRPr/>
            </a:pPr>
            <a:endParaRPr lang="en-US" sz="2600" b="0" i="0" dirty="0">
              <a:effectLst/>
              <a:latin typeface="Arial" panose="020B0604020202020204" pitchFamily="34" charset="0"/>
            </a:endParaRPr>
          </a:p>
          <a:p>
            <a:pPr marL="514350" indent="-514350">
              <a:lnSpc>
                <a:spcPts val="3833"/>
              </a:lnSpc>
              <a:defRPr/>
            </a:pPr>
            <a:r>
              <a:rPr lang="en-US" sz="2600" b="0" i="0" dirty="0">
                <a:effectLst/>
                <a:latin typeface="Arial" panose="020B0604020202020204" pitchFamily="34" charset="0"/>
              </a:rPr>
              <a:t>This is a significant first step in creation of a broader framework that helps jointly optimize reduced basis learning and reverse lookup learning</a:t>
            </a:r>
            <a:endParaRPr lang="en-US" sz="2600" dirty="0">
              <a:solidFill>
                <a:srgbClr val="666666">
                  <a:lumMod val="50000"/>
                </a:srgbClr>
              </a:solidFill>
              <a:latin typeface="Arial" panose="020B0604020202020204"/>
            </a:endParaRPr>
          </a:p>
        </p:txBody>
      </p:sp>
      <p:cxnSp>
        <p:nvCxnSpPr>
          <p:cNvPr id="23" name="Straight Connector 22"/>
          <p:cNvCxnSpPr/>
          <p:nvPr/>
        </p:nvCxnSpPr>
        <p:spPr bwMode="auto">
          <a:xfrm>
            <a:off x="27322461" y="11318832"/>
            <a:ext cx="8153400" cy="0"/>
          </a:xfrm>
          <a:prstGeom prst="line">
            <a:avLst/>
          </a:prstGeom>
          <a:noFill/>
          <a:ln w="25400" cap="flat" cmpd="sng" algn="ctr">
            <a:solidFill>
              <a:schemeClr val="tx1"/>
            </a:solidFill>
            <a:prstDash val="dash"/>
            <a:round/>
            <a:headEnd type="none" w="med" len="med"/>
            <a:tailEnd type="none" w="med" len="med"/>
          </a:ln>
          <a:effectLst/>
        </p:spPr>
      </p:cxnSp>
      <p:grpSp>
        <p:nvGrpSpPr>
          <p:cNvPr id="43" name="Group 42">
            <a:extLst>
              <a:ext uri="{FF2B5EF4-FFF2-40B4-BE49-F238E27FC236}">
                <a16:creationId xmlns:a16="http://schemas.microsoft.com/office/drawing/2014/main" id="{11FCADA7-D77B-4AC4-ADE5-C1A048F71F3A}"/>
              </a:ext>
            </a:extLst>
          </p:cNvPr>
          <p:cNvGrpSpPr/>
          <p:nvPr/>
        </p:nvGrpSpPr>
        <p:grpSpPr>
          <a:xfrm>
            <a:off x="18089342" y="14336569"/>
            <a:ext cx="8570375" cy="6527054"/>
            <a:chOff x="-108061" y="531677"/>
            <a:chExt cx="8570375" cy="6527054"/>
          </a:xfrm>
        </p:grpSpPr>
        <p:sp>
          <p:nvSpPr>
            <p:cNvPr id="44" name="Trapezoid 43">
              <a:extLst>
                <a:ext uri="{FF2B5EF4-FFF2-40B4-BE49-F238E27FC236}">
                  <a16:creationId xmlns:a16="http://schemas.microsoft.com/office/drawing/2014/main" id="{F6A2E860-48FA-4565-841D-1425B6D80C20}"/>
                </a:ext>
              </a:extLst>
            </p:cNvPr>
            <p:cNvSpPr/>
            <p:nvPr/>
          </p:nvSpPr>
          <p:spPr>
            <a:xfrm rot="16200000">
              <a:off x="3311932" y="1744929"/>
              <a:ext cx="2345627" cy="22548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042035F8-CDE7-4BF9-850D-83EE31DA28B9}"/>
                </a:ext>
              </a:extLst>
            </p:cNvPr>
            <p:cNvGrpSpPr/>
            <p:nvPr/>
          </p:nvGrpSpPr>
          <p:grpSpPr>
            <a:xfrm>
              <a:off x="-108061" y="531677"/>
              <a:ext cx="8570375" cy="6527054"/>
              <a:chOff x="-108061" y="531677"/>
              <a:chExt cx="8570375" cy="6527054"/>
            </a:xfrm>
          </p:grpSpPr>
          <p:sp>
            <p:nvSpPr>
              <p:cNvPr id="46" name="Rectangle 45">
                <a:extLst>
                  <a:ext uri="{FF2B5EF4-FFF2-40B4-BE49-F238E27FC236}">
                    <a16:creationId xmlns:a16="http://schemas.microsoft.com/office/drawing/2014/main" id="{9AB49689-675A-4C73-B2F6-1DBC79088912}"/>
                  </a:ext>
                </a:extLst>
              </p:cNvPr>
              <p:cNvSpPr/>
              <p:nvPr/>
            </p:nvSpPr>
            <p:spPr>
              <a:xfrm>
                <a:off x="886755" y="1547780"/>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7" name="TextBox 46">
                <a:extLst>
                  <a:ext uri="{FF2B5EF4-FFF2-40B4-BE49-F238E27FC236}">
                    <a16:creationId xmlns:a16="http://schemas.microsoft.com/office/drawing/2014/main" id="{044AF63F-4AB8-4A48-858F-C2D9120A8358}"/>
                  </a:ext>
                </a:extLst>
              </p:cNvPr>
              <p:cNvSpPr txBox="1"/>
              <p:nvPr/>
            </p:nvSpPr>
            <p:spPr>
              <a:xfrm>
                <a:off x="-108061" y="4936440"/>
                <a:ext cx="2199861" cy="646331"/>
              </a:xfrm>
              <a:prstGeom prst="rect">
                <a:avLst/>
              </a:prstGeom>
              <a:noFill/>
            </p:spPr>
            <p:txBody>
              <a:bodyPr wrap="square" rtlCol="0">
                <a:spAutoFit/>
              </a:bodyPr>
              <a:lstStyle/>
              <a:p>
                <a:pPr algn="ctr"/>
                <a:r>
                  <a:rPr lang="en-US" sz="1800" dirty="0"/>
                  <a:t>High dimensional input vector</a:t>
                </a:r>
              </a:p>
            </p:txBody>
          </p:sp>
          <p:sp>
            <p:nvSpPr>
              <p:cNvPr id="48" name="Rectangle 47">
                <a:extLst>
                  <a:ext uri="{FF2B5EF4-FFF2-40B4-BE49-F238E27FC236}">
                    <a16:creationId xmlns:a16="http://schemas.microsoft.com/office/drawing/2014/main" id="{0FE2A8AC-346B-4E21-841E-45F6BF2714EC}"/>
                  </a:ext>
                </a:extLst>
              </p:cNvPr>
              <p:cNvSpPr/>
              <p:nvPr/>
            </p:nvSpPr>
            <p:spPr>
              <a:xfrm>
                <a:off x="2525846" y="2471292"/>
                <a:ext cx="357809" cy="87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F2ACE9D-BA52-4C93-8265-2D97A206F1DD}"/>
                  </a:ext>
                </a:extLst>
              </p:cNvPr>
              <p:cNvSpPr/>
              <p:nvPr/>
            </p:nvSpPr>
            <p:spPr>
              <a:xfrm>
                <a:off x="7004575" y="1547780"/>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0" name="TextBox 49">
                <a:extLst>
                  <a:ext uri="{FF2B5EF4-FFF2-40B4-BE49-F238E27FC236}">
                    <a16:creationId xmlns:a16="http://schemas.microsoft.com/office/drawing/2014/main" id="{B8D372B9-7B85-4D85-99DD-0BC53CC463B6}"/>
                  </a:ext>
                </a:extLst>
              </p:cNvPr>
              <p:cNvSpPr txBox="1"/>
              <p:nvPr/>
            </p:nvSpPr>
            <p:spPr>
              <a:xfrm>
                <a:off x="6262453" y="4324156"/>
                <a:ext cx="2199861" cy="646331"/>
              </a:xfrm>
              <a:prstGeom prst="rect">
                <a:avLst/>
              </a:prstGeom>
              <a:noFill/>
            </p:spPr>
            <p:txBody>
              <a:bodyPr wrap="square" rtlCol="0">
                <a:spAutoFit/>
              </a:bodyPr>
              <a:lstStyle/>
              <a:p>
                <a:pPr algn="ctr"/>
                <a:r>
                  <a:rPr lang="en-US" sz="1800" dirty="0"/>
                  <a:t>Thermochemical state variables</a:t>
                </a:r>
              </a:p>
            </p:txBody>
          </p:sp>
          <p:cxnSp>
            <p:nvCxnSpPr>
              <p:cNvPr id="51" name="Straight Arrow Connector 50">
                <a:extLst>
                  <a:ext uri="{FF2B5EF4-FFF2-40B4-BE49-F238E27FC236}">
                    <a16:creationId xmlns:a16="http://schemas.microsoft.com/office/drawing/2014/main" id="{542C777F-00F1-4DC6-AC8E-DF3FA1751126}"/>
                  </a:ext>
                </a:extLst>
              </p:cNvPr>
              <p:cNvCxnSpPr/>
              <p:nvPr/>
            </p:nvCxnSpPr>
            <p:spPr>
              <a:xfrm>
                <a:off x="5626349" y="2872330"/>
                <a:ext cx="13782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D0C9541-083F-41C8-87AD-81C7C4510472}"/>
                  </a:ext>
                </a:extLst>
              </p:cNvPr>
              <p:cNvSpPr/>
              <p:nvPr/>
            </p:nvSpPr>
            <p:spPr>
              <a:xfrm>
                <a:off x="5092518" y="4999252"/>
                <a:ext cx="357809" cy="9379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EB149C6F-DAF9-47C9-860D-58F0C46B2F4B}"/>
                  </a:ext>
                </a:extLst>
              </p:cNvPr>
              <p:cNvCxnSpPr>
                <a:cxnSpLocks/>
                <a:stCxn id="46" idx="3"/>
                <a:endCxn id="48" idx="1"/>
              </p:cNvCxnSpPr>
              <p:nvPr/>
            </p:nvCxnSpPr>
            <p:spPr>
              <a:xfrm>
                <a:off x="1244564" y="2909441"/>
                <a:ext cx="1281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EE9BACE-E4D8-43E7-9AF4-5A2A3D72FD0E}"/>
                  </a:ext>
                </a:extLst>
              </p:cNvPr>
              <p:cNvCxnSpPr>
                <a:cxnSpLocks/>
                <a:endCxn id="44" idx="0"/>
              </p:cNvCxnSpPr>
              <p:nvPr/>
            </p:nvCxnSpPr>
            <p:spPr>
              <a:xfrm>
                <a:off x="2905500" y="2872330"/>
                <a:ext cx="4518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816990C-34A7-4182-B850-1A662A741873}"/>
                  </a:ext>
                </a:extLst>
              </p:cNvPr>
              <p:cNvSpPr txBox="1"/>
              <p:nvPr/>
            </p:nvSpPr>
            <p:spPr>
              <a:xfrm>
                <a:off x="5218414" y="5145049"/>
                <a:ext cx="2199861" cy="646331"/>
              </a:xfrm>
              <a:prstGeom prst="rect">
                <a:avLst/>
              </a:prstGeom>
              <a:noFill/>
            </p:spPr>
            <p:txBody>
              <a:bodyPr wrap="square" rtlCol="0">
                <a:spAutoFit/>
              </a:bodyPr>
              <a:lstStyle/>
              <a:p>
                <a:pPr algn="ctr"/>
                <a:r>
                  <a:rPr lang="en-US" sz="1800" dirty="0"/>
                  <a:t>PCA reduced representation</a:t>
                </a:r>
              </a:p>
            </p:txBody>
          </p:sp>
          <p:cxnSp>
            <p:nvCxnSpPr>
              <p:cNvPr id="56" name="Straight Arrow Connector 55">
                <a:extLst>
                  <a:ext uri="{FF2B5EF4-FFF2-40B4-BE49-F238E27FC236}">
                    <a16:creationId xmlns:a16="http://schemas.microsoft.com/office/drawing/2014/main" id="{2B65921F-40B6-4B18-A04B-9FCF29B87241}"/>
                  </a:ext>
                </a:extLst>
              </p:cNvPr>
              <p:cNvCxnSpPr>
                <a:cxnSpLocks/>
                <a:stCxn id="62" idx="3"/>
              </p:cNvCxnSpPr>
              <p:nvPr/>
            </p:nvCxnSpPr>
            <p:spPr>
              <a:xfrm flipV="1">
                <a:off x="3919617" y="5449878"/>
                <a:ext cx="1173825" cy="97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30">
                <a:extLst>
                  <a:ext uri="{FF2B5EF4-FFF2-40B4-BE49-F238E27FC236}">
                    <a16:creationId xmlns:a16="http://schemas.microsoft.com/office/drawing/2014/main" id="{E2FB0D0F-A400-43AF-8073-D7E65D50A977}"/>
                  </a:ext>
                </a:extLst>
              </p:cNvPr>
              <p:cNvCxnSpPr>
                <a:cxnSpLocks/>
                <a:stCxn id="48" idx="2"/>
              </p:cNvCxnSpPr>
              <p:nvPr/>
            </p:nvCxnSpPr>
            <p:spPr>
              <a:xfrm rot="16200000" flipH="1">
                <a:off x="2080613" y="3971728"/>
                <a:ext cx="2098970" cy="850694"/>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32">
                <a:extLst>
                  <a:ext uri="{FF2B5EF4-FFF2-40B4-BE49-F238E27FC236}">
                    <a16:creationId xmlns:a16="http://schemas.microsoft.com/office/drawing/2014/main" id="{36AF033C-4D84-4D5B-83A0-9CCBD947CB98}"/>
                  </a:ext>
                </a:extLst>
              </p:cNvPr>
              <p:cNvSpPr/>
              <p:nvPr/>
            </p:nvSpPr>
            <p:spPr>
              <a:xfrm>
                <a:off x="2214659" y="1547780"/>
                <a:ext cx="3803374" cy="27233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1B329E2-5E9A-45AE-A3FC-92F4730CF9FC}"/>
                  </a:ext>
                </a:extLst>
              </p:cNvPr>
              <p:cNvSpPr txBox="1"/>
              <p:nvPr/>
            </p:nvSpPr>
            <p:spPr>
              <a:xfrm>
                <a:off x="2966490" y="6227734"/>
                <a:ext cx="2199861" cy="830997"/>
              </a:xfrm>
              <a:prstGeom prst="rect">
                <a:avLst/>
              </a:prstGeom>
              <a:noFill/>
            </p:spPr>
            <p:txBody>
              <a:bodyPr wrap="square" rtlCol="0">
                <a:spAutoFit/>
              </a:bodyPr>
              <a:lstStyle/>
              <a:p>
                <a:pPr algn="ctr"/>
                <a:r>
                  <a:rPr lang="en-US" sz="2400" b="1" dirty="0"/>
                  <a:t>Neural network 2</a:t>
                </a:r>
              </a:p>
            </p:txBody>
          </p:sp>
          <p:sp>
            <p:nvSpPr>
              <p:cNvPr id="60" name="TextBox 59">
                <a:extLst>
                  <a:ext uri="{FF2B5EF4-FFF2-40B4-BE49-F238E27FC236}">
                    <a16:creationId xmlns:a16="http://schemas.microsoft.com/office/drawing/2014/main" id="{0A967A74-9951-4704-B188-5B4BA826158B}"/>
                  </a:ext>
                </a:extLst>
              </p:cNvPr>
              <p:cNvSpPr txBox="1"/>
              <p:nvPr/>
            </p:nvSpPr>
            <p:spPr>
              <a:xfrm>
                <a:off x="2387249" y="3716459"/>
                <a:ext cx="2199861" cy="369332"/>
              </a:xfrm>
              <a:prstGeom prst="rect">
                <a:avLst/>
              </a:prstGeom>
              <a:noFill/>
            </p:spPr>
            <p:txBody>
              <a:bodyPr wrap="square" rtlCol="0">
                <a:spAutoFit/>
              </a:bodyPr>
              <a:lstStyle/>
              <a:p>
                <a:pPr algn="ctr"/>
                <a:r>
                  <a:rPr lang="en-US" sz="1800" i="1" dirty="0"/>
                  <a:t>Linear layer</a:t>
                </a:r>
              </a:p>
            </p:txBody>
          </p:sp>
          <p:cxnSp>
            <p:nvCxnSpPr>
              <p:cNvPr id="61" name="Curved Connector 37">
                <a:extLst>
                  <a:ext uri="{FF2B5EF4-FFF2-40B4-BE49-F238E27FC236}">
                    <a16:creationId xmlns:a16="http://schemas.microsoft.com/office/drawing/2014/main" id="{5F4297E2-2038-4510-BBB5-748E93E16443}"/>
                  </a:ext>
                </a:extLst>
              </p:cNvPr>
              <p:cNvCxnSpPr>
                <a:cxnSpLocks/>
                <a:stCxn id="60" idx="0"/>
                <a:endCxn id="48" idx="2"/>
              </p:cNvCxnSpPr>
              <p:nvPr/>
            </p:nvCxnSpPr>
            <p:spPr>
              <a:xfrm rot="16200000" flipV="1">
                <a:off x="2911532" y="3140810"/>
                <a:ext cx="368869" cy="78242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A9C96E0-31D7-497A-96C2-72D43D31B642}"/>
                  </a:ext>
                </a:extLst>
              </p:cNvPr>
              <p:cNvSpPr/>
              <p:nvPr/>
            </p:nvSpPr>
            <p:spPr>
              <a:xfrm>
                <a:off x="3561808" y="5021491"/>
                <a:ext cx="357809" cy="87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CD01EA79-3734-4FC4-B6E2-AA5C020F931D}"/>
                  </a:ext>
                </a:extLst>
              </p:cNvPr>
              <p:cNvSpPr txBox="1"/>
              <p:nvPr/>
            </p:nvSpPr>
            <p:spPr>
              <a:xfrm>
                <a:off x="187388" y="531677"/>
                <a:ext cx="2199861" cy="830997"/>
              </a:xfrm>
              <a:prstGeom prst="rect">
                <a:avLst/>
              </a:prstGeom>
              <a:noFill/>
            </p:spPr>
            <p:txBody>
              <a:bodyPr wrap="square" rtlCol="0">
                <a:spAutoFit/>
              </a:bodyPr>
              <a:lstStyle/>
              <a:p>
                <a:pPr algn="ctr"/>
                <a:r>
                  <a:rPr lang="en-US" sz="2400" b="1" dirty="0"/>
                  <a:t>Neural network 1</a:t>
                </a:r>
              </a:p>
            </p:txBody>
          </p:sp>
        </p:grpSp>
      </p:grpSp>
      <p:pic>
        <p:nvPicPr>
          <p:cNvPr id="64" name="Picture 63">
            <a:extLst>
              <a:ext uri="{FF2B5EF4-FFF2-40B4-BE49-F238E27FC236}">
                <a16:creationId xmlns:a16="http://schemas.microsoft.com/office/drawing/2014/main" id="{50F43247-4611-4CC9-895C-FB3CDA807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77" y="17617164"/>
            <a:ext cx="8356868" cy="4880156"/>
          </a:xfrm>
          <a:prstGeom prst="rect">
            <a:avLst/>
          </a:prstGeom>
        </p:spPr>
      </p:pic>
      <p:pic>
        <p:nvPicPr>
          <p:cNvPr id="65" name="Chart Placeholder 64">
            <a:extLst>
              <a:ext uri="{FF2B5EF4-FFF2-40B4-BE49-F238E27FC236}">
                <a16:creationId xmlns:a16="http://schemas.microsoft.com/office/drawing/2014/main" id="{2681DE94-EE29-4715-9901-5C982D985C34}"/>
              </a:ext>
            </a:extLst>
          </p:cNvPr>
          <p:cNvPicPr>
            <a:picLocks noGrp="1" noChangeAspect="1"/>
          </p:cNvPicPr>
          <p:nvPr>
            <p:ph type="chart" sz="quarter" idx="22"/>
          </p:nvPr>
        </p:nvPicPr>
        <p:blipFill>
          <a:blip r:embed="rId3">
            <a:extLst>
              <a:ext uri="{28A0092B-C50C-407E-A947-70E740481C1C}">
                <a14:useLocalDpi xmlns:a14="http://schemas.microsoft.com/office/drawing/2010/main" val="0"/>
              </a:ext>
            </a:extLst>
          </a:blip>
          <a:stretch>
            <a:fillRect/>
          </a:stretch>
        </p:blipFill>
        <p:spPr>
          <a:xfrm>
            <a:off x="916136" y="23261689"/>
            <a:ext cx="8164513" cy="6244399"/>
          </a:xfrm>
          <a:prstGeom prst="rect">
            <a:avLst/>
          </a:prstGeom>
        </p:spPr>
      </p:pic>
      <p:grpSp>
        <p:nvGrpSpPr>
          <p:cNvPr id="66" name="Group 65">
            <a:extLst>
              <a:ext uri="{FF2B5EF4-FFF2-40B4-BE49-F238E27FC236}">
                <a16:creationId xmlns:a16="http://schemas.microsoft.com/office/drawing/2014/main" id="{6CFEF830-FA07-4608-B41A-5CFDE8FA8793}"/>
              </a:ext>
            </a:extLst>
          </p:cNvPr>
          <p:cNvGrpSpPr/>
          <p:nvPr/>
        </p:nvGrpSpPr>
        <p:grpSpPr>
          <a:xfrm>
            <a:off x="9097650" y="14332953"/>
            <a:ext cx="8922501" cy="4254303"/>
            <a:chOff x="950844" y="1344166"/>
            <a:chExt cx="9165299" cy="4442508"/>
          </a:xfrm>
        </p:grpSpPr>
        <p:sp>
          <p:nvSpPr>
            <p:cNvPr id="67" name="Rounded Rectangle 10">
              <a:extLst>
                <a:ext uri="{FF2B5EF4-FFF2-40B4-BE49-F238E27FC236}">
                  <a16:creationId xmlns:a16="http://schemas.microsoft.com/office/drawing/2014/main" id="{4CEE6471-9266-403F-AD93-D285E73BC96D}"/>
                </a:ext>
              </a:extLst>
            </p:cNvPr>
            <p:cNvSpPr/>
            <p:nvPr/>
          </p:nvSpPr>
          <p:spPr>
            <a:xfrm>
              <a:off x="5632175" y="2169114"/>
              <a:ext cx="1842052" cy="1073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ML predictive model</a:t>
              </a:r>
            </a:p>
          </p:txBody>
        </p:sp>
        <p:sp>
          <p:nvSpPr>
            <p:cNvPr id="68" name="Rectangle 67">
              <a:extLst>
                <a:ext uri="{FF2B5EF4-FFF2-40B4-BE49-F238E27FC236}">
                  <a16:creationId xmlns:a16="http://schemas.microsoft.com/office/drawing/2014/main" id="{C2524013-0434-40D1-8103-5139C951DB13}"/>
                </a:ext>
              </a:extLst>
            </p:cNvPr>
            <p:cNvSpPr/>
            <p:nvPr/>
          </p:nvSpPr>
          <p:spPr>
            <a:xfrm>
              <a:off x="8837309" y="1344166"/>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9" name="TextBox 68">
              <a:extLst>
                <a:ext uri="{FF2B5EF4-FFF2-40B4-BE49-F238E27FC236}">
                  <a16:creationId xmlns:a16="http://schemas.microsoft.com/office/drawing/2014/main" id="{E87FB577-7A99-4775-9DC4-BF8216921C96}"/>
                </a:ext>
              </a:extLst>
            </p:cNvPr>
            <p:cNvSpPr txBox="1"/>
            <p:nvPr/>
          </p:nvSpPr>
          <p:spPr>
            <a:xfrm>
              <a:off x="7916282" y="4219887"/>
              <a:ext cx="2199861" cy="646331"/>
            </a:xfrm>
            <a:prstGeom prst="rect">
              <a:avLst/>
            </a:prstGeom>
            <a:noFill/>
          </p:spPr>
          <p:txBody>
            <a:bodyPr wrap="square" rtlCol="0">
              <a:spAutoFit/>
            </a:bodyPr>
            <a:lstStyle/>
            <a:p>
              <a:pPr algn="ctr"/>
              <a:r>
                <a:rPr lang="en-US" sz="1800" dirty="0"/>
                <a:t>Thermochemical state variables</a:t>
              </a:r>
            </a:p>
          </p:txBody>
        </p:sp>
        <p:sp>
          <p:nvSpPr>
            <p:cNvPr id="70" name="Left Brace 69">
              <a:extLst>
                <a:ext uri="{FF2B5EF4-FFF2-40B4-BE49-F238E27FC236}">
                  <a16:creationId xmlns:a16="http://schemas.microsoft.com/office/drawing/2014/main" id="{2F347CD1-511F-418D-98AD-E79D87A54BBE}"/>
                </a:ext>
              </a:extLst>
            </p:cNvPr>
            <p:cNvSpPr/>
            <p:nvPr/>
          </p:nvSpPr>
          <p:spPr>
            <a:xfrm rot="16200000">
              <a:off x="7457504" y="3156250"/>
              <a:ext cx="271981" cy="3922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a:extLst>
                <a:ext uri="{FF2B5EF4-FFF2-40B4-BE49-F238E27FC236}">
                  <a16:creationId xmlns:a16="http://schemas.microsoft.com/office/drawing/2014/main" id="{9A67DFED-C130-4109-AA23-C051FE9F7A63}"/>
                </a:ext>
              </a:extLst>
            </p:cNvPr>
            <p:cNvSpPr txBox="1"/>
            <p:nvPr/>
          </p:nvSpPr>
          <p:spPr>
            <a:xfrm>
              <a:off x="6559832" y="5416199"/>
              <a:ext cx="2199861" cy="369332"/>
            </a:xfrm>
            <a:prstGeom prst="rect">
              <a:avLst/>
            </a:prstGeom>
            <a:noFill/>
          </p:spPr>
          <p:txBody>
            <a:bodyPr wrap="square" rtlCol="0">
              <a:spAutoFit/>
            </a:bodyPr>
            <a:lstStyle/>
            <a:p>
              <a:pPr algn="ctr"/>
              <a:r>
                <a:rPr lang="en-US" sz="1800" dirty="0"/>
                <a:t>Run-time</a:t>
              </a:r>
            </a:p>
          </p:txBody>
        </p:sp>
        <p:cxnSp>
          <p:nvCxnSpPr>
            <p:cNvPr id="72" name="Straight Arrow Connector 71">
              <a:extLst>
                <a:ext uri="{FF2B5EF4-FFF2-40B4-BE49-F238E27FC236}">
                  <a16:creationId xmlns:a16="http://schemas.microsoft.com/office/drawing/2014/main" id="{5EF46561-51FD-440D-8588-6ED937300B63}"/>
                </a:ext>
              </a:extLst>
            </p:cNvPr>
            <p:cNvCxnSpPr/>
            <p:nvPr/>
          </p:nvCxnSpPr>
          <p:spPr>
            <a:xfrm>
              <a:off x="7474226" y="2705827"/>
              <a:ext cx="13782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2FB1634-D600-4361-B078-039EC3693BC3}"/>
                </a:ext>
              </a:extLst>
            </p:cNvPr>
            <p:cNvSpPr/>
            <p:nvPr/>
          </p:nvSpPr>
          <p:spPr>
            <a:xfrm>
              <a:off x="1871871" y="1344166"/>
              <a:ext cx="357809" cy="2723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4" name="TextBox 73">
              <a:extLst>
                <a:ext uri="{FF2B5EF4-FFF2-40B4-BE49-F238E27FC236}">
                  <a16:creationId xmlns:a16="http://schemas.microsoft.com/office/drawing/2014/main" id="{7B265E78-DE57-4951-A43F-60ED2B1880A4}"/>
                </a:ext>
              </a:extLst>
            </p:cNvPr>
            <p:cNvSpPr txBox="1"/>
            <p:nvPr/>
          </p:nvSpPr>
          <p:spPr>
            <a:xfrm>
              <a:off x="950844" y="4219888"/>
              <a:ext cx="2199861" cy="646331"/>
            </a:xfrm>
            <a:prstGeom prst="rect">
              <a:avLst/>
            </a:prstGeom>
            <a:noFill/>
          </p:spPr>
          <p:txBody>
            <a:bodyPr wrap="square" rtlCol="0">
              <a:spAutoFit/>
            </a:bodyPr>
            <a:lstStyle/>
            <a:p>
              <a:pPr algn="ctr"/>
              <a:r>
                <a:rPr lang="en-US" sz="1800" dirty="0"/>
                <a:t>High dimensional input vector</a:t>
              </a:r>
            </a:p>
          </p:txBody>
        </p:sp>
        <p:sp>
          <p:nvSpPr>
            <p:cNvPr id="75" name="Rectangle 74">
              <a:extLst>
                <a:ext uri="{FF2B5EF4-FFF2-40B4-BE49-F238E27FC236}">
                  <a16:creationId xmlns:a16="http://schemas.microsoft.com/office/drawing/2014/main" id="{41D72F36-0F16-4B53-BCD2-559B849747FF}"/>
                </a:ext>
              </a:extLst>
            </p:cNvPr>
            <p:cNvSpPr/>
            <p:nvPr/>
          </p:nvSpPr>
          <p:spPr>
            <a:xfrm>
              <a:off x="3823018" y="2277252"/>
              <a:ext cx="357809" cy="8571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9B944CC7-6BE2-44A0-A422-4BB55D913C13}"/>
                </a:ext>
              </a:extLst>
            </p:cNvPr>
            <p:cNvSpPr txBox="1"/>
            <p:nvPr/>
          </p:nvSpPr>
          <p:spPr>
            <a:xfrm>
              <a:off x="2975114" y="3421157"/>
              <a:ext cx="2199861" cy="1486241"/>
            </a:xfrm>
            <a:prstGeom prst="rect">
              <a:avLst/>
            </a:prstGeom>
            <a:noFill/>
          </p:spPr>
          <p:txBody>
            <a:bodyPr wrap="square" rtlCol="0">
              <a:spAutoFit/>
            </a:bodyPr>
            <a:lstStyle/>
            <a:p>
              <a:pPr algn="ctr"/>
              <a:r>
                <a:rPr lang="en-US" sz="1800" dirty="0"/>
                <a:t>Low-dimensional</a:t>
              </a:r>
              <a:r>
                <a:rPr lang="en-US" dirty="0"/>
                <a:t> </a:t>
              </a:r>
              <a:r>
                <a:rPr lang="en-US" sz="1800" dirty="0"/>
                <a:t>state</a:t>
              </a:r>
            </a:p>
          </p:txBody>
        </p:sp>
        <p:sp>
          <p:nvSpPr>
            <p:cNvPr id="77" name="Left Brace 76">
              <a:extLst>
                <a:ext uri="{FF2B5EF4-FFF2-40B4-BE49-F238E27FC236}">
                  <a16:creationId xmlns:a16="http://schemas.microsoft.com/office/drawing/2014/main" id="{4FABA8AC-8770-405E-85D0-AD29EC0F3F7B}"/>
                </a:ext>
              </a:extLst>
            </p:cNvPr>
            <p:cNvSpPr/>
            <p:nvPr/>
          </p:nvSpPr>
          <p:spPr>
            <a:xfrm rot="16200000">
              <a:off x="2839124" y="3336100"/>
              <a:ext cx="271981" cy="3562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a:extLst>
                <a:ext uri="{FF2B5EF4-FFF2-40B4-BE49-F238E27FC236}">
                  <a16:creationId xmlns:a16="http://schemas.microsoft.com/office/drawing/2014/main" id="{0907D930-0A40-4D2E-B539-05A80D821D32}"/>
                </a:ext>
              </a:extLst>
            </p:cNvPr>
            <p:cNvSpPr txBox="1"/>
            <p:nvPr/>
          </p:nvSpPr>
          <p:spPr>
            <a:xfrm>
              <a:off x="1871871" y="5417342"/>
              <a:ext cx="2199861" cy="369332"/>
            </a:xfrm>
            <a:prstGeom prst="rect">
              <a:avLst/>
            </a:prstGeom>
            <a:noFill/>
          </p:spPr>
          <p:txBody>
            <a:bodyPr wrap="square" rtlCol="0">
              <a:spAutoFit/>
            </a:bodyPr>
            <a:lstStyle/>
            <a:p>
              <a:pPr algn="ctr"/>
              <a:r>
                <a:rPr lang="en-US" sz="1800" dirty="0"/>
                <a:t>Pre-computation</a:t>
              </a:r>
            </a:p>
          </p:txBody>
        </p:sp>
        <p:sp>
          <p:nvSpPr>
            <p:cNvPr id="79" name="Right Arrow 17">
              <a:extLst>
                <a:ext uri="{FF2B5EF4-FFF2-40B4-BE49-F238E27FC236}">
                  <a16:creationId xmlns:a16="http://schemas.microsoft.com/office/drawing/2014/main" id="{65F735E1-218A-4E1F-A8DA-B4C4762CBD65}"/>
                </a:ext>
              </a:extLst>
            </p:cNvPr>
            <p:cNvSpPr/>
            <p:nvPr/>
          </p:nvSpPr>
          <p:spPr>
            <a:xfrm>
              <a:off x="2381369" y="2424238"/>
              <a:ext cx="1363082" cy="646331"/>
            </a:xfrm>
            <a:prstGeom prst="rightArrow">
              <a:avLst>
                <a:gd name="adj1" fmla="val 60239"/>
                <a:gd name="adj2" fmla="val 3917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Constrained PCA</a:t>
              </a:r>
            </a:p>
          </p:txBody>
        </p:sp>
      </p:grpSp>
      <p:pic>
        <p:nvPicPr>
          <p:cNvPr id="80" name="Picture 79">
            <a:extLst>
              <a:ext uri="{FF2B5EF4-FFF2-40B4-BE49-F238E27FC236}">
                <a16:creationId xmlns:a16="http://schemas.microsoft.com/office/drawing/2014/main" id="{86DF87AD-3D77-44A7-A85C-65C02869C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2622" y="5911100"/>
            <a:ext cx="7133583" cy="1894647"/>
          </a:xfrm>
          <a:prstGeom prst="rect">
            <a:avLst/>
          </a:prstGeom>
        </p:spPr>
      </p:pic>
      <p:sp>
        <p:nvSpPr>
          <p:cNvPr id="83" name="Content Placeholder 5">
            <a:extLst>
              <a:ext uri="{FF2B5EF4-FFF2-40B4-BE49-F238E27FC236}">
                <a16:creationId xmlns:a16="http://schemas.microsoft.com/office/drawing/2014/main" id="{ECD90B78-37E6-4037-811A-06E7BD4E697A}"/>
              </a:ext>
            </a:extLst>
          </p:cNvPr>
          <p:cNvSpPr txBox="1">
            <a:spLocks/>
          </p:cNvSpPr>
          <p:nvPr/>
        </p:nvSpPr>
        <p:spPr>
          <a:xfrm>
            <a:off x="404458" y="13618115"/>
            <a:ext cx="8199968" cy="1078848"/>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600" b="1" dirty="0">
                <a:solidFill>
                  <a:srgbClr val="005BBB"/>
                </a:solidFill>
                <a:latin typeface="Arial" panose="020B0604020202020204"/>
              </a:rPr>
              <a:t>Existing Framework</a:t>
            </a:r>
          </a:p>
          <a:p>
            <a:pPr algn="ctr">
              <a:lnSpc>
                <a:spcPct val="100000"/>
              </a:lnSpc>
            </a:pPr>
            <a:endParaRPr lang="en-US" sz="3600" b="1" dirty="0">
              <a:solidFill>
                <a:srgbClr val="005BBB"/>
              </a:solidFill>
              <a:latin typeface="Arial" panose="020B0604020202020204"/>
            </a:endParaRPr>
          </a:p>
          <a:p>
            <a:pPr marL="457200" indent="-457200" algn="l">
              <a:lnSpc>
                <a:spcPct val="100000"/>
              </a:lnSpc>
              <a:buFont typeface="Arial" panose="020B0604020202020204" pitchFamily="34" charset="0"/>
              <a:buChar char="•"/>
            </a:pPr>
            <a:r>
              <a:rPr lang="en-US" sz="2600" dirty="0">
                <a:latin typeface="Arial" panose="020B0604020202020204"/>
              </a:rPr>
              <a:t>Reduced Basis Parameterization in 2 dimensions: </a:t>
            </a:r>
            <a:r>
              <a:rPr lang="en-US" sz="2600" dirty="0" err="1">
                <a:latin typeface="Arial" panose="020B0604020202020204"/>
              </a:rPr>
              <a:t>Zmix</a:t>
            </a:r>
            <a:r>
              <a:rPr lang="en-US" sz="2600" dirty="0">
                <a:latin typeface="Arial" panose="020B0604020202020204"/>
              </a:rPr>
              <a:t>, C</a:t>
            </a:r>
          </a:p>
          <a:p>
            <a:pPr marL="457200" indent="-457200" algn="l">
              <a:lnSpc>
                <a:spcPct val="100000"/>
              </a:lnSpc>
              <a:buFont typeface="Arial" panose="020B0604020202020204" pitchFamily="34" charset="0"/>
              <a:buChar char="•"/>
            </a:pPr>
            <a:r>
              <a:rPr lang="en-US" sz="2600" dirty="0">
                <a:latin typeface="Arial" panose="020B0604020202020204"/>
              </a:rPr>
              <a:t>Tabulation using Conformal Mapping</a:t>
            </a:r>
          </a:p>
          <a:p>
            <a:pPr marL="457200" indent="-457200" algn="l">
              <a:lnSpc>
                <a:spcPct val="100000"/>
              </a:lnSpc>
              <a:buFont typeface="Arial" panose="020B0604020202020204" pitchFamily="34" charset="0"/>
              <a:buChar char="•"/>
            </a:pPr>
            <a:r>
              <a:rPr lang="en-US" sz="2600" dirty="0">
                <a:latin typeface="Arial" panose="020B0604020202020204"/>
              </a:rPr>
              <a:t>Reverse Lookup using Lagrange Polynomial Interpolation</a:t>
            </a:r>
          </a:p>
          <a:p>
            <a:pPr algn="l">
              <a:lnSpc>
                <a:spcPct val="100000"/>
              </a:lnSpc>
            </a:pPr>
            <a:endParaRPr lang="en-US" sz="3600" dirty="0">
              <a:solidFill>
                <a:srgbClr val="666666">
                  <a:lumMod val="50000"/>
                </a:srgbClr>
              </a:solidFill>
              <a:latin typeface="Arial" panose="020B0604020202020204"/>
            </a:endParaRPr>
          </a:p>
        </p:txBody>
      </p:sp>
      <p:graphicFrame>
        <p:nvGraphicFramePr>
          <p:cNvPr id="8" name="Table 12">
            <a:extLst>
              <a:ext uri="{FF2B5EF4-FFF2-40B4-BE49-F238E27FC236}">
                <a16:creationId xmlns:a16="http://schemas.microsoft.com/office/drawing/2014/main" id="{44346C5C-A93C-4B46-ADD4-01CAA4EB8B02}"/>
              </a:ext>
            </a:extLst>
          </p:cNvPr>
          <p:cNvGraphicFramePr>
            <a:graphicFrameLocks noGrp="1"/>
          </p:cNvGraphicFramePr>
          <p:nvPr>
            <p:extLst>
              <p:ext uri="{D42A27DB-BD31-4B8C-83A1-F6EECF244321}">
                <p14:modId xmlns:p14="http://schemas.microsoft.com/office/powerpoint/2010/main" val="3746187457"/>
              </p:ext>
            </p:extLst>
          </p:nvPr>
        </p:nvGraphicFramePr>
        <p:xfrm>
          <a:off x="27287535" y="6761763"/>
          <a:ext cx="8356869" cy="2590800"/>
        </p:xfrm>
        <a:graphic>
          <a:graphicData uri="http://schemas.openxmlformats.org/drawingml/2006/table">
            <a:tbl>
              <a:tblPr firstRow="1" bandRow="1">
                <a:tableStyleId>{5C22544A-7EE6-4342-B048-85BDC9FD1C3A}</a:tableStyleId>
              </a:tblPr>
              <a:tblGrid>
                <a:gridCol w="4814436">
                  <a:extLst>
                    <a:ext uri="{9D8B030D-6E8A-4147-A177-3AD203B41FA5}">
                      <a16:colId xmlns:a16="http://schemas.microsoft.com/office/drawing/2014/main" val="177184299"/>
                    </a:ext>
                  </a:extLst>
                </a:gridCol>
                <a:gridCol w="1796143">
                  <a:extLst>
                    <a:ext uri="{9D8B030D-6E8A-4147-A177-3AD203B41FA5}">
                      <a16:colId xmlns:a16="http://schemas.microsoft.com/office/drawing/2014/main" val="4288847647"/>
                    </a:ext>
                  </a:extLst>
                </a:gridCol>
                <a:gridCol w="1746290">
                  <a:extLst>
                    <a:ext uri="{9D8B030D-6E8A-4147-A177-3AD203B41FA5}">
                      <a16:colId xmlns:a16="http://schemas.microsoft.com/office/drawing/2014/main" val="372713769"/>
                    </a:ext>
                  </a:extLst>
                </a:gridCol>
              </a:tblGrid>
              <a:tr h="370840">
                <a:tc>
                  <a:txBody>
                    <a:bodyPr/>
                    <a:lstStyle/>
                    <a:p>
                      <a:r>
                        <a:rPr lang="en-US" sz="2000" dirty="0"/>
                        <a:t>Method</a:t>
                      </a:r>
                    </a:p>
                  </a:txBody>
                  <a:tcPr/>
                </a:tc>
                <a:tc>
                  <a:txBody>
                    <a:bodyPr/>
                    <a:lstStyle/>
                    <a:p>
                      <a:r>
                        <a:rPr lang="en-US" sz="2000" dirty="0"/>
                        <a:t>Total Absolute Error</a:t>
                      </a:r>
                    </a:p>
                  </a:txBody>
                  <a:tcPr/>
                </a:tc>
                <a:tc>
                  <a:txBody>
                    <a:bodyPr/>
                    <a:lstStyle/>
                    <a:p>
                      <a:r>
                        <a:rPr lang="en-US" sz="2000" dirty="0"/>
                        <a:t>Mean Absolute Error</a:t>
                      </a:r>
                    </a:p>
                  </a:txBody>
                  <a:tcPr/>
                </a:tc>
                <a:extLst>
                  <a:ext uri="{0D108BD9-81ED-4DB2-BD59-A6C34878D82A}">
                    <a16:rowId xmlns:a16="http://schemas.microsoft.com/office/drawing/2014/main" val="900984100"/>
                  </a:ext>
                </a:extLst>
              </a:tr>
              <a:tr h="370840">
                <a:tc>
                  <a:txBody>
                    <a:bodyPr/>
                    <a:lstStyle/>
                    <a:p>
                      <a:r>
                        <a:rPr lang="en-US" sz="2000" dirty="0"/>
                        <a:t>Non-ML Framework</a:t>
                      </a:r>
                    </a:p>
                  </a:txBody>
                  <a:tcPr/>
                </a:tc>
                <a:tc>
                  <a:txBody>
                    <a:bodyPr/>
                    <a:lstStyle/>
                    <a:p>
                      <a:pPr algn="r"/>
                      <a:r>
                        <a:rPr lang="en-US" sz="2000" dirty="0"/>
                        <a:t>3.68E+13</a:t>
                      </a:r>
                    </a:p>
                  </a:txBody>
                  <a:tcPr/>
                </a:tc>
                <a:tc>
                  <a:txBody>
                    <a:bodyPr/>
                    <a:lstStyle/>
                    <a:p>
                      <a:pPr algn="r"/>
                      <a:r>
                        <a:rPr lang="en-US" sz="2000" dirty="0"/>
                        <a:t>2.24E+09</a:t>
                      </a:r>
                    </a:p>
                  </a:txBody>
                  <a:tcPr/>
                </a:tc>
                <a:extLst>
                  <a:ext uri="{0D108BD9-81ED-4DB2-BD59-A6C34878D82A}">
                    <a16:rowId xmlns:a16="http://schemas.microsoft.com/office/drawing/2014/main" val="3393976425"/>
                  </a:ext>
                </a:extLst>
              </a:tr>
              <a:tr h="370840">
                <a:tc>
                  <a:txBody>
                    <a:bodyPr/>
                    <a:lstStyle/>
                    <a:p>
                      <a:r>
                        <a:rPr lang="en-US" sz="2000" dirty="0"/>
                        <a:t>ML Framework I (GP)</a:t>
                      </a:r>
                    </a:p>
                  </a:txBody>
                  <a:tcPr/>
                </a:tc>
                <a:tc>
                  <a:txBody>
                    <a:bodyPr/>
                    <a:lstStyle/>
                    <a:p>
                      <a:pPr algn="r"/>
                      <a:r>
                        <a:rPr lang="en-US" sz="2000" dirty="0"/>
                        <a:t>3.98E+12</a:t>
                      </a:r>
                    </a:p>
                  </a:txBody>
                  <a:tcPr/>
                </a:tc>
                <a:tc>
                  <a:txBody>
                    <a:bodyPr/>
                    <a:lstStyle/>
                    <a:p>
                      <a:pPr algn="r"/>
                      <a:r>
                        <a:rPr lang="en-US" sz="2000" dirty="0"/>
                        <a:t>4.84E+08</a:t>
                      </a:r>
                    </a:p>
                  </a:txBody>
                  <a:tcPr/>
                </a:tc>
                <a:extLst>
                  <a:ext uri="{0D108BD9-81ED-4DB2-BD59-A6C34878D82A}">
                    <a16:rowId xmlns:a16="http://schemas.microsoft.com/office/drawing/2014/main" val="4194278552"/>
                  </a:ext>
                </a:extLst>
              </a:tr>
              <a:tr h="370840">
                <a:tc>
                  <a:txBody>
                    <a:bodyPr/>
                    <a:lstStyle/>
                    <a:p>
                      <a:r>
                        <a:rPr lang="en-US" sz="2000" dirty="0"/>
                        <a:t>ML Framework I (DNN)</a:t>
                      </a:r>
                    </a:p>
                  </a:txBody>
                  <a:tcPr/>
                </a:tc>
                <a:tc>
                  <a:txBody>
                    <a:bodyPr/>
                    <a:lstStyle/>
                    <a:p>
                      <a:pPr algn="r"/>
                      <a:r>
                        <a:rPr lang="en-US" sz="2000" dirty="0"/>
                        <a:t>3.36E+12</a:t>
                      </a:r>
                    </a:p>
                  </a:txBody>
                  <a:tcPr/>
                </a:tc>
                <a:tc>
                  <a:txBody>
                    <a:bodyPr/>
                    <a:lstStyle/>
                    <a:p>
                      <a:pPr algn="r"/>
                      <a:r>
                        <a:rPr lang="en-US" sz="2000" dirty="0"/>
                        <a:t>4.09E+08</a:t>
                      </a:r>
                    </a:p>
                  </a:txBody>
                  <a:tcPr/>
                </a:tc>
                <a:extLst>
                  <a:ext uri="{0D108BD9-81ED-4DB2-BD59-A6C34878D82A}">
                    <a16:rowId xmlns:a16="http://schemas.microsoft.com/office/drawing/2014/main" val="1098631411"/>
                  </a:ext>
                </a:extLst>
              </a:tr>
              <a:tr h="370840">
                <a:tc>
                  <a:txBody>
                    <a:bodyPr/>
                    <a:lstStyle/>
                    <a:p>
                      <a:r>
                        <a:rPr lang="en-US" sz="2000" dirty="0"/>
                        <a:t>Physics Constrained DNN Framework</a:t>
                      </a:r>
                    </a:p>
                  </a:txBody>
                  <a:tcPr/>
                </a:tc>
                <a:tc>
                  <a:txBody>
                    <a:bodyPr/>
                    <a:lstStyle/>
                    <a:p>
                      <a:pPr algn="r"/>
                      <a:r>
                        <a:rPr lang="en-US" sz="2000" dirty="0"/>
                        <a:t>6.94E+12</a:t>
                      </a:r>
                    </a:p>
                  </a:txBody>
                  <a:tcPr/>
                </a:tc>
                <a:tc>
                  <a:txBody>
                    <a:bodyPr/>
                    <a:lstStyle/>
                    <a:p>
                      <a:pPr algn="r"/>
                      <a:r>
                        <a:rPr lang="en-US" sz="2000" dirty="0"/>
                        <a:t>8.44E+08</a:t>
                      </a:r>
                    </a:p>
                  </a:txBody>
                  <a:tcPr/>
                </a:tc>
                <a:extLst>
                  <a:ext uri="{0D108BD9-81ED-4DB2-BD59-A6C34878D82A}">
                    <a16:rowId xmlns:a16="http://schemas.microsoft.com/office/drawing/2014/main" val="2931556602"/>
                  </a:ext>
                </a:extLst>
              </a:tr>
            </a:tbl>
          </a:graphicData>
        </a:graphic>
      </p:graphicFrame>
      <p:grpSp>
        <p:nvGrpSpPr>
          <p:cNvPr id="24" name="Group 23">
            <a:extLst>
              <a:ext uri="{FF2B5EF4-FFF2-40B4-BE49-F238E27FC236}">
                <a16:creationId xmlns:a16="http://schemas.microsoft.com/office/drawing/2014/main" id="{58EAF298-79FC-4648-8E52-B708D90DBF42}"/>
              </a:ext>
            </a:extLst>
          </p:cNvPr>
          <p:cNvGrpSpPr/>
          <p:nvPr/>
        </p:nvGrpSpPr>
        <p:grpSpPr>
          <a:xfrm>
            <a:off x="18801624" y="20785800"/>
            <a:ext cx="7340856" cy="1042224"/>
            <a:chOff x="719544" y="29503091"/>
            <a:chExt cx="7340856" cy="1042224"/>
          </a:xfrm>
        </p:grpSpPr>
        <p:cxnSp>
          <p:nvCxnSpPr>
            <p:cNvPr id="84" name="Straight Connector 83">
              <a:extLst>
                <a:ext uri="{FF2B5EF4-FFF2-40B4-BE49-F238E27FC236}">
                  <a16:creationId xmlns:a16="http://schemas.microsoft.com/office/drawing/2014/main" id="{3C597A2D-1752-4D12-BE24-2A699FDF048B}"/>
                </a:ext>
              </a:extLst>
            </p:cNvPr>
            <p:cNvCxnSpPr/>
            <p:nvPr/>
          </p:nvCxnSpPr>
          <p:spPr>
            <a:xfrm>
              <a:off x="4403129" y="30050496"/>
              <a:ext cx="3657271" cy="4"/>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21F3926-CE96-4378-B3FC-2E9FFDFD02AC}"/>
                </a:ext>
              </a:extLst>
            </p:cNvPr>
            <p:cNvGrpSpPr/>
            <p:nvPr/>
          </p:nvGrpSpPr>
          <p:grpSpPr>
            <a:xfrm>
              <a:off x="719544" y="29503091"/>
              <a:ext cx="7303987" cy="1042224"/>
              <a:chOff x="719544" y="29503091"/>
              <a:chExt cx="7303987" cy="1042224"/>
            </a:xfrm>
          </p:grpSpPr>
          <p:cxnSp>
            <p:nvCxnSpPr>
              <p:cNvPr id="5" name="Straight Connector 4">
                <a:extLst>
                  <a:ext uri="{FF2B5EF4-FFF2-40B4-BE49-F238E27FC236}">
                    <a16:creationId xmlns:a16="http://schemas.microsoft.com/office/drawing/2014/main" id="{E78DB575-6CB2-4ADF-BB39-4A6BC433CC5A}"/>
                  </a:ext>
                </a:extLst>
              </p:cNvPr>
              <p:cNvCxnSpPr/>
              <p:nvPr/>
            </p:nvCxnSpPr>
            <p:spPr>
              <a:xfrm>
                <a:off x="719544" y="30050500"/>
                <a:ext cx="3657271"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B00E4E-939A-4866-A8F1-1B7D09537911}"/>
                  </a:ext>
                </a:extLst>
              </p:cNvPr>
              <p:cNvCxnSpPr/>
              <p:nvPr/>
            </p:nvCxnSpPr>
            <p:spPr>
              <a:xfrm flipV="1">
                <a:off x="4376815" y="29503091"/>
                <a:ext cx="0" cy="86805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0FAB71-47C2-4F51-804D-A1865A4BF2FE}"/>
                  </a:ext>
                </a:extLst>
              </p:cNvPr>
              <p:cNvSpPr txBox="1"/>
              <p:nvPr/>
            </p:nvSpPr>
            <p:spPr>
              <a:xfrm>
                <a:off x="1403478" y="29607516"/>
                <a:ext cx="2416046" cy="338554"/>
              </a:xfrm>
              <a:prstGeom prst="rect">
                <a:avLst/>
              </a:prstGeom>
              <a:noFill/>
            </p:spPr>
            <p:txBody>
              <a:bodyPr wrap="none" rtlCol="0">
                <a:spAutoFit/>
              </a:bodyPr>
              <a:lstStyle/>
              <a:p>
                <a:r>
                  <a:rPr lang="en-US" sz="1600" dirty="0"/>
                  <a:t>Reduced Basis Learning</a:t>
                </a:r>
              </a:p>
            </p:txBody>
          </p:sp>
          <p:sp>
            <p:nvSpPr>
              <p:cNvPr id="85" name="TextBox 84">
                <a:extLst>
                  <a:ext uri="{FF2B5EF4-FFF2-40B4-BE49-F238E27FC236}">
                    <a16:creationId xmlns:a16="http://schemas.microsoft.com/office/drawing/2014/main" id="{5A40E499-DE65-4548-BC8F-C0758DF6A64D}"/>
                  </a:ext>
                </a:extLst>
              </p:cNvPr>
              <p:cNvSpPr txBox="1"/>
              <p:nvPr/>
            </p:nvSpPr>
            <p:spPr>
              <a:xfrm>
                <a:off x="4965538" y="29566144"/>
                <a:ext cx="2531462" cy="338554"/>
              </a:xfrm>
              <a:prstGeom prst="rect">
                <a:avLst/>
              </a:prstGeom>
              <a:noFill/>
            </p:spPr>
            <p:txBody>
              <a:bodyPr wrap="none" rtlCol="0">
                <a:spAutoFit/>
              </a:bodyPr>
              <a:lstStyle/>
              <a:p>
                <a:r>
                  <a:rPr lang="en-US" sz="1600" dirty="0"/>
                  <a:t>Reverse Lookup Learning</a:t>
                </a:r>
              </a:p>
            </p:txBody>
          </p:sp>
          <p:cxnSp>
            <p:nvCxnSpPr>
              <p:cNvPr id="86" name="Straight Connector 85">
                <a:extLst>
                  <a:ext uri="{FF2B5EF4-FFF2-40B4-BE49-F238E27FC236}">
                    <a16:creationId xmlns:a16="http://schemas.microsoft.com/office/drawing/2014/main" id="{8AC38468-6F26-48E4-9748-278D6995B10C}"/>
                  </a:ext>
                </a:extLst>
              </p:cNvPr>
              <p:cNvCxnSpPr/>
              <p:nvPr/>
            </p:nvCxnSpPr>
            <p:spPr>
              <a:xfrm flipV="1">
                <a:off x="8023531" y="29590177"/>
                <a:ext cx="0" cy="8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60A2115-9724-46D4-8042-E5DDB683F7CF}"/>
                  </a:ext>
                </a:extLst>
              </p:cNvPr>
              <p:cNvCxnSpPr/>
              <p:nvPr/>
            </p:nvCxnSpPr>
            <p:spPr>
              <a:xfrm flipV="1">
                <a:off x="762767" y="29677263"/>
                <a:ext cx="0" cy="868052"/>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9CC8218C-B826-47E0-83B3-A90F5FC80DD4}"/>
              </a:ext>
            </a:extLst>
          </p:cNvPr>
          <p:cNvGrpSpPr/>
          <p:nvPr/>
        </p:nvGrpSpPr>
        <p:grpSpPr>
          <a:xfrm>
            <a:off x="10374193" y="18893269"/>
            <a:ext cx="6112983" cy="1042224"/>
            <a:chOff x="719544" y="29503091"/>
            <a:chExt cx="7340856" cy="1042224"/>
          </a:xfrm>
        </p:grpSpPr>
        <p:cxnSp>
          <p:nvCxnSpPr>
            <p:cNvPr id="89" name="Straight Connector 88">
              <a:extLst>
                <a:ext uri="{FF2B5EF4-FFF2-40B4-BE49-F238E27FC236}">
                  <a16:creationId xmlns:a16="http://schemas.microsoft.com/office/drawing/2014/main" id="{D8A4C0E9-D572-4151-AF63-8D65016B3FB3}"/>
                </a:ext>
              </a:extLst>
            </p:cNvPr>
            <p:cNvCxnSpPr/>
            <p:nvPr/>
          </p:nvCxnSpPr>
          <p:spPr>
            <a:xfrm>
              <a:off x="4403129" y="30050496"/>
              <a:ext cx="3657271" cy="4"/>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4CABF6-178E-48F8-89EA-9FAF90086E23}"/>
                </a:ext>
              </a:extLst>
            </p:cNvPr>
            <p:cNvGrpSpPr/>
            <p:nvPr/>
          </p:nvGrpSpPr>
          <p:grpSpPr>
            <a:xfrm>
              <a:off x="719544" y="29503091"/>
              <a:ext cx="7303987" cy="1042224"/>
              <a:chOff x="719544" y="29503091"/>
              <a:chExt cx="7303987" cy="1042224"/>
            </a:xfrm>
          </p:grpSpPr>
          <p:cxnSp>
            <p:nvCxnSpPr>
              <p:cNvPr id="91" name="Straight Connector 90">
                <a:extLst>
                  <a:ext uri="{FF2B5EF4-FFF2-40B4-BE49-F238E27FC236}">
                    <a16:creationId xmlns:a16="http://schemas.microsoft.com/office/drawing/2014/main" id="{3B816919-750D-4D39-9A72-DAE90249BDA5}"/>
                  </a:ext>
                </a:extLst>
              </p:cNvPr>
              <p:cNvCxnSpPr/>
              <p:nvPr/>
            </p:nvCxnSpPr>
            <p:spPr>
              <a:xfrm>
                <a:off x="719544" y="30050500"/>
                <a:ext cx="3657271"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958F33E-958C-4B56-A97C-6A655AA1B96C}"/>
                  </a:ext>
                </a:extLst>
              </p:cNvPr>
              <p:cNvCxnSpPr/>
              <p:nvPr/>
            </p:nvCxnSpPr>
            <p:spPr>
              <a:xfrm flipV="1">
                <a:off x="4376815" y="29503091"/>
                <a:ext cx="0" cy="868052"/>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B91E3AB-0A62-42F3-99A0-E601163B6357}"/>
                  </a:ext>
                </a:extLst>
              </p:cNvPr>
              <p:cNvSpPr txBox="1"/>
              <p:nvPr/>
            </p:nvSpPr>
            <p:spPr>
              <a:xfrm>
                <a:off x="1403478" y="29607516"/>
                <a:ext cx="2416046" cy="338554"/>
              </a:xfrm>
              <a:prstGeom prst="rect">
                <a:avLst/>
              </a:prstGeom>
              <a:noFill/>
            </p:spPr>
            <p:txBody>
              <a:bodyPr wrap="none" rtlCol="0">
                <a:spAutoFit/>
              </a:bodyPr>
              <a:lstStyle/>
              <a:p>
                <a:r>
                  <a:rPr lang="en-US" sz="1600" dirty="0"/>
                  <a:t>Reduced Basis Learning</a:t>
                </a:r>
              </a:p>
            </p:txBody>
          </p:sp>
          <p:sp>
            <p:nvSpPr>
              <p:cNvPr id="94" name="TextBox 93">
                <a:extLst>
                  <a:ext uri="{FF2B5EF4-FFF2-40B4-BE49-F238E27FC236}">
                    <a16:creationId xmlns:a16="http://schemas.microsoft.com/office/drawing/2014/main" id="{8C4E36C9-41EE-4ACD-8FF5-5727AE6038AB}"/>
                  </a:ext>
                </a:extLst>
              </p:cNvPr>
              <p:cNvSpPr txBox="1"/>
              <p:nvPr/>
            </p:nvSpPr>
            <p:spPr>
              <a:xfrm>
                <a:off x="4965538" y="29566144"/>
                <a:ext cx="2531462" cy="338554"/>
              </a:xfrm>
              <a:prstGeom prst="rect">
                <a:avLst/>
              </a:prstGeom>
              <a:noFill/>
            </p:spPr>
            <p:txBody>
              <a:bodyPr wrap="none" rtlCol="0">
                <a:spAutoFit/>
              </a:bodyPr>
              <a:lstStyle/>
              <a:p>
                <a:r>
                  <a:rPr lang="en-US" sz="1600" dirty="0"/>
                  <a:t>Reverse Lookup Learning</a:t>
                </a:r>
              </a:p>
            </p:txBody>
          </p:sp>
          <p:cxnSp>
            <p:nvCxnSpPr>
              <p:cNvPr id="95" name="Straight Connector 94">
                <a:extLst>
                  <a:ext uri="{FF2B5EF4-FFF2-40B4-BE49-F238E27FC236}">
                    <a16:creationId xmlns:a16="http://schemas.microsoft.com/office/drawing/2014/main" id="{7E4DEAB2-0B6A-40E3-A50B-F906524E60CA}"/>
                  </a:ext>
                </a:extLst>
              </p:cNvPr>
              <p:cNvCxnSpPr/>
              <p:nvPr/>
            </p:nvCxnSpPr>
            <p:spPr>
              <a:xfrm flipV="1">
                <a:off x="8023531" y="29590177"/>
                <a:ext cx="0" cy="8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05E7FE-CA86-4AA4-AB66-F9FB87A089BA}"/>
                  </a:ext>
                </a:extLst>
              </p:cNvPr>
              <p:cNvCxnSpPr/>
              <p:nvPr/>
            </p:nvCxnSpPr>
            <p:spPr>
              <a:xfrm flipV="1">
                <a:off x="762767" y="29677263"/>
                <a:ext cx="0" cy="868052"/>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5" name="Group 34">
            <a:extLst>
              <a:ext uri="{FF2B5EF4-FFF2-40B4-BE49-F238E27FC236}">
                <a16:creationId xmlns:a16="http://schemas.microsoft.com/office/drawing/2014/main" id="{675A9152-5FD4-44BC-ADBF-78838F47ED76}"/>
              </a:ext>
            </a:extLst>
          </p:cNvPr>
          <p:cNvGrpSpPr/>
          <p:nvPr/>
        </p:nvGrpSpPr>
        <p:grpSpPr>
          <a:xfrm>
            <a:off x="300052" y="5722811"/>
            <a:ext cx="7528518" cy="7126035"/>
            <a:chOff x="-1421192" y="7504449"/>
            <a:chExt cx="10173684" cy="11322846"/>
          </a:xfrm>
        </p:grpSpPr>
        <p:sp>
          <p:nvSpPr>
            <p:cNvPr id="99" name="Rectangle: Rounded Corners 98">
              <a:extLst>
                <a:ext uri="{FF2B5EF4-FFF2-40B4-BE49-F238E27FC236}">
                  <a16:creationId xmlns:a16="http://schemas.microsoft.com/office/drawing/2014/main" id="{307C7FA7-B0B1-4153-AA0D-D8F36C0D3660}"/>
                </a:ext>
              </a:extLst>
            </p:cNvPr>
            <p:cNvSpPr/>
            <p:nvPr/>
          </p:nvSpPr>
          <p:spPr>
            <a:xfrm>
              <a:off x="529905" y="14994177"/>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Reduced Basis Learning</a:t>
              </a:r>
            </a:p>
          </p:txBody>
        </p:sp>
        <p:sp>
          <p:nvSpPr>
            <p:cNvPr id="100" name="Rectangle: Rounded Corners 99">
              <a:extLst>
                <a:ext uri="{FF2B5EF4-FFF2-40B4-BE49-F238E27FC236}">
                  <a16:creationId xmlns:a16="http://schemas.microsoft.com/office/drawing/2014/main" id="{4E51D2C0-4FE2-49C7-97DC-7768F8E769FE}"/>
                </a:ext>
              </a:extLst>
            </p:cNvPr>
            <p:cNvSpPr/>
            <p:nvPr/>
          </p:nvSpPr>
          <p:spPr>
            <a:xfrm>
              <a:off x="4927924" y="15015954"/>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Reverse Lookup Learning</a:t>
              </a:r>
            </a:p>
          </p:txBody>
        </p:sp>
        <p:grpSp>
          <p:nvGrpSpPr>
            <p:cNvPr id="34" name="Group 33">
              <a:extLst>
                <a:ext uri="{FF2B5EF4-FFF2-40B4-BE49-F238E27FC236}">
                  <a16:creationId xmlns:a16="http://schemas.microsoft.com/office/drawing/2014/main" id="{22A0480C-D63F-438E-8F1A-E69271A4FFF7}"/>
                </a:ext>
              </a:extLst>
            </p:cNvPr>
            <p:cNvGrpSpPr/>
            <p:nvPr/>
          </p:nvGrpSpPr>
          <p:grpSpPr>
            <a:xfrm>
              <a:off x="-1421192" y="7504449"/>
              <a:ext cx="10173684" cy="11322846"/>
              <a:chOff x="-1323221" y="7471792"/>
              <a:chExt cx="10173684" cy="11322846"/>
            </a:xfrm>
          </p:grpSpPr>
          <p:sp>
            <p:nvSpPr>
              <p:cNvPr id="25" name="Rectangle: Rounded Corners 24">
                <a:extLst>
                  <a:ext uri="{FF2B5EF4-FFF2-40B4-BE49-F238E27FC236}">
                    <a16:creationId xmlns:a16="http://schemas.microsoft.com/office/drawing/2014/main" id="{EBFC36CE-E0AD-4B35-971D-9BE534908B95}"/>
                  </a:ext>
                </a:extLst>
              </p:cNvPr>
              <p:cNvSpPr/>
              <p:nvPr/>
            </p:nvSpPr>
            <p:spPr>
              <a:xfrm>
                <a:off x="1362733" y="7471792"/>
                <a:ext cx="6321769"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Combustion Modelling</a:t>
                </a:r>
              </a:p>
            </p:txBody>
          </p:sp>
          <p:sp>
            <p:nvSpPr>
              <p:cNvPr id="97" name="Rectangle: Rounded Corners 96">
                <a:extLst>
                  <a:ext uri="{FF2B5EF4-FFF2-40B4-BE49-F238E27FC236}">
                    <a16:creationId xmlns:a16="http://schemas.microsoft.com/office/drawing/2014/main" id="{024F4628-F5A0-4C53-9E3D-3CBE8A43D461}"/>
                  </a:ext>
                </a:extLst>
              </p:cNvPr>
              <p:cNvSpPr/>
              <p:nvPr/>
            </p:nvSpPr>
            <p:spPr>
              <a:xfrm>
                <a:off x="562238" y="11216098"/>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Chemistry</a:t>
                </a:r>
              </a:p>
              <a:p>
                <a:pPr algn="ctr"/>
                <a:r>
                  <a:rPr lang="en-US" sz="2400" dirty="0">
                    <a:solidFill>
                      <a:schemeClr val="tx2"/>
                    </a:solidFill>
                  </a:rPr>
                  <a:t>Modelling</a:t>
                </a:r>
              </a:p>
            </p:txBody>
          </p:sp>
          <p:sp>
            <p:nvSpPr>
              <p:cNvPr id="98" name="Rectangle: Rounded Corners 97">
                <a:extLst>
                  <a:ext uri="{FF2B5EF4-FFF2-40B4-BE49-F238E27FC236}">
                    <a16:creationId xmlns:a16="http://schemas.microsoft.com/office/drawing/2014/main" id="{2225A62E-4186-47FC-9321-627444E974A1}"/>
                  </a:ext>
                </a:extLst>
              </p:cNvPr>
              <p:cNvSpPr/>
              <p:nvPr/>
            </p:nvSpPr>
            <p:spPr>
              <a:xfrm>
                <a:off x="5265594" y="11219270"/>
                <a:ext cx="3450405" cy="1704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Flow</a:t>
                </a:r>
              </a:p>
              <a:p>
                <a:pPr algn="ctr"/>
                <a:r>
                  <a:rPr lang="en-US" sz="2400" dirty="0">
                    <a:solidFill>
                      <a:schemeClr val="tx2"/>
                    </a:solidFill>
                  </a:rPr>
                  <a:t>Modelling</a:t>
                </a:r>
              </a:p>
            </p:txBody>
          </p:sp>
          <p:sp>
            <p:nvSpPr>
              <p:cNvPr id="26" name="Rectangle: Rounded Corners 25">
                <a:extLst>
                  <a:ext uri="{FF2B5EF4-FFF2-40B4-BE49-F238E27FC236}">
                    <a16:creationId xmlns:a16="http://schemas.microsoft.com/office/drawing/2014/main" id="{07994288-1A81-4054-9DC0-6EC29F61110E}"/>
                  </a:ext>
                </a:extLst>
              </p:cNvPr>
              <p:cNvSpPr/>
              <p:nvPr/>
            </p:nvSpPr>
            <p:spPr>
              <a:xfrm>
                <a:off x="349137" y="14404548"/>
                <a:ext cx="8501326" cy="4390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75000"/>
                      <a:lumOff val="25000"/>
                    </a:schemeClr>
                  </a:solidFill>
                </a:endParaRPr>
              </a:p>
              <a:p>
                <a:pPr algn="ctr"/>
                <a:endParaRPr lang="en-US" sz="2400" dirty="0">
                  <a:solidFill>
                    <a:schemeClr val="accent6">
                      <a:lumMod val="75000"/>
                      <a:lumOff val="25000"/>
                    </a:schemeClr>
                  </a:solidFill>
                </a:endParaRPr>
              </a:p>
              <a:p>
                <a:pPr algn="ctr"/>
                <a:r>
                  <a:rPr lang="en-US" sz="2400" dirty="0">
                    <a:solidFill>
                      <a:schemeClr val="accent6">
                        <a:lumMod val="75000"/>
                        <a:lumOff val="25000"/>
                      </a:schemeClr>
                    </a:solidFill>
                  </a:rPr>
                  <a:t>Machine Learning Framework</a:t>
                </a:r>
              </a:p>
            </p:txBody>
          </p:sp>
          <p:cxnSp>
            <p:nvCxnSpPr>
              <p:cNvPr id="28" name="Straight Arrow Connector 27">
                <a:extLst>
                  <a:ext uri="{FF2B5EF4-FFF2-40B4-BE49-F238E27FC236}">
                    <a16:creationId xmlns:a16="http://schemas.microsoft.com/office/drawing/2014/main" id="{AC18BB5F-6964-4232-8950-DD70B298F567}"/>
                  </a:ext>
                </a:extLst>
              </p:cNvPr>
              <p:cNvCxnSpPr/>
              <p:nvPr/>
            </p:nvCxnSpPr>
            <p:spPr>
              <a:xfrm flipH="1">
                <a:off x="2253343" y="9176297"/>
                <a:ext cx="2149786" cy="203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0AA4-009C-4B5E-8D57-B6088113E5BF}"/>
                  </a:ext>
                </a:extLst>
              </p:cNvPr>
              <p:cNvCxnSpPr/>
              <p:nvPr/>
            </p:nvCxnSpPr>
            <p:spPr>
              <a:xfrm>
                <a:off x="4403129" y="9176297"/>
                <a:ext cx="2618157" cy="203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AC55B7-15A3-495C-90E7-ADD791370130}"/>
                  </a:ext>
                </a:extLst>
              </p:cNvPr>
              <p:cNvCxnSpPr>
                <a:stCxn id="97" idx="2"/>
                <a:endCxn id="26" idx="0"/>
              </p:cNvCxnSpPr>
              <p:nvPr/>
            </p:nvCxnSpPr>
            <p:spPr>
              <a:xfrm>
                <a:off x="2287441" y="12920603"/>
                <a:ext cx="2312359" cy="148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5B4B41-C175-44E2-8CE1-7ABDAF062A75}"/>
                  </a:ext>
                </a:extLst>
              </p:cNvPr>
              <p:cNvSpPr txBox="1"/>
              <p:nvPr/>
            </p:nvSpPr>
            <p:spPr>
              <a:xfrm>
                <a:off x="-1323221" y="9176655"/>
                <a:ext cx="4729162" cy="1907251"/>
              </a:xfrm>
              <a:prstGeom prst="rect">
                <a:avLst/>
              </a:prstGeom>
              <a:noFill/>
            </p:spPr>
            <p:txBody>
              <a:bodyPr wrap="square" rtlCol="0">
                <a:spAutoFit/>
              </a:bodyPr>
              <a:lstStyle/>
              <a:p>
                <a:r>
                  <a:rPr lang="en-US" sz="2400" dirty="0">
                    <a:solidFill>
                      <a:schemeClr val="accent3">
                        <a:lumMod val="75000"/>
                      </a:schemeClr>
                    </a:solidFill>
                  </a:rPr>
                  <a:t>(re) Solved Separately for Computational Efficiency</a:t>
                </a:r>
              </a:p>
            </p:txBody>
          </p:sp>
        </p:grpSp>
      </p:grpSp>
      <p:sp>
        <p:nvSpPr>
          <p:cNvPr id="101" name="Content Placeholder 5">
            <a:extLst>
              <a:ext uri="{FF2B5EF4-FFF2-40B4-BE49-F238E27FC236}">
                <a16:creationId xmlns:a16="http://schemas.microsoft.com/office/drawing/2014/main" id="{5A483A28-6B94-4E4A-B656-99D4CC5E95B7}"/>
              </a:ext>
            </a:extLst>
          </p:cNvPr>
          <p:cNvSpPr txBox="1">
            <a:spLocks/>
          </p:cNvSpPr>
          <p:nvPr/>
        </p:nvSpPr>
        <p:spPr>
          <a:xfrm>
            <a:off x="18089342" y="13578601"/>
            <a:ext cx="8820144" cy="912730"/>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600" b="1" dirty="0">
                <a:solidFill>
                  <a:srgbClr val="005BBB"/>
                </a:solidFill>
                <a:latin typeface="Arial" panose="020B0604020202020204"/>
              </a:rPr>
              <a:t>Physics Constrained DNN  Framework</a:t>
            </a:r>
            <a:endParaRPr lang="en-US" sz="3600" dirty="0">
              <a:solidFill>
                <a:srgbClr val="666666">
                  <a:lumMod val="50000"/>
                </a:srgbClr>
              </a:solidFill>
              <a:latin typeface="Arial" panose="020B0604020202020204"/>
            </a:endParaRPr>
          </a:p>
        </p:txBody>
      </p:sp>
      <p:sp>
        <p:nvSpPr>
          <p:cNvPr id="104" name="Content Placeholder 3">
            <a:extLst>
              <a:ext uri="{FF2B5EF4-FFF2-40B4-BE49-F238E27FC236}">
                <a16:creationId xmlns:a16="http://schemas.microsoft.com/office/drawing/2014/main" id="{A06E9D00-A65F-4655-81AE-2C3C98C757A5}"/>
              </a:ext>
            </a:extLst>
          </p:cNvPr>
          <p:cNvSpPr txBox="1">
            <a:spLocks/>
          </p:cNvSpPr>
          <p:nvPr/>
        </p:nvSpPr>
        <p:spPr>
          <a:xfrm>
            <a:off x="17992580" y="8917683"/>
            <a:ext cx="8916906" cy="3615323"/>
          </a:xfrm>
          <a:prstGeom prst="rect">
            <a:avLst/>
          </a:prstGeom>
          <a:noFill/>
        </p:spPr>
        <p:txBody>
          <a:bodyPr/>
          <a:lstStyle>
            <a:lvl1pPr marL="19049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0" indent="0">
              <a:buFont typeface="Arial"/>
              <a:buNone/>
            </a:pPr>
            <a:r>
              <a:rPr lang="en-US" sz="2600" b="1" dirty="0"/>
              <a:t>Issues</a:t>
            </a:r>
          </a:p>
          <a:p>
            <a:r>
              <a:rPr lang="en-US" sz="2600" dirty="0"/>
              <a:t>In order to satisfy (bijective mapping), several flames in the original data are removed before building the look-up table</a:t>
            </a:r>
          </a:p>
          <a:p>
            <a:pPr marL="800089" lvl="1" indent="-342900">
              <a:buFont typeface="Arial" panose="020B0604020202020204" pitchFamily="34" charset="0"/>
              <a:buChar char="•"/>
            </a:pPr>
            <a:r>
              <a:rPr lang="en-US" sz="2600" dirty="0"/>
              <a:t>Inaccurate estimation of the thermochemical space</a:t>
            </a:r>
          </a:p>
          <a:p>
            <a:pPr marL="342900" indent="-342900">
              <a:buFont typeface="Arial" panose="020B0604020202020204" pitchFamily="34" charset="0"/>
              <a:buChar char="•"/>
            </a:pPr>
            <a:r>
              <a:rPr lang="en-US" sz="2600" dirty="0"/>
              <a:t>This could be improved by including more progress variables</a:t>
            </a:r>
          </a:p>
          <a:p>
            <a:pPr marL="800089" lvl="1" indent="-342900">
              <a:buFont typeface="Arial" panose="020B0604020202020204" pitchFamily="34" charset="0"/>
              <a:buChar char="•"/>
            </a:pPr>
            <a:r>
              <a:rPr lang="en-US" sz="2600" dirty="0"/>
              <a:t>Would make interpolation even more inefficient</a:t>
            </a:r>
          </a:p>
          <a:p>
            <a:pPr marL="800089" lvl="1" indent="-342900">
              <a:buFont typeface="Arial" panose="020B0604020202020204" pitchFamily="34" charset="0"/>
              <a:buChar char="•"/>
            </a:pPr>
            <a:r>
              <a:rPr lang="en-US" sz="2600" dirty="0"/>
              <a:t>Polynomial growth of the look-up table</a:t>
            </a:r>
          </a:p>
          <a:p>
            <a:endParaRPr lang="en-US" dirty="0"/>
          </a:p>
        </p:txBody>
      </p:sp>
      <p:sp>
        <p:nvSpPr>
          <p:cNvPr id="105" name="Content Placeholder 3">
            <a:extLst>
              <a:ext uri="{FF2B5EF4-FFF2-40B4-BE49-F238E27FC236}">
                <a16:creationId xmlns:a16="http://schemas.microsoft.com/office/drawing/2014/main" id="{C68BB84D-1082-418F-8BFC-88FB287331C4}"/>
              </a:ext>
            </a:extLst>
          </p:cNvPr>
          <p:cNvSpPr txBox="1">
            <a:spLocks/>
          </p:cNvSpPr>
          <p:nvPr/>
        </p:nvSpPr>
        <p:spPr>
          <a:xfrm>
            <a:off x="9604401" y="19434109"/>
            <a:ext cx="7944064" cy="10704961"/>
          </a:xfrm>
          <a:prstGeom prst="rect">
            <a:avLst/>
          </a:prstGeom>
        </p:spPr>
        <p:txBody>
          <a:bodyPr/>
          <a:lstStyle>
            <a:lvl1pPr marL="19049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marL="76204" indent="0">
              <a:buFont typeface="Arial"/>
              <a:buNone/>
            </a:pPr>
            <a:endParaRPr lang="en-US" sz="2600" b="1" dirty="0"/>
          </a:p>
          <a:p>
            <a:pPr marL="76204" indent="0">
              <a:buFont typeface="Arial"/>
              <a:buNone/>
            </a:pPr>
            <a:r>
              <a:rPr lang="en-US" sz="2600" b="1" dirty="0"/>
              <a:t>ML Framework I</a:t>
            </a:r>
          </a:p>
          <a:p>
            <a:pPr marL="342900" indent="-342900">
              <a:buFont typeface="Arial" panose="020B0604020202020204" pitchFamily="34" charset="0"/>
              <a:buChar char="•"/>
            </a:pPr>
            <a:r>
              <a:rPr lang="en-US" sz="2600" dirty="0"/>
              <a:t>Step 1: Use </a:t>
            </a:r>
            <a:r>
              <a:rPr lang="en-US" sz="2600" i="1" dirty="0"/>
              <a:t>principal component analysis (PCA) </a:t>
            </a:r>
            <a:r>
              <a:rPr lang="en-US" sz="2600" dirty="0"/>
              <a:t>to learn the progress variables</a:t>
            </a:r>
          </a:p>
          <a:p>
            <a:pPr marL="800089" lvl="1" indent="-342900">
              <a:buFont typeface="Arial" panose="020B0604020202020204" pitchFamily="34" charset="0"/>
              <a:buChar char="•"/>
            </a:pPr>
            <a:r>
              <a:rPr lang="en-US" sz="2600" dirty="0"/>
              <a:t>Orthogonal basis vectors (C3)</a:t>
            </a:r>
          </a:p>
          <a:p>
            <a:pPr marL="1257277" lvl="2" indent="-342900">
              <a:buFont typeface="Arial" panose="020B0604020202020204" pitchFamily="34" charset="0"/>
              <a:buChar char="•"/>
            </a:pPr>
            <a:r>
              <a:rPr lang="en-US" sz="2600" dirty="0"/>
              <a:t>A constrained PCA formulation used to include </a:t>
            </a:r>
            <a:r>
              <a:rPr lang="en-US" sz="2600" dirty="0" err="1"/>
              <a:t>Z</a:t>
            </a:r>
            <a:r>
              <a:rPr lang="en-US" sz="2600" baseline="-25000" dirty="0" err="1"/>
              <a:t>mix</a:t>
            </a:r>
            <a:endParaRPr lang="en-US" sz="2600" dirty="0"/>
          </a:p>
          <a:p>
            <a:pPr marL="342900" indent="-342900">
              <a:buFont typeface="Arial" panose="020B0604020202020204" pitchFamily="34" charset="0"/>
              <a:buChar char="•"/>
            </a:pPr>
            <a:r>
              <a:rPr lang="en-US" sz="2600" dirty="0"/>
              <a:t>Step 2: Replace Tabular Lookup using ML Model</a:t>
            </a:r>
          </a:p>
          <a:p>
            <a:pPr marL="800089" lvl="1" indent="-342900">
              <a:buFont typeface="Arial" panose="020B0604020202020204" pitchFamily="34" charset="0"/>
              <a:buChar char="•"/>
            </a:pPr>
            <a:r>
              <a:rPr lang="en-US" sz="2600" dirty="0"/>
              <a:t>A Gaussian Process Regression model </a:t>
            </a:r>
          </a:p>
          <a:p>
            <a:pPr marL="1257277" lvl="2" indent="-342900">
              <a:buFont typeface="Arial" panose="020B0604020202020204" pitchFamily="34" charset="0"/>
              <a:buChar char="•"/>
            </a:pPr>
            <a:r>
              <a:rPr lang="en-US" sz="2600" dirty="0"/>
              <a:t>Also provides uncertainties with the predictions</a:t>
            </a:r>
          </a:p>
          <a:p>
            <a:pPr marL="1257277" lvl="2" indent="-342900">
              <a:buFont typeface="Arial" panose="020B0604020202020204" pitchFamily="34" charset="0"/>
              <a:buChar char="•"/>
            </a:pPr>
            <a:r>
              <a:rPr lang="en-US" sz="2600" dirty="0"/>
              <a:t>Computationally inefficient</a:t>
            </a:r>
          </a:p>
          <a:p>
            <a:pPr marL="800089" lvl="1" indent="-342900">
              <a:buFont typeface="Arial" panose="020B0604020202020204" pitchFamily="34" charset="0"/>
              <a:buChar char="•"/>
            </a:pPr>
            <a:r>
              <a:rPr lang="en-US" sz="2600" dirty="0"/>
              <a:t>A neural network</a:t>
            </a:r>
          </a:p>
          <a:p>
            <a:pPr marL="1257277" lvl="2" indent="-342900">
              <a:buFont typeface="Arial" panose="020B0604020202020204" pitchFamily="34" charset="0"/>
              <a:buChar char="•"/>
            </a:pPr>
            <a:r>
              <a:rPr lang="en-US" sz="2600" dirty="0"/>
              <a:t>Could be computationally inefficient</a:t>
            </a:r>
          </a:p>
          <a:p>
            <a:pPr marL="342900" indent="-342900">
              <a:buFont typeface="Arial" panose="020B0604020202020204" pitchFamily="34" charset="0"/>
              <a:buChar char="•"/>
            </a:pPr>
            <a:r>
              <a:rPr lang="en-US" sz="2600" dirty="0"/>
              <a:t>The reduction and the ML model lookup steps are decoupled in the first framework</a:t>
            </a:r>
          </a:p>
          <a:p>
            <a:pPr marL="800089" lvl="1" indent="-342900">
              <a:buFont typeface="Arial" panose="020B0604020202020204" pitchFamily="34" charset="0"/>
              <a:buChar char="•"/>
            </a:pPr>
            <a:r>
              <a:rPr lang="en-US" sz="2600" dirty="0"/>
              <a:t>PCA focuses on maximizing the variance of the high-dimensional data in the low-dimensional reduction (C1, C2, C3)</a:t>
            </a:r>
          </a:p>
          <a:p>
            <a:pPr marL="800089" lvl="1" indent="-342900">
              <a:buFont typeface="Arial" panose="020B0604020202020204" pitchFamily="34" charset="0"/>
              <a:buChar char="•"/>
            </a:pPr>
            <a:r>
              <a:rPr lang="en-US" sz="2600" dirty="0"/>
              <a:t>Is not necessarily informed by the subsequent task of predicting the high-dimensional state (C4)</a:t>
            </a:r>
          </a:p>
          <a:p>
            <a:pPr marL="1257277" lvl="2" indent="-342900">
              <a:buFont typeface="Arial" panose="020B0604020202020204" pitchFamily="34" charset="0"/>
              <a:buChar char="•"/>
            </a:pPr>
            <a:endParaRPr lang="en-US" sz="2600" dirty="0"/>
          </a:p>
          <a:p>
            <a:pPr marL="419104" indent="-342900">
              <a:buFont typeface="Arial" panose="020B0604020202020204" pitchFamily="34" charset="0"/>
              <a:buChar char="•"/>
            </a:pPr>
            <a:endParaRPr lang="en-US" sz="2600" dirty="0"/>
          </a:p>
          <a:p>
            <a:endParaRPr lang="en-US" dirty="0"/>
          </a:p>
        </p:txBody>
      </p:sp>
      <p:cxnSp>
        <p:nvCxnSpPr>
          <p:cNvPr id="106" name="Straight Connector 105">
            <a:extLst>
              <a:ext uri="{FF2B5EF4-FFF2-40B4-BE49-F238E27FC236}">
                <a16:creationId xmlns:a16="http://schemas.microsoft.com/office/drawing/2014/main" id="{D10B927D-4C64-4568-A5B6-7C81BEF0CB5D}"/>
              </a:ext>
            </a:extLst>
          </p:cNvPr>
          <p:cNvCxnSpPr/>
          <p:nvPr/>
        </p:nvCxnSpPr>
        <p:spPr bwMode="auto">
          <a:xfrm>
            <a:off x="9533719" y="13463673"/>
            <a:ext cx="8153400" cy="0"/>
          </a:xfrm>
          <a:prstGeom prst="line">
            <a:avLst/>
          </a:prstGeom>
          <a:noFill/>
          <a:ln w="25400" cap="flat" cmpd="sng" algn="ctr">
            <a:solidFill>
              <a:schemeClr val="tx1"/>
            </a:solidFill>
            <a:prstDash val="dash"/>
            <a:round/>
            <a:headEnd type="none" w="med" len="med"/>
            <a:tailEnd type="none" w="med" len="med"/>
          </a:ln>
          <a:effectLst/>
        </p:spPr>
      </p:cxnSp>
      <p:pic>
        <p:nvPicPr>
          <p:cNvPr id="107" name="Picture 106">
            <a:extLst>
              <a:ext uri="{FF2B5EF4-FFF2-40B4-BE49-F238E27FC236}">
                <a16:creationId xmlns:a16="http://schemas.microsoft.com/office/drawing/2014/main" id="{739E27B6-37EF-40B1-B482-317F25B3D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07760" y="8071039"/>
            <a:ext cx="2800350" cy="924726"/>
          </a:xfrm>
          <a:prstGeom prst="rect">
            <a:avLst/>
          </a:prstGeom>
        </p:spPr>
      </p:pic>
      <p:pic>
        <p:nvPicPr>
          <p:cNvPr id="108" name="Picture 107">
            <a:extLst>
              <a:ext uri="{FF2B5EF4-FFF2-40B4-BE49-F238E27FC236}">
                <a16:creationId xmlns:a16="http://schemas.microsoft.com/office/drawing/2014/main" id="{EEAF7736-B0F5-4952-AFFF-1304E8B26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17020" y="8120180"/>
            <a:ext cx="4128328" cy="973906"/>
          </a:xfrm>
          <a:prstGeom prst="rect">
            <a:avLst/>
          </a:prstGeom>
        </p:spPr>
      </p:pic>
      <p:sp>
        <p:nvSpPr>
          <p:cNvPr id="109" name="Content Placeholder 5">
            <a:extLst>
              <a:ext uri="{FF2B5EF4-FFF2-40B4-BE49-F238E27FC236}">
                <a16:creationId xmlns:a16="http://schemas.microsoft.com/office/drawing/2014/main" id="{EC2E6AD1-F154-4F96-8C24-EE7E44155F26}"/>
              </a:ext>
            </a:extLst>
          </p:cNvPr>
          <p:cNvSpPr txBox="1">
            <a:spLocks/>
          </p:cNvSpPr>
          <p:nvPr/>
        </p:nvSpPr>
        <p:spPr>
          <a:xfrm>
            <a:off x="9261033" y="13701314"/>
            <a:ext cx="8820144" cy="912730"/>
          </a:xfrm>
          <a:prstGeom prst="rect">
            <a:avLst/>
          </a:prstGeom>
        </p:spPr>
        <p:txBody>
          <a:bodyPr/>
          <a:lstStyle>
            <a:lvl1pPr marL="0" marR="0" indent="0" algn="just" defTabSz="3686861" rtl="0" eaLnBrk="1" fontAlgn="auto" latinLnBrk="0" hangingPunct="1">
              <a:lnSpc>
                <a:spcPts val="3833"/>
              </a:lnSpc>
              <a:spcBef>
                <a:spcPts val="0"/>
              </a:spcBef>
              <a:spcAft>
                <a:spcPts val="0"/>
              </a:spcAft>
              <a:buClrTx/>
              <a:buSzTx/>
              <a:buFontTx/>
              <a:buNone/>
              <a:tabLst/>
              <a:defRPr sz="2333" kern="1200" baseline="0">
                <a:solidFill>
                  <a:schemeClr val="bg1">
                    <a:lumMod val="50000"/>
                  </a:schemeClr>
                </a:solidFill>
                <a:latin typeface="Arial" charset="0"/>
                <a:ea typeface="+mn-ea"/>
                <a:cs typeface="+mn-cs"/>
              </a:defRPr>
            </a:lvl1pPr>
            <a:lvl2pPr marL="57147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2pPr>
            <a:lvl3pPr marL="952462"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3pPr>
            <a:lvl4pPr marL="1333447" indent="-190492" algn="l" defTabSz="761970" rtl="0" eaLnBrk="1" latinLnBrk="0" hangingPunct="1">
              <a:lnSpc>
                <a:spcPts val="3833"/>
              </a:lnSpc>
              <a:spcBef>
                <a:spcPts val="0"/>
              </a:spcBef>
              <a:buFont typeface="Arial"/>
              <a:buChar char="•"/>
              <a:defRPr sz="2333" kern="1200" baseline="0">
                <a:solidFill>
                  <a:schemeClr val="bg1">
                    <a:lumMod val="50000"/>
                  </a:schemeClr>
                </a:solidFill>
                <a:latin typeface="Arial" charset="0"/>
                <a:ea typeface="+mn-ea"/>
                <a:cs typeface="+mn-cs"/>
              </a:defRPr>
            </a:lvl4pPr>
            <a:lvl5pPr marL="1904924" indent="-380985" algn="l" defTabSz="761970" rtl="0" eaLnBrk="1" latinLnBrk="0" hangingPunct="1">
              <a:lnSpc>
                <a:spcPts val="3833"/>
              </a:lnSpc>
              <a:spcBef>
                <a:spcPts val="0"/>
              </a:spcBef>
              <a:buClr>
                <a:srgbClr val="245EAC"/>
              </a:buClr>
              <a:buFont typeface="Arial" charset="0"/>
              <a:buChar char="•"/>
              <a:defRPr sz="2333" kern="1200" baseline="0">
                <a:solidFill>
                  <a:schemeClr val="bg1">
                    <a:lumMod val="50000"/>
                  </a:schemeClr>
                </a:solidFill>
                <a:latin typeface="Arial" charset="0"/>
                <a:ea typeface="+mn-ea"/>
                <a:cs typeface="+mn-cs"/>
              </a:defRPr>
            </a:lvl5pPr>
            <a:lvl6pPr marL="209541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a:buChar char="•"/>
              <a:defRPr sz="1500" kern="1200">
                <a:solidFill>
                  <a:schemeClr val="tx1"/>
                </a:solidFill>
                <a:latin typeface="+mn-lt"/>
                <a:ea typeface="+mn-ea"/>
                <a:cs typeface="+mn-cs"/>
              </a:defRPr>
            </a:lvl9pPr>
          </a:lstStyle>
          <a:p>
            <a:pPr algn="ctr">
              <a:lnSpc>
                <a:spcPct val="100000"/>
              </a:lnSpc>
            </a:pPr>
            <a:r>
              <a:rPr lang="en-US" sz="3600" b="1" dirty="0">
                <a:solidFill>
                  <a:srgbClr val="005BBB"/>
                </a:solidFill>
                <a:latin typeface="Arial" panose="020B0604020202020204"/>
              </a:rPr>
              <a:t>Machine Learning Framework I</a:t>
            </a:r>
            <a:endParaRPr lang="en-US" sz="3600" dirty="0">
              <a:solidFill>
                <a:srgbClr val="666666">
                  <a:lumMod val="50000"/>
                </a:srgbClr>
              </a:solidFill>
              <a:latin typeface="Arial" panose="020B0604020202020204"/>
            </a:endParaRPr>
          </a:p>
        </p:txBody>
      </p:sp>
      <p:cxnSp>
        <p:nvCxnSpPr>
          <p:cNvPr id="110" name="Straight Connector 109">
            <a:extLst>
              <a:ext uri="{FF2B5EF4-FFF2-40B4-BE49-F238E27FC236}">
                <a16:creationId xmlns:a16="http://schemas.microsoft.com/office/drawing/2014/main" id="{06C415BE-77EB-4347-A65C-1D36A79D038C}"/>
              </a:ext>
            </a:extLst>
          </p:cNvPr>
          <p:cNvCxnSpPr/>
          <p:nvPr/>
        </p:nvCxnSpPr>
        <p:spPr bwMode="auto">
          <a:xfrm>
            <a:off x="748957" y="13431016"/>
            <a:ext cx="8153400" cy="0"/>
          </a:xfrm>
          <a:prstGeom prst="line">
            <a:avLst/>
          </a:prstGeom>
          <a:noFill/>
          <a:ln w="25400" cap="flat" cmpd="sng" algn="ctr">
            <a:solidFill>
              <a:schemeClr val="tx1"/>
            </a:solidFill>
            <a:prstDash val="dash"/>
            <a:round/>
            <a:headEnd type="none" w="med" len="med"/>
            <a:tailEnd type="none" w="med" len="med"/>
          </a:ln>
          <a:effectLst/>
        </p:spPr>
      </p:cxnSp>
      <p:sp>
        <p:nvSpPr>
          <p:cNvPr id="37" name="TextBox 36">
            <a:extLst>
              <a:ext uri="{FF2B5EF4-FFF2-40B4-BE49-F238E27FC236}">
                <a16:creationId xmlns:a16="http://schemas.microsoft.com/office/drawing/2014/main" id="{6E2C921B-9366-4CD3-9509-65C237EC5AFE}"/>
              </a:ext>
            </a:extLst>
          </p:cNvPr>
          <p:cNvSpPr txBox="1"/>
          <p:nvPr/>
        </p:nvSpPr>
        <p:spPr>
          <a:xfrm>
            <a:off x="20438890" y="5534460"/>
            <a:ext cx="2491388" cy="430887"/>
          </a:xfrm>
          <a:prstGeom prst="rect">
            <a:avLst/>
          </a:prstGeom>
          <a:noFill/>
        </p:spPr>
        <p:txBody>
          <a:bodyPr wrap="none" rtlCol="0">
            <a:spAutoFit/>
          </a:bodyPr>
          <a:lstStyle/>
          <a:p>
            <a:r>
              <a:rPr lang="en-US" sz="2200" dirty="0"/>
              <a:t>Fixed Expressions</a:t>
            </a:r>
          </a:p>
        </p:txBody>
      </p:sp>
      <p:sp>
        <p:nvSpPr>
          <p:cNvPr id="111" name="TextBox 110">
            <a:extLst>
              <a:ext uri="{FF2B5EF4-FFF2-40B4-BE49-F238E27FC236}">
                <a16:creationId xmlns:a16="http://schemas.microsoft.com/office/drawing/2014/main" id="{752CC718-5400-4004-96A8-645062F9B9E3}"/>
              </a:ext>
            </a:extLst>
          </p:cNvPr>
          <p:cNvSpPr txBox="1"/>
          <p:nvPr/>
        </p:nvSpPr>
        <p:spPr>
          <a:xfrm>
            <a:off x="20395346" y="7711603"/>
            <a:ext cx="3291286" cy="430887"/>
          </a:xfrm>
          <a:prstGeom prst="rect">
            <a:avLst/>
          </a:prstGeom>
          <a:noFill/>
        </p:spPr>
        <p:txBody>
          <a:bodyPr wrap="none" rtlCol="0">
            <a:spAutoFit/>
          </a:bodyPr>
          <a:lstStyle/>
          <a:p>
            <a:r>
              <a:rPr lang="en-US" sz="2200" dirty="0"/>
              <a:t>Data Driven Calculations</a:t>
            </a:r>
          </a:p>
        </p:txBody>
      </p:sp>
    </p:spTree>
    <p:extLst>
      <p:ext uri="{BB962C8B-B14F-4D97-AF65-F5344CB8AC3E}">
        <p14:creationId xmlns:p14="http://schemas.microsoft.com/office/powerpoint/2010/main" val="211411706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23852</TotalTime>
  <Words>725</Words>
  <Application>Microsoft Office PowerPoint</Application>
  <PresentationFormat>Custom</PresentationFormat>
  <Paragraphs>162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Research Poster Template</vt:lpstr>
      <vt:lpstr>ML Framework For Chemistry Tabulation &amp; Lookup Author(s) Amol Salunkhe, Siddhant Aphale, Paul Desjardin, Varun Chandola Email: aas22@buffalo.edu, saphale@buffalo.edu, ped3@buffalo.edu,  chandola@buffalo.edu  </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Siddhant Aphale</dc:creator>
  <cp:keywords/>
  <dc:description/>
  <cp:lastModifiedBy>Amol Salunkhe</cp:lastModifiedBy>
  <cp:revision>327</cp:revision>
  <cp:lastPrinted>2018-07-27T15:05:13Z</cp:lastPrinted>
  <dcterms:created xsi:type="dcterms:W3CDTF">2016-09-29T18:43:16Z</dcterms:created>
  <dcterms:modified xsi:type="dcterms:W3CDTF">2021-08-23T11:25:52Z</dcterms:modified>
  <cp:category/>
</cp:coreProperties>
</file>