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9" r:id="rId4"/>
    <p:sldId id="256" r:id="rId5"/>
    <p:sldId id="258" r:id="rId6"/>
    <p:sldId id="257" r:id="rId7"/>
    <p:sldId id="270" r:id="rId8"/>
    <p:sldId id="271" r:id="rId9"/>
    <p:sldId id="260" r:id="rId10"/>
    <p:sldId id="261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C483-8CA3-40B9-B652-AC1566C5E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03122-ACD2-410C-84FF-9BC269919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2A771-997F-4BAB-8FD0-26BC4335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4C58-1469-42B8-829B-A3CF06FE512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E5252-EB8C-4CFC-89C6-C1D157AD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CE4C2-47DC-4458-8A0B-6DC081E0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9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7A57-86C3-459B-8F0E-3B14C532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2995C-7E8B-4EE6-8AE4-130CD75A0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F635C-6E88-40C0-8B96-53283A77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4C58-1469-42B8-829B-A3CF06FE512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565CB-4466-4773-960B-06BD807C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EFE10-A089-4F87-903F-561F404F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4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8E833-2B26-4B6F-BDAA-69793E69C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6A69D-A905-48FD-B2F4-E9097F88D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4FBDD-5F75-4DBE-A053-3FE43390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4C58-1469-42B8-829B-A3CF06FE512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692E3-072C-4C8E-B876-7D1A84FF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182CA-9DAE-43DB-98EF-2C308CE9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0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DAF8-C547-440A-B679-7112E801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A9B77-FC68-426A-8490-E1F1BC1F2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D477-ACBE-4C50-9C90-64AAD37B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4C58-1469-42B8-829B-A3CF06FE512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06672-FD18-4CEB-81A2-427239AD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42C6F-0881-4420-B6EA-41B48D0F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6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AAC5-C9A6-4DF2-8820-EEDC977C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3908F-AE7E-4E5B-B343-C33A58911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B008F-C54F-4ABC-8449-835B36AC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4C58-1469-42B8-829B-A3CF06FE512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EBFCB-51CE-42B0-B890-563D2018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58BDB-3B6A-4837-94CB-024666DB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8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A0FB-11DD-4E54-98BE-B66630E1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7F46-7F43-4667-93E7-FF9601CD1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5AF2C-883C-4455-9B20-8FB0BAA22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D8261-9075-4A6D-A31F-11CA1056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4C58-1469-42B8-829B-A3CF06FE512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CC99F-6E6F-4990-838B-4EFF950E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90D3D-3BBB-4D8A-A268-4EC04E68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3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3B44-079F-4581-82FC-4D3C669C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F7C26-6632-4301-9E47-5212F3C63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3E22F-80E3-4E96-B1D0-3896048D8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A2251-FFF6-4C23-BE8A-7B7957EA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4C521-148B-453D-9B27-E5649289F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832CFD-20CD-44F6-AB22-260B57A1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4C58-1469-42B8-829B-A3CF06FE512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53CBEE-DAEF-467D-9361-C517D1D7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114073-5FF9-4528-8E66-181B9082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7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5F47-5F1F-4308-9AD3-3E383E43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F5330-59BE-4D12-8372-084BAC47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4C58-1469-42B8-829B-A3CF06FE512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04A05-28FF-4A7E-A8A5-61E6D01B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04AC5-B2B5-4837-B238-FF5236D4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0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A1F48-1E2A-4DD1-BE53-EEDB841B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4C58-1469-42B8-829B-A3CF06FE512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AD1E8-047A-4732-8384-0AB50760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8EE2A-2BC5-42E0-B5DA-AEEF10C2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3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BEF3-E961-440B-B463-867425A4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8AABC-F262-4D01-A5AA-F0167E074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FD415-9CF0-493A-B6FC-D49299C81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96BE8-702B-4D91-B132-EB5A0035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4C58-1469-42B8-829B-A3CF06FE512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94D52-4919-4AB5-A872-FDAEC90A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F9387-97E1-4889-9180-5D73B7E2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1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BE14-6AED-450B-BDA4-2B1931A9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E0028-3F09-4298-AF84-E5D22BB54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351EE-97B0-44BC-B5EC-9A188B5DF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FB4B4-4B4A-48AC-9EE8-E68AE86DC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4C58-1469-42B8-829B-A3CF06FE512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D1E7A-4FBC-4368-A697-62BA895A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01C1D-CE69-4464-8ADA-CDE64E6A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4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F7E01-40DA-4123-AC8C-8DEB7AAE4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29EC1-8B20-4B9E-ACC3-1315D7481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C313C-D972-4F60-A8E6-A3DAC4438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A4C58-1469-42B8-829B-A3CF06FE512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3CC73-2308-407D-8E3A-ACAECEDB3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B0B1C-539F-462C-B8CF-6D42E8CDF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7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2B7167-B222-475F-86B7-D730BFC33A75}"/>
              </a:ext>
            </a:extLst>
          </p:cNvPr>
          <p:cNvCxnSpPr/>
          <p:nvPr/>
        </p:nvCxnSpPr>
        <p:spPr>
          <a:xfrm>
            <a:off x="2812211" y="3168769"/>
            <a:ext cx="6435306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24A9EDA-7239-426F-AAA8-17C1963D60DE}"/>
              </a:ext>
            </a:extLst>
          </p:cNvPr>
          <p:cNvGrpSpPr/>
          <p:nvPr/>
        </p:nvGrpSpPr>
        <p:grpSpPr>
          <a:xfrm>
            <a:off x="2477133" y="198406"/>
            <a:ext cx="6612087" cy="3240651"/>
            <a:chOff x="2477133" y="198406"/>
            <a:chExt cx="6612087" cy="324065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1C527D7-51E4-4020-BDE5-D8190534EDC2}"/>
                </a:ext>
              </a:extLst>
            </p:cNvPr>
            <p:cNvGrpSpPr/>
            <p:nvPr/>
          </p:nvGrpSpPr>
          <p:grpSpPr>
            <a:xfrm>
              <a:off x="2593675" y="198406"/>
              <a:ext cx="6409436" cy="3240651"/>
              <a:chOff x="2593675" y="198406"/>
              <a:chExt cx="6409436" cy="324065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78D7486-E47D-4D28-BA3D-6D40F59710A9}"/>
                  </a:ext>
                </a:extLst>
              </p:cNvPr>
              <p:cNvCxnSpPr/>
              <p:nvPr/>
            </p:nvCxnSpPr>
            <p:spPr>
              <a:xfrm>
                <a:off x="4767532" y="1817298"/>
                <a:ext cx="207609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15AB5E0C-FB7D-4727-B30D-51A989373C4B}"/>
                  </a:ext>
                </a:extLst>
              </p:cNvPr>
              <p:cNvSpPr/>
              <p:nvPr/>
            </p:nvSpPr>
            <p:spPr>
              <a:xfrm>
                <a:off x="2593675" y="212785"/>
                <a:ext cx="2173857" cy="3226272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7A83541-7F24-40E1-B555-6195922C1ED8}"/>
                  </a:ext>
                </a:extLst>
              </p:cNvPr>
              <p:cNvSpPr/>
              <p:nvPr/>
            </p:nvSpPr>
            <p:spPr>
              <a:xfrm flipH="1">
                <a:off x="6829254" y="198406"/>
                <a:ext cx="2173857" cy="3226272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A8C3FA-98ED-4203-9ABF-ACEF15508E2C}"/>
                </a:ext>
              </a:extLst>
            </p:cNvPr>
            <p:cNvGrpSpPr/>
            <p:nvPr/>
          </p:nvGrpSpPr>
          <p:grpSpPr>
            <a:xfrm>
              <a:off x="2477133" y="1614797"/>
              <a:ext cx="3055134" cy="1136327"/>
              <a:chOff x="2477133" y="1614797"/>
              <a:chExt cx="3055134" cy="1136327"/>
            </a:xfrm>
          </p:grpSpPr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069B083D-497A-4B7E-ADD2-BE368BA74A6F}"/>
                  </a:ext>
                </a:extLst>
              </p:cNvPr>
              <p:cNvSpPr/>
              <p:nvPr/>
            </p:nvSpPr>
            <p:spPr>
              <a:xfrm rot="9654195">
                <a:off x="2477133" y="1854663"/>
                <a:ext cx="2525603" cy="581816"/>
              </a:xfrm>
              <a:prstGeom prst="arc">
                <a:avLst>
                  <a:gd name="adj1" fmla="val 11063459"/>
                  <a:gd name="adj2" fmla="val 20690689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03AA16D4-3163-44B4-A3D1-741E445B42A7}"/>
                  </a:ext>
                </a:extLst>
              </p:cNvPr>
              <p:cNvSpPr/>
              <p:nvPr/>
            </p:nvSpPr>
            <p:spPr>
              <a:xfrm rot="9654195">
                <a:off x="2887603" y="1614797"/>
                <a:ext cx="2644664" cy="1136327"/>
              </a:xfrm>
              <a:prstGeom prst="arc">
                <a:avLst>
                  <a:gd name="adj1" fmla="val 11063459"/>
                  <a:gd name="adj2" fmla="val 18276693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9B6F01A-B5C5-44C3-B598-7D712B8F1858}"/>
                </a:ext>
              </a:extLst>
            </p:cNvPr>
            <p:cNvGrpSpPr/>
            <p:nvPr/>
          </p:nvGrpSpPr>
          <p:grpSpPr>
            <a:xfrm flipH="1">
              <a:off x="6034086" y="1617671"/>
              <a:ext cx="3055134" cy="1136327"/>
              <a:chOff x="2477133" y="1614797"/>
              <a:chExt cx="3055134" cy="1136327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15A58384-B4CA-4F38-9AE9-63F9E371C910}"/>
                  </a:ext>
                </a:extLst>
              </p:cNvPr>
              <p:cNvSpPr/>
              <p:nvPr/>
            </p:nvSpPr>
            <p:spPr>
              <a:xfrm rot="9654195">
                <a:off x="2477133" y="1854663"/>
                <a:ext cx="2525603" cy="581816"/>
              </a:xfrm>
              <a:prstGeom prst="arc">
                <a:avLst>
                  <a:gd name="adj1" fmla="val 11063459"/>
                  <a:gd name="adj2" fmla="val 20690689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7A1CDEA8-025B-4996-A422-0D294E5C6854}"/>
                  </a:ext>
                </a:extLst>
              </p:cNvPr>
              <p:cNvSpPr/>
              <p:nvPr/>
            </p:nvSpPr>
            <p:spPr>
              <a:xfrm rot="9654195">
                <a:off x="2887603" y="1614797"/>
                <a:ext cx="2644664" cy="1136327"/>
              </a:xfrm>
              <a:prstGeom prst="arc">
                <a:avLst>
                  <a:gd name="adj1" fmla="val 11063459"/>
                  <a:gd name="adj2" fmla="val 18276693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EE2FADD-3CF0-482E-9D7F-A38F75A5070A}"/>
              </a:ext>
            </a:extLst>
          </p:cNvPr>
          <p:cNvGrpSpPr/>
          <p:nvPr/>
        </p:nvGrpSpPr>
        <p:grpSpPr>
          <a:xfrm flipV="1">
            <a:off x="2585047" y="2921479"/>
            <a:ext cx="6409436" cy="3240651"/>
            <a:chOff x="2593675" y="198406"/>
            <a:chExt cx="6409436" cy="324065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516C929-6331-4C0D-AAA5-33C384F183A3}"/>
                </a:ext>
              </a:extLst>
            </p:cNvPr>
            <p:cNvCxnSpPr/>
            <p:nvPr/>
          </p:nvCxnSpPr>
          <p:spPr>
            <a:xfrm>
              <a:off x="4767532" y="1817298"/>
              <a:ext cx="207609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05EC11D1-55F5-487D-892B-42A3F64127B6}"/>
                </a:ext>
              </a:extLst>
            </p:cNvPr>
            <p:cNvSpPr/>
            <p:nvPr/>
          </p:nvSpPr>
          <p:spPr>
            <a:xfrm>
              <a:off x="2593675" y="212785"/>
              <a:ext cx="2173857" cy="3226272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C0BDB774-241D-4A8B-824B-AB190CFB7FA0}"/>
                </a:ext>
              </a:extLst>
            </p:cNvPr>
            <p:cNvSpPr/>
            <p:nvPr/>
          </p:nvSpPr>
          <p:spPr>
            <a:xfrm flipH="1">
              <a:off x="6829254" y="198406"/>
              <a:ext cx="2173857" cy="3226272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445CF0-DB7F-43AB-A2AC-3E7368DF4A4D}"/>
              </a:ext>
            </a:extLst>
          </p:cNvPr>
          <p:cNvGrpSpPr/>
          <p:nvPr/>
        </p:nvGrpSpPr>
        <p:grpSpPr>
          <a:xfrm flipV="1">
            <a:off x="2468505" y="3609412"/>
            <a:ext cx="3055134" cy="1136327"/>
            <a:chOff x="2477133" y="1614797"/>
            <a:chExt cx="3055134" cy="1136327"/>
          </a:xfrm>
        </p:grpSpPr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D9ECD6F6-818D-47C8-A750-2ABD8361A673}"/>
                </a:ext>
              </a:extLst>
            </p:cNvPr>
            <p:cNvSpPr/>
            <p:nvPr/>
          </p:nvSpPr>
          <p:spPr>
            <a:xfrm rot="9654195">
              <a:off x="2477133" y="1854663"/>
              <a:ext cx="2525603" cy="581816"/>
            </a:xfrm>
            <a:prstGeom prst="arc">
              <a:avLst>
                <a:gd name="adj1" fmla="val 11063459"/>
                <a:gd name="adj2" fmla="val 20690689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F7DBDD27-7FA9-4210-B4F3-9C2B4E09C1B4}"/>
                </a:ext>
              </a:extLst>
            </p:cNvPr>
            <p:cNvSpPr/>
            <p:nvPr/>
          </p:nvSpPr>
          <p:spPr>
            <a:xfrm rot="9654195">
              <a:off x="2887603" y="1614797"/>
              <a:ext cx="2644664" cy="1136327"/>
            </a:xfrm>
            <a:prstGeom prst="arc">
              <a:avLst>
                <a:gd name="adj1" fmla="val 11063459"/>
                <a:gd name="adj2" fmla="val 18276693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F2AD11-83D8-4136-8230-85F4B7A75F06}"/>
              </a:ext>
            </a:extLst>
          </p:cNvPr>
          <p:cNvGrpSpPr/>
          <p:nvPr/>
        </p:nvGrpSpPr>
        <p:grpSpPr>
          <a:xfrm flipH="1" flipV="1">
            <a:off x="6025458" y="3606538"/>
            <a:ext cx="3055134" cy="1136327"/>
            <a:chOff x="2477133" y="1614797"/>
            <a:chExt cx="3055134" cy="1136327"/>
          </a:xfrm>
        </p:grpSpPr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B81533EE-3D68-4F21-9D21-9D3C1BBFC15D}"/>
                </a:ext>
              </a:extLst>
            </p:cNvPr>
            <p:cNvSpPr/>
            <p:nvPr/>
          </p:nvSpPr>
          <p:spPr>
            <a:xfrm rot="9654195">
              <a:off x="2477133" y="1854663"/>
              <a:ext cx="2525603" cy="581816"/>
            </a:xfrm>
            <a:prstGeom prst="arc">
              <a:avLst>
                <a:gd name="adj1" fmla="val 11063459"/>
                <a:gd name="adj2" fmla="val 20690689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1866A7A6-EC81-4253-AB30-2ABD6C9E07C9}"/>
                </a:ext>
              </a:extLst>
            </p:cNvPr>
            <p:cNvSpPr/>
            <p:nvPr/>
          </p:nvSpPr>
          <p:spPr>
            <a:xfrm rot="9654195">
              <a:off x="2887603" y="1614797"/>
              <a:ext cx="2644664" cy="1136327"/>
            </a:xfrm>
            <a:prstGeom prst="arc">
              <a:avLst>
                <a:gd name="adj1" fmla="val 11063459"/>
                <a:gd name="adj2" fmla="val 18276693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E6200BCE-FB50-44C7-81E5-B20263E64957}"/>
              </a:ext>
            </a:extLst>
          </p:cNvPr>
          <p:cNvSpPr/>
          <p:nvPr/>
        </p:nvSpPr>
        <p:spPr>
          <a:xfrm>
            <a:off x="3099758" y="2352136"/>
            <a:ext cx="5308121" cy="209548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39C0C4-426B-4E34-ABFC-1A1419D91FDA}"/>
              </a:ext>
            </a:extLst>
          </p:cNvPr>
          <p:cNvSpPr txBox="1"/>
          <p:nvPr/>
        </p:nvSpPr>
        <p:spPr>
          <a:xfrm>
            <a:off x="4703492" y="678607"/>
            <a:ext cx="2173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Oxidizer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F791AB-48F6-42FE-9C84-6117F8703C59}"/>
              </a:ext>
            </a:extLst>
          </p:cNvPr>
          <p:cNvSpPr txBox="1"/>
          <p:nvPr/>
        </p:nvSpPr>
        <p:spPr>
          <a:xfrm>
            <a:off x="4694864" y="5098189"/>
            <a:ext cx="2173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Fuel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1B830A-2C4E-4386-B894-36A287EFFDDE}"/>
              </a:ext>
            </a:extLst>
          </p:cNvPr>
          <p:cNvSpPr txBox="1"/>
          <p:nvPr/>
        </p:nvSpPr>
        <p:spPr>
          <a:xfrm>
            <a:off x="7760828" y="1327523"/>
            <a:ext cx="2173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Flame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7B76967-42B7-45CD-AE6C-2029BC890FEE}"/>
              </a:ext>
            </a:extLst>
          </p:cNvPr>
          <p:cNvCxnSpPr>
            <a:cxnSpLocks/>
          </p:cNvCxnSpPr>
          <p:nvPr/>
        </p:nvCxnSpPr>
        <p:spPr>
          <a:xfrm flipH="1">
            <a:off x="7261583" y="1577528"/>
            <a:ext cx="1119930" cy="874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8964987-72AB-4A7A-B3DF-4307873CF3C4}"/>
              </a:ext>
            </a:extLst>
          </p:cNvPr>
          <p:cNvSpPr txBox="1"/>
          <p:nvPr/>
        </p:nvSpPr>
        <p:spPr>
          <a:xfrm>
            <a:off x="894793" y="1517768"/>
            <a:ext cx="2173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 - Axial Coordinate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D071C4D-745B-41DC-85F8-8CD58C343FD8}"/>
              </a:ext>
            </a:extLst>
          </p:cNvPr>
          <p:cNvCxnSpPr/>
          <p:nvPr/>
        </p:nvCxnSpPr>
        <p:spPr>
          <a:xfrm flipV="1">
            <a:off x="1089026" y="1459449"/>
            <a:ext cx="0" cy="1690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B8CB72-E7A0-4021-80FE-66C6692207DD}"/>
              </a:ext>
            </a:extLst>
          </p:cNvPr>
          <p:cNvCxnSpPr/>
          <p:nvPr/>
        </p:nvCxnSpPr>
        <p:spPr>
          <a:xfrm>
            <a:off x="1089026" y="3150226"/>
            <a:ext cx="16599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BF03DEC-AE91-499A-A9FD-FEEFC391D954}"/>
              </a:ext>
            </a:extLst>
          </p:cNvPr>
          <p:cNvSpPr txBox="1"/>
          <p:nvPr/>
        </p:nvSpPr>
        <p:spPr>
          <a:xfrm>
            <a:off x="840157" y="3060840"/>
            <a:ext cx="2173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 - Radial Coordinate</a:t>
            </a:r>
          </a:p>
        </p:txBody>
      </p:sp>
    </p:spTree>
    <p:extLst>
      <p:ext uri="{BB962C8B-B14F-4D97-AF65-F5344CB8AC3E}">
        <p14:creationId xmlns:p14="http://schemas.microsoft.com/office/powerpoint/2010/main" val="3894168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A20356B-30B0-4148-BAB0-53070987CA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52" t="51564" r="52551" b="25307"/>
          <a:stretch/>
        </p:blipFill>
        <p:spPr>
          <a:xfrm>
            <a:off x="2718866" y="1590675"/>
            <a:ext cx="6754267" cy="472520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BA9AFA0-9BA0-4A08-AAAC-ABCCB605ED25}"/>
              </a:ext>
            </a:extLst>
          </p:cNvPr>
          <p:cNvSpPr txBox="1">
            <a:spLocks/>
          </p:cNvSpPr>
          <p:nvPr/>
        </p:nvSpPr>
        <p:spPr>
          <a:xfrm>
            <a:off x="2543175" y="81756"/>
            <a:ext cx="6753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True vs Residuals</a:t>
            </a:r>
            <a:endParaRPr lang="mr-IN" sz="2400" dirty="0"/>
          </a:p>
        </p:txBody>
      </p:sp>
    </p:spTree>
    <p:extLst>
      <p:ext uri="{BB962C8B-B14F-4D97-AF65-F5344CB8AC3E}">
        <p14:creationId xmlns:p14="http://schemas.microsoft.com/office/powerpoint/2010/main" val="2270191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43670-3815-41FD-8AFC-684F90511B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76" t="22585" r="52704" b="54694"/>
          <a:stretch/>
        </p:blipFill>
        <p:spPr>
          <a:xfrm>
            <a:off x="3169920" y="917932"/>
            <a:ext cx="6752680" cy="465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15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973AF6-4222-41DC-8183-1C79CBF5C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91" t="51973" r="51862" b="23265"/>
          <a:stretch/>
        </p:blipFill>
        <p:spPr>
          <a:xfrm>
            <a:off x="2305050" y="954383"/>
            <a:ext cx="7581900" cy="532097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D8567F9-4502-4F84-9421-0B2622F5A19D}"/>
              </a:ext>
            </a:extLst>
          </p:cNvPr>
          <p:cNvSpPr txBox="1">
            <a:spLocks/>
          </p:cNvSpPr>
          <p:nvPr/>
        </p:nvSpPr>
        <p:spPr>
          <a:xfrm>
            <a:off x="2543175" y="81756"/>
            <a:ext cx="6753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True vs Residuals</a:t>
            </a:r>
            <a:endParaRPr lang="mr-IN" sz="2400" dirty="0"/>
          </a:p>
        </p:txBody>
      </p:sp>
    </p:spTree>
    <p:extLst>
      <p:ext uri="{BB962C8B-B14F-4D97-AF65-F5344CB8AC3E}">
        <p14:creationId xmlns:p14="http://schemas.microsoft.com/office/powerpoint/2010/main" val="181542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0ED581-51D2-44DB-B6D1-6F7BB686A84B}"/>
              </a:ext>
            </a:extLst>
          </p:cNvPr>
          <p:cNvSpPr/>
          <p:nvPr/>
        </p:nvSpPr>
        <p:spPr>
          <a:xfrm>
            <a:off x="4641012" y="598097"/>
            <a:ext cx="349657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CHEMISTRY PDE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9BDC8-4F89-48E6-96EA-465D14A940FF}"/>
              </a:ext>
            </a:extLst>
          </p:cNvPr>
          <p:cNvSpPr txBox="1"/>
          <p:nvPr/>
        </p:nvSpPr>
        <p:spPr>
          <a:xfrm>
            <a:off x="4641012" y="1633900"/>
            <a:ext cx="3496573" cy="4308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MANIFOLD GENERATION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D082D-BC27-4F0D-BF80-A67CA73594C1}"/>
              </a:ext>
            </a:extLst>
          </p:cNvPr>
          <p:cNvSpPr txBox="1"/>
          <p:nvPr/>
        </p:nvSpPr>
        <p:spPr>
          <a:xfrm>
            <a:off x="4641011" y="3094564"/>
            <a:ext cx="3496573" cy="4308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REVERSE LOOKUP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58CA9-5042-4DDD-B1DE-E67709CC9A2A}"/>
              </a:ext>
            </a:extLst>
          </p:cNvPr>
          <p:cNvSpPr txBox="1"/>
          <p:nvPr/>
        </p:nvSpPr>
        <p:spPr>
          <a:xfrm>
            <a:off x="4640997" y="6026234"/>
            <a:ext cx="3509523" cy="4308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CFD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1355C99-EE86-4ADD-B524-8F44F59F67AD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>
            <a:off x="8137584" y="3310008"/>
            <a:ext cx="12936" cy="2931670"/>
          </a:xfrm>
          <a:prstGeom prst="bentConnector3">
            <a:avLst>
              <a:gd name="adj1" fmla="val 186716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F42CA9-2794-4AEE-8C5A-061CF528E36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389299" y="967429"/>
            <a:ext cx="0" cy="666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2AB5FD-F29F-40B2-BC53-53C51777CD0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389298" y="2064787"/>
            <a:ext cx="1" cy="1029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356A32-8B26-4633-B4B4-2CED2B57075B}"/>
              </a:ext>
            </a:extLst>
          </p:cNvPr>
          <p:cNvSpPr txBox="1"/>
          <p:nvPr/>
        </p:nvSpPr>
        <p:spPr>
          <a:xfrm>
            <a:off x="6591130" y="1100485"/>
            <a:ext cx="3067838" cy="43088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+mj-lt"/>
              </a:rPr>
              <a:t>Dimensionality Reduction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49111E-8A8D-4555-BFED-1D4B4792F26D}"/>
              </a:ext>
            </a:extLst>
          </p:cNvPr>
          <p:cNvSpPr txBox="1"/>
          <p:nvPr/>
        </p:nvSpPr>
        <p:spPr>
          <a:xfrm>
            <a:off x="6513514" y="2172637"/>
            <a:ext cx="1393157" cy="43088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+mj-lt"/>
              </a:rPr>
              <a:t>Tabulation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601D77-DB26-495C-917D-7877117B9ED8}"/>
              </a:ext>
            </a:extLst>
          </p:cNvPr>
          <p:cNvCxnSpPr>
            <a:cxnSpLocks/>
          </p:cNvCxnSpPr>
          <p:nvPr/>
        </p:nvCxnSpPr>
        <p:spPr>
          <a:xfrm>
            <a:off x="2674514" y="598097"/>
            <a:ext cx="0" cy="272466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D9DD0B-B4E0-46D6-8441-E09CFC22B925}"/>
              </a:ext>
            </a:extLst>
          </p:cNvPr>
          <p:cNvCxnSpPr>
            <a:cxnSpLocks/>
          </p:cNvCxnSpPr>
          <p:nvPr/>
        </p:nvCxnSpPr>
        <p:spPr>
          <a:xfrm>
            <a:off x="1915219" y="598097"/>
            <a:ext cx="15355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84FBB3-9250-4837-A32F-C4FD053685E7}"/>
              </a:ext>
            </a:extLst>
          </p:cNvPr>
          <p:cNvCxnSpPr>
            <a:cxnSpLocks/>
          </p:cNvCxnSpPr>
          <p:nvPr/>
        </p:nvCxnSpPr>
        <p:spPr>
          <a:xfrm>
            <a:off x="1918090" y="3322762"/>
            <a:ext cx="15355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10D22D-F319-4009-83BD-6E8F63C5986E}"/>
              </a:ext>
            </a:extLst>
          </p:cNvPr>
          <p:cNvCxnSpPr>
            <a:cxnSpLocks/>
          </p:cNvCxnSpPr>
          <p:nvPr/>
        </p:nvCxnSpPr>
        <p:spPr>
          <a:xfrm>
            <a:off x="1889350" y="6259903"/>
            <a:ext cx="15355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9DB821-273E-48DB-8A54-8AEDAC079EF6}"/>
              </a:ext>
            </a:extLst>
          </p:cNvPr>
          <p:cNvCxnSpPr>
            <a:cxnSpLocks/>
          </p:cNvCxnSpPr>
          <p:nvPr/>
        </p:nvCxnSpPr>
        <p:spPr>
          <a:xfrm>
            <a:off x="2674499" y="3322762"/>
            <a:ext cx="25883" cy="293714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4DB470-BB4D-467D-9724-3FA0B847C011}"/>
              </a:ext>
            </a:extLst>
          </p:cNvPr>
          <p:cNvSpPr txBox="1"/>
          <p:nvPr/>
        </p:nvSpPr>
        <p:spPr>
          <a:xfrm rot="16200000">
            <a:off x="806506" y="1569950"/>
            <a:ext cx="2724657" cy="76944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Chemistry</a:t>
            </a:r>
          </a:p>
          <a:p>
            <a:pPr algn="ctr"/>
            <a:r>
              <a:rPr lang="en-US" sz="2200" dirty="0"/>
              <a:t>(Precomputed)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E9EFE6-432E-43E6-85EF-A2C648F50A13}"/>
              </a:ext>
            </a:extLst>
          </p:cNvPr>
          <p:cNvSpPr txBox="1"/>
          <p:nvPr/>
        </p:nvSpPr>
        <p:spPr>
          <a:xfrm rot="16200000">
            <a:off x="713368" y="4400846"/>
            <a:ext cx="2937140" cy="76944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Flow</a:t>
            </a:r>
          </a:p>
          <a:p>
            <a:pPr algn="ctr"/>
            <a:r>
              <a:rPr lang="en-US" sz="2200" dirty="0"/>
              <a:t>(Run-time lookup)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A18027E-1555-44ED-B558-D72E38310659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rot="10800000" flipH="1">
            <a:off x="4640997" y="3310008"/>
            <a:ext cx="14" cy="2931670"/>
          </a:xfrm>
          <a:prstGeom prst="bentConnector3">
            <a:avLst>
              <a:gd name="adj1" fmla="val -163285714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59B5EEB-E69E-4CA3-867E-F5ACDE31666F}"/>
              </a:ext>
            </a:extLst>
          </p:cNvPr>
          <p:cNvSpPr/>
          <p:nvPr/>
        </p:nvSpPr>
        <p:spPr>
          <a:xfrm>
            <a:off x="3133237" y="3789078"/>
            <a:ext cx="348330" cy="8208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ACF40A-5726-4EA8-9FCD-FEABF33848F4}"/>
              </a:ext>
            </a:extLst>
          </p:cNvPr>
          <p:cNvSpPr txBox="1"/>
          <p:nvPr/>
        </p:nvSpPr>
        <p:spPr>
          <a:xfrm>
            <a:off x="3509318" y="3668798"/>
            <a:ext cx="866172" cy="110799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latin typeface="+mj-lt"/>
              </a:rPr>
              <a:t>Cpv</a:t>
            </a:r>
            <a:endParaRPr lang="en-US" sz="2200" dirty="0">
              <a:latin typeface="+mj-lt"/>
            </a:endParaRPr>
          </a:p>
          <a:p>
            <a:pPr algn="ctr"/>
            <a:r>
              <a:rPr lang="en-US" sz="2200" dirty="0" err="1">
                <a:latin typeface="+mj-lt"/>
              </a:rPr>
              <a:t>Zmix</a:t>
            </a:r>
            <a:endParaRPr lang="en-US" sz="2200" dirty="0">
              <a:latin typeface="+mj-lt"/>
            </a:endParaRPr>
          </a:p>
          <a:p>
            <a:pPr algn="ctr"/>
            <a:r>
              <a:rPr lang="en-US" sz="2200" dirty="0" err="1">
                <a:latin typeface="+mj-lt"/>
              </a:rPr>
              <a:t>Zst</a:t>
            </a:r>
            <a:endParaRPr lang="en-US" sz="2200" dirty="0"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8627DE-E634-45D5-BC90-BDBFD3ECAB22}"/>
              </a:ext>
            </a:extLst>
          </p:cNvPr>
          <p:cNvSpPr/>
          <p:nvPr/>
        </p:nvSpPr>
        <p:spPr>
          <a:xfrm>
            <a:off x="8611100" y="3167798"/>
            <a:ext cx="348330" cy="2607950"/>
          </a:xfrm>
          <a:prstGeom prst="rect">
            <a:avLst/>
          </a:prstGeom>
          <a:solidFill>
            <a:srgbClr val="00B0F0"/>
          </a:solidFill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676934-D955-4525-AA46-B68F5304C28A}"/>
              </a:ext>
            </a:extLst>
          </p:cNvPr>
          <p:cNvSpPr txBox="1"/>
          <p:nvPr/>
        </p:nvSpPr>
        <p:spPr>
          <a:xfrm>
            <a:off x="9023215" y="3769756"/>
            <a:ext cx="1662202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+mj-lt"/>
              </a:rPr>
              <a:t>Yi</a:t>
            </a:r>
          </a:p>
          <a:p>
            <a:pPr algn="ctr"/>
            <a:r>
              <a:rPr lang="en-US" sz="2200" dirty="0" err="1">
                <a:latin typeface="+mj-lt"/>
              </a:rPr>
              <a:t>Souspeci</a:t>
            </a:r>
            <a:endParaRPr lang="en-US" sz="2200" dirty="0">
              <a:latin typeface="+mj-lt"/>
            </a:endParaRPr>
          </a:p>
          <a:p>
            <a:pPr algn="ctr"/>
            <a:r>
              <a:rPr lang="en-US" sz="2200" dirty="0">
                <a:latin typeface="+mj-lt"/>
              </a:rPr>
              <a:t>……</a:t>
            </a:r>
          </a:p>
          <a:p>
            <a:pPr algn="ctr"/>
            <a:r>
              <a:rPr lang="en-US" sz="2200" dirty="0">
                <a:latin typeface="+mj-lt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8632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0ED581-51D2-44DB-B6D1-6F7BB686A84B}"/>
              </a:ext>
            </a:extLst>
          </p:cNvPr>
          <p:cNvSpPr/>
          <p:nvPr/>
        </p:nvSpPr>
        <p:spPr>
          <a:xfrm>
            <a:off x="4641012" y="598097"/>
            <a:ext cx="349657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FLAMELET GENERATION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9BDC8-4F89-48E6-96EA-465D14A940FF}"/>
              </a:ext>
            </a:extLst>
          </p:cNvPr>
          <p:cNvSpPr txBox="1"/>
          <p:nvPr/>
        </p:nvSpPr>
        <p:spPr>
          <a:xfrm>
            <a:off x="4641012" y="1633900"/>
            <a:ext cx="3496573" cy="4308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MANIFOLD GENERATION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D082D-BC27-4F0D-BF80-A67CA73594C1}"/>
              </a:ext>
            </a:extLst>
          </p:cNvPr>
          <p:cNvSpPr txBox="1"/>
          <p:nvPr/>
        </p:nvSpPr>
        <p:spPr>
          <a:xfrm>
            <a:off x="4641011" y="2798466"/>
            <a:ext cx="3496573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LIBRARY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58CA9-5042-4DDD-B1DE-E67709CC9A2A}"/>
              </a:ext>
            </a:extLst>
          </p:cNvPr>
          <p:cNvSpPr txBox="1"/>
          <p:nvPr/>
        </p:nvSpPr>
        <p:spPr>
          <a:xfrm>
            <a:off x="4640997" y="6026234"/>
            <a:ext cx="3509523" cy="4308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CFD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1355C99-EE86-4ADD-B524-8F44F59F67AD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8127503" y="4124452"/>
            <a:ext cx="23017" cy="2117226"/>
          </a:xfrm>
          <a:prstGeom prst="bentConnector3">
            <a:avLst>
              <a:gd name="adj1" fmla="val 10931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F42CA9-2794-4AEE-8C5A-061CF528E36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389299" y="967429"/>
            <a:ext cx="0" cy="666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2AB5FD-F29F-40B2-BC53-53C51777CD0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389298" y="2064787"/>
            <a:ext cx="1" cy="733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356A32-8B26-4633-B4B4-2CED2B57075B}"/>
              </a:ext>
            </a:extLst>
          </p:cNvPr>
          <p:cNvSpPr txBox="1"/>
          <p:nvPr/>
        </p:nvSpPr>
        <p:spPr>
          <a:xfrm>
            <a:off x="6582566" y="1100485"/>
            <a:ext cx="3076402" cy="43088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+mj-lt"/>
              </a:rPr>
              <a:t>Dimensionality Reduction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49111E-8A8D-4555-BFED-1D4B4792F26D}"/>
              </a:ext>
            </a:extLst>
          </p:cNvPr>
          <p:cNvSpPr txBox="1"/>
          <p:nvPr/>
        </p:nvSpPr>
        <p:spPr>
          <a:xfrm>
            <a:off x="6513514" y="2172637"/>
            <a:ext cx="1393157" cy="43088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+mj-lt"/>
              </a:rPr>
              <a:t>Tabulation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601D77-DB26-495C-917D-7877117B9ED8}"/>
              </a:ext>
            </a:extLst>
          </p:cNvPr>
          <p:cNvCxnSpPr>
            <a:cxnSpLocks/>
          </p:cNvCxnSpPr>
          <p:nvPr/>
        </p:nvCxnSpPr>
        <p:spPr>
          <a:xfrm>
            <a:off x="2674514" y="598097"/>
            <a:ext cx="0" cy="272466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D9DD0B-B4E0-46D6-8441-E09CFC22B925}"/>
              </a:ext>
            </a:extLst>
          </p:cNvPr>
          <p:cNvCxnSpPr>
            <a:cxnSpLocks/>
          </p:cNvCxnSpPr>
          <p:nvPr/>
        </p:nvCxnSpPr>
        <p:spPr>
          <a:xfrm>
            <a:off x="1915219" y="598097"/>
            <a:ext cx="15355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84FBB3-9250-4837-A32F-C4FD053685E7}"/>
              </a:ext>
            </a:extLst>
          </p:cNvPr>
          <p:cNvCxnSpPr>
            <a:cxnSpLocks/>
          </p:cNvCxnSpPr>
          <p:nvPr/>
        </p:nvCxnSpPr>
        <p:spPr>
          <a:xfrm>
            <a:off x="1918090" y="3322762"/>
            <a:ext cx="15355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10D22D-F319-4009-83BD-6E8F63C5986E}"/>
              </a:ext>
            </a:extLst>
          </p:cNvPr>
          <p:cNvCxnSpPr>
            <a:cxnSpLocks/>
          </p:cNvCxnSpPr>
          <p:nvPr/>
        </p:nvCxnSpPr>
        <p:spPr>
          <a:xfrm>
            <a:off x="1889350" y="6259903"/>
            <a:ext cx="15355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9DB821-273E-48DB-8A54-8AEDAC079EF6}"/>
              </a:ext>
            </a:extLst>
          </p:cNvPr>
          <p:cNvCxnSpPr>
            <a:cxnSpLocks/>
          </p:cNvCxnSpPr>
          <p:nvPr/>
        </p:nvCxnSpPr>
        <p:spPr>
          <a:xfrm>
            <a:off x="2674499" y="3322762"/>
            <a:ext cx="25883" cy="293714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4DB470-BB4D-467D-9724-3FA0B847C011}"/>
              </a:ext>
            </a:extLst>
          </p:cNvPr>
          <p:cNvSpPr txBox="1"/>
          <p:nvPr/>
        </p:nvSpPr>
        <p:spPr>
          <a:xfrm rot="16200000">
            <a:off x="806506" y="1569950"/>
            <a:ext cx="2724657" cy="76944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Chemistry</a:t>
            </a:r>
          </a:p>
          <a:p>
            <a:pPr algn="ctr"/>
            <a:r>
              <a:rPr lang="en-US" sz="2200" dirty="0"/>
              <a:t>(Precomputed)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E9EFE6-432E-43E6-85EF-A2C648F50A13}"/>
              </a:ext>
            </a:extLst>
          </p:cNvPr>
          <p:cNvSpPr txBox="1"/>
          <p:nvPr/>
        </p:nvSpPr>
        <p:spPr>
          <a:xfrm rot="16200000">
            <a:off x="713368" y="4400846"/>
            <a:ext cx="2937140" cy="76944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Flow</a:t>
            </a:r>
          </a:p>
          <a:p>
            <a:pPr algn="ctr"/>
            <a:r>
              <a:rPr lang="en-US" sz="2200" dirty="0"/>
              <a:t>(Run-time lookup)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16D3DA-66C5-44BC-B460-C53E37947A37}"/>
              </a:ext>
            </a:extLst>
          </p:cNvPr>
          <p:cNvSpPr/>
          <p:nvPr/>
        </p:nvSpPr>
        <p:spPr>
          <a:xfrm>
            <a:off x="4641010" y="2798465"/>
            <a:ext cx="3496560" cy="28087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3DB454-C618-4631-B8CF-1227A4D3A7D3}"/>
              </a:ext>
            </a:extLst>
          </p:cNvPr>
          <p:cNvSpPr/>
          <p:nvPr/>
        </p:nvSpPr>
        <p:spPr>
          <a:xfrm>
            <a:off x="5139049" y="3668798"/>
            <a:ext cx="2532043" cy="154750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Lagrange Polynomial Interpolation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A18027E-1555-44ED-B558-D72E38310659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H="1">
            <a:off x="4640997" y="4118370"/>
            <a:ext cx="12950" cy="2123309"/>
          </a:xfrm>
          <a:prstGeom prst="bentConnector3">
            <a:avLst>
              <a:gd name="adj1" fmla="val -17652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59B5EEB-E69E-4CA3-867E-F5ACDE31666F}"/>
              </a:ext>
            </a:extLst>
          </p:cNvPr>
          <p:cNvSpPr/>
          <p:nvPr/>
        </p:nvSpPr>
        <p:spPr>
          <a:xfrm>
            <a:off x="3133237" y="3789078"/>
            <a:ext cx="348330" cy="8208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ACF40A-5726-4EA8-9FCD-FEABF33848F4}"/>
              </a:ext>
            </a:extLst>
          </p:cNvPr>
          <p:cNvSpPr txBox="1"/>
          <p:nvPr/>
        </p:nvSpPr>
        <p:spPr>
          <a:xfrm>
            <a:off x="3509318" y="3668798"/>
            <a:ext cx="866172" cy="110799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latin typeface="+mj-lt"/>
              </a:rPr>
              <a:t>Cpv</a:t>
            </a:r>
            <a:endParaRPr lang="en-US" sz="2200" dirty="0">
              <a:latin typeface="+mj-lt"/>
            </a:endParaRPr>
          </a:p>
          <a:p>
            <a:pPr algn="ctr"/>
            <a:r>
              <a:rPr lang="en-US" sz="2200" dirty="0" err="1">
                <a:latin typeface="+mj-lt"/>
              </a:rPr>
              <a:t>Zmix</a:t>
            </a:r>
            <a:endParaRPr lang="en-US" sz="2200" dirty="0">
              <a:latin typeface="+mj-lt"/>
            </a:endParaRPr>
          </a:p>
          <a:p>
            <a:pPr algn="ctr"/>
            <a:r>
              <a:rPr lang="en-US" sz="2200" dirty="0" err="1">
                <a:latin typeface="+mj-lt"/>
              </a:rPr>
              <a:t>Zst</a:t>
            </a:r>
            <a:endParaRPr lang="en-US" sz="2200" dirty="0"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8627DE-E634-45D5-BC90-BDBFD3ECAB22}"/>
              </a:ext>
            </a:extLst>
          </p:cNvPr>
          <p:cNvSpPr/>
          <p:nvPr/>
        </p:nvSpPr>
        <p:spPr>
          <a:xfrm>
            <a:off x="8611100" y="3167798"/>
            <a:ext cx="348330" cy="2607950"/>
          </a:xfrm>
          <a:prstGeom prst="rect">
            <a:avLst/>
          </a:prstGeom>
          <a:solidFill>
            <a:srgbClr val="00B0F0"/>
          </a:solidFill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676934-D955-4525-AA46-B68F5304C28A}"/>
              </a:ext>
            </a:extLst>
          </p:cNvPr>
          <p:cNvSpPr txBox="1"/>
          <p:nvPr/>
        </p:nvSpPr>
        <p:spPr>
          <a:xfrm>
            <a:off x="9023215" y="3769756"/>
            <a:ext cx="1662202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+mj-lt"/>
              </a:rPr>
              <a:t>Yi</a:t>
            </a:r>
          </a:p>
          <a:p>
            <a:pPr algn="ctr"/>
            <a:r>
              <a:rPr lang="en-US" sz="2200" dirty="0" err="1">
                <a:latin typeface="+mj-lt"/>
              </a:rPr>
              <a:t>Souspeci</a:t>
            </a:r>
            <a:endParaRPr lang="en-US" sz="2200" dirty="0">
              <a:latin typeface="+mj-lt"/>
            </a:endParaRPr>
          </a:p>
          <a:p>
            <a:pPr algn="ctr"/>
            <a:r>
              <a:rPr lang="en-US" sz="2200" dirty="0">
                <a:latin typeface="+mj-lt"/>
              </a:rPr>
              <a:t>……</a:t>
            </a:r>
          </a:p>
          <a:p>
            <a:pPr algn="ctr"/>
            <a:r>
              <a:rPr lang="en-US" sz="2200" dirty="0">
                <a:latin typeface="+mj-lt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48902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E787F83-93FA-4514-996E-03FCB6D9406E}"/>
              </a:ext>
            </a:extLst>
          </p:cNvPr>
          <p:cNvSpPr/>
          <p:nvPr/>
        </p:nvSpPr>
        <p:spPr>
          <a:xfrm>
            <a:off x="3770815" y="4462318"/>
            <a:ext cx="5967545" cy="209393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</a:endParaRPr>
          </a:p>
          <a:p>
            <a:pPr algn="ctr"/>
            <a:endParaRPr lang="en-US" sz="2200" dirty="0">
              <a:solidFill>
                <a:schemeClr val="tx1"/>
              </a:solidFill>
            </a:endParaRPr>
          </a:p>
          <a:p>
            <a:pPr algn="ctr"/>
            <a:endParaRPr lang="en-US" sz="2200" dirty="0">
              <a:solidFill>
                <a:schemeClr val="tx1"/>
              </a:solidFill>
            </a:endParaRPr>
          </a:p>
          <a:p>
            <a:pPr algn="ctr"/>
            <a:endParaRPr lang="en-US" sz="2200" dirty="0">
              <a:solidFill>
                <a:schemeClr val="tx1"/>
              </a:solidFill>
            </a:endParaRPr>
          </a:p>
          <a:p>
            <a:pPr algn="ctr"/>
            <a:endParaRPr lang="en-US" sz="2200" dirty="0">
              <a:solidFill>
                <a:schemeClr val="tx1"/>
              </a:solidFill>
            </a:endParaRP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Machine Learning Framework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BB2779-8917-48E2-9906-977BBA18E353}"/>
              </a:ext>
            </a:extLst>
          </p:cNvPr>
          <p:cNvSpPr/>
          <p:nvPr/>
        </p:nvSpPr>
        <p:spPr>
          <a:xfrm>
            <a:off x="4225644" y="5001553"/>
            <a:ext cx="1882421" cy="98695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Reduced Basis Learning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C3090A-10E2-4EBD-85DB-4E32038CC0B6}"/>
              </a:ext>
            </a:extLst>
          </p:cNvPr>
          <p:cNvSpPr/>
          <p:nvPr/>
        </p:nvSpPr>
        <p:spPr>
          <a:xfrm>
            <a:off x="7446420" y="4984553"/>
            <a:ext cx="1882421" cy="98695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Reverse Lookup Learning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90434C-6BDC-4875-8F79-D7ED37C2F98C}"/>
              </a:ext>
            </a:extLst>
          </p:cNvPr>
          <p:cNvSpPr/>
          <p:nvPr/>
        </p:nvSpPr>
        <p:spPr>
          <a:xfrm>
            <a:off x="4482314" y="448056"/>
            <a:ext cx="4437595" cy="986957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Combustion Modelling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0D15B5B-2E89-4303-94F2-63FDF6D83ECA}"/>
              </a:ext>
            </a:extLst>
          </p:cNvPr>
          <p:cNvSpPr/>
          <p:nvPr/>
        </p:nvSpPr>
        <p:spPr>
          <a:xfrm>
            <a:off x="3920403" y="2616115"/>
            <a:ext cx="2422028" cy="986957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Chemistry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Modelling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84DBE9-A9ED-47F5-AFD6-0C120ECCD87C}"/>
              </a:ext>
            </a:extLst>
          </p:cNvPr>
          <p:cNvSpPr/>
          <p:nvPr/>
        </p:nvSpPr>
        <p:spPr>
          <a:xfrm>
            <a:off x="7221945" y="2617952"/>
            <a:ext cx="2422028" cy="986957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Modelling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02BFA6-531F-4748-9864-86CD3E86F661}"/>
              </a:ext>
            </a:extLst>
          </p:cNvPr>
          <p:cNvCxnSpPr/>
          <p:nvPr/>
        </p:nvCxnSpPr>
        <p:spPr>
          <a:xfrm flipH="1">
            <a:off x="5107481" y="1435013"/>
            <a:ext cx="1509052" cy="1181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B3802C-99C0-48D7-8C83-B480E402938A}"/>
              </a:ext>
            </a:extLst>
          </p:cNvPr>
          <p:cNvCxnSpPr/>
          <p:nvPr/>
        </p:nvCxnSpPr>
        <p:spPr>
          <a:xfrm>
            <a:off x="6616534" y="1435013"/>
            <a:ext cx="1837827" cy="1181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005CBC-AEDE-4269-878E-834F4A0C2230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5131417" y="3603072"/>
            <a:ext cx="1623171" cy="8592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FDBF2B-8605-4C43-9A1C-C6F70ED8A56A}"/>
              </a:ext>
            </a:extLst>
          </p:cNvPr>
          <p:cNvSpPr txBox="1"/>
          <p:nvPr/>
        </p:nvSpPr>
        <p:spPr>
          <a:xfrm>
            <a:off x="2359505" y="1663819"/>
            <a:ext cx="3319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(re) Solved Separately for Computational Efficiency</a:t>
            </a:r>
          </a:p>
        </p:txBody>
      </p:sp>
    </p:spTree>
    <p:extLst>
      <p:ext uri="{BB962C8B-B14F-4D97-AF65-F5344CB8AC3E}">
        <p14:creationId xmlns:p14="http://schemas.microsoft.com/office/powerpoint/2010/main" val="187801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2C66778A-FB2A-4AAB-9465-4740437C19DD}"/>
              </a:ext>
            </a:extLst>
          </p:cNvPr>
          <p:cNvSpPr/>
          <p:nvPr/>
        </p:nvSpPr>
        <p:spPr>
          <a:xfrm>
            <a:off x="7240982" y="2091847"/>
            <a:ext cx="1793254" cy="102795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ML predictive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BE7DB8-CE71-4C31-892B-F9BEBC3FB833}"/>
              </a:ext>
            </a:extLst>
          </p:cNvPr>
          <p:cNvSpPr/>
          <p:nvPr/>
        </p:nvSpPr>
        <p:spPr>
          <a:xfrm>
            <a:off x="9756442" y="1301848"/>
            <a:ext cx="348330" cy="2607950"/>
          </a:xfrm>
          <a:prstGeom prst="rect">
            <a:avLst/>
          </a:prstGeom>
          <a:solidFill>
            <a:srgbClr val="00B0F0"/>
          </a:solidFill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CA328-B323-4AC4-9933-5878B2F952A7}"/>
              </a:ext>
            </a:extLst>
          </p:cNvPr>
          <p:cNvSpPr txBox="1"/>
          <p:nvPr/>
        </p:nvSpPr>
        <p:spPr>
          <a:xfrm>
            <a:off x="8415666" y="4055740"/>
            <a:ext cx="2141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Thermochemical state variables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00F8E7A-D222-49DF-902D-593A66B6A683}"/>
              </a:ext>
            </a:extLst>
          </p:cNvPr>
          <p:cNvSpPr/>
          <p:nvPr/>
        </p:nvSpPr>
        <p:spPr>
          <a:xfrm rot="16200000">
            <a:off x="7927655" y="3711427"/>
            <a:ext cx="260459" cy="381873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071FFC-08A3-45D2-A43A-B00A0765F53D}"/>
              </a:ext>
            </a:extLst>
          </p:cNvPr>
          <p:cNvSpPr txBox="1"/>
          <p:nvPr/>
        </p:nvSpPr>
        <p:spPr>
          <a:xfrm>
            <a:off x="6148519" y="5841992"/>
            <a:ext cx="3818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Reverse Lookup Learning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4501A8-5F18-45B1-BFFF-9A630E0F9A8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034236" y="2605823"/>
            <a:ext cx="73694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D5F0CD2-DC46-45C1-8E31-4D827EFBD54B}"/>
              </a:ext>
            </a:extLst>
          </p:cNvPr>
          <p:cNvSpPr/>
          <p:nvPr/>
        </p:nvSpPr>
        <p:spPr>
          <a:xfrm>
            <a:off x="2130781" y="1563634"/>
            <a:ext cx="348330" cy="2346163"/>
          </a:xfrm>
          <a:prstGeom prst="rect">
            <a:avLst/>
          </a:prstGeom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B5E1D-64BC-40E0-B8C4-B6CEB0BF0A01}"/>
              </a:ext>
            </a:extLst>
          </p:cNvPr>
          <p:cNvSpPr txBox="1"/>
          <p:nvPr/>
        </p:nvSpPr>
        <p:spPr>
          <a:xfrm>
            <a:off x="1234153" y="4186369"/>
            <a:ext cx="21415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High dimensional input vector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5D87F9-0EE7-465C-A1E8-896E9A9B46E6}"/>
              </a:ext>
            </a:extLst>
          </p:cNvPr>
          <p:cNvSpPr/>
          <p:nvPr/>
        </p:nvSpPr>
        <p:spPr>
          <a:xfrm>
            <a:off x="4430836" y="2195404"/>
            <a:ext cx="348330" cy="8208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EA0633-36C8-4610-9B55-910689F791FE}"/>
              </a:ext>
            </a:extLst>
          </p:cNvPr>
          <p:cNvSpPr txBox="1"/>
          <p:nvPr/>
        </p:nvSpPr>
        <p:spPr>
          <a:xfrm>
            <a:off x="3605394" y="3290848"/>
            <a:ext cx="2141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Low-dimensional state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89845A04-4957-47F0-972B-A756C5A09711}"/>
              </a:ext>
            </a:extLst>
          </p:cNvPr>
          <p:cNvSpPr/>
          <p:nvPr/>
        </p:nvSpPr>
        <p:spPr>
          <a:xfrm rot="16200000">
            <a:off x="3475165" y="3851679"/>
            <a:ext cx="260459" cy="3468558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84C88D-FFC2-43EE-9A6D-52B2107D7B23}"/>
              </a:ext>
            </a:extLst>
          </p:cNvPr>
          <p:cNvSpPr txBox="1"/>
          <p:nvPr/>
        </p:nvSpPr>
        <p:spPr>
          <a:xfrm>
            <a:off x="1871114" y="5768529"/>
            <a:ext cx="3468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Reduced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/>
              <a:t>Basis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/>
              <a:t>Learning</a:t>
            </a:r>
          </a:p>
          <a:p>
            <a:pPr algn="ctr"/>
            <a:endParaRPr lang="en-US" sz="1800" dirty="0"/>
          </a:p>
        </p:txBody>
      </p:sp>
      <p:sp>
        <p:nvSpPr>
          <p:cNvPr id="17" name="Right Arrow 17">
            <a:extLst>
              <a:ext uri="{FF2B5EF4-FFF2-40B4-BE49-F238E27FC236}">
                <a16:creationId xmlns:a16="http://schemas.microsoft.com/office/drawing/2014/main" id="{D9C7D737-793E-4488-93F2-D2E1E47C2978}"/>
              </a:ext>
            </a:extLst>
          </p:cNvPr>
          <p:cNvSpPr/>
          <p:nvPr/>
        </p:nvSpPr>
        <p:spPr>
          <a:xfrm>
            <a:off x="2827075" y="2336163"/>
            <a:ext cx="1326973" cy="618949"/>
          </a:xfrm>
          <a:prstGeom prst="rightArrow">
            <a:avLst>
              <a:gd name="adj1" fmla="val 60239"/>
              <a:gd name="adj2" fmla="val 39177"/>
            </a:avLst>
          </a:prstGeom>
          <a:solidFill>
            <a:schemeClr val="accent1">
              <a:lumMod val="75000"/>
            </a:schemeClr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9FDD11-CD7B-4D5B-9B97-688F185FE76E}"/>
              </a:ext>
            </a:extLst>
          </p:cNvPr>
          <p:cNvSpPr/>
          <p:nvPr/>
        </p:nvSpPr>
        <p:spPr>
          <a:xfrm>
            <a:off x="6124669" y="2191051"/>
            <a:ext cx="348330" cy="8208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7B9084-EC5E-47F1-84A6-8D8291AD1C0A}"/>
              </a:ext>
            </a:extLst>
          </p:cNvPr>
          <p:cNvSpPr txBox="1"/>
          <p:nvPr/>
        </p:nvSpPr>
        <p:spPr>
          <a:xfrm>
            <a:off x="2445441" y="1768681"/>
            <a:ext cx="20849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Constrained PCA</a:t>
            </a:r>
          </a:p>
          <a:p>
            <a:endParaRPr lang="en-US" sz="2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F7612E-794B-4C03-B470-5C74A11E36FD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6472999" y="2601469"/>
            <a:ext cx="767983" cy="43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47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rapezoid 25">
            <a:extLst>
              <a:ext uri="{FF2B5EF4-FFF2-40B4-BE49-F238E27FC236}">
                <a16:creationId xmlns:a16="http://schemas.microsoft.com/office/drawing/2014/main" id="{36BFB93E-2CEE-47EA-AF12-0CBB4161D9D4}"/>
              </a:ext>
            </a:extLst>
          </p:cNvPr>
          <p:cNvSpPr/>
          <p:nvPr/>
        </p:nvSpPr>
        <p:spPr>
          <a:xfrm rot="16200000">
            <a:off x="5677998" y="1556819"/>
            <a:ext cx="2098969" cy="2252601"/>
          </a:xfrm>
          <a:prstGeom prst="trapezoid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B942FE-1D5B-49D3-82BB-198E82C96113}"/>
              </a:ext>
            </a:extLst>
          </p:cNvPr>
          <p:cNvSpPr/>
          <p:nvPr/>
        </p:nvSpPr>
        <p:spPr>
          <a:xfrm>
            <a:off x="3114187" y="1545551"/>
            <a:ext cx="357809" cy="2269917"/>
          </a:xfrm>
          <a:prstGeom prst="rect">
            <a:avLst/>
          </a:prstGeom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EBDEBE-5B9B-4180-A79A-990E674D249F}"/>
              </a:ext>
            </a:extLst>
          </p:cNvPr>
          <p:cNvSpPr txBox="1"/>
          <p:nvPr/>
        </p:nvSpPr>
        <p:spPr>
          <a:xfrm>
            <a:off x="2119371" y="4666117"/>
            <a:ext cx="2199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High dimensional input vector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D347C5-F6BA-4C00-889A-A83A8E6F3288}"/>
              </a:ext>
            </a:extLst>
          </p:cNvPr>
          <p:cNvSpPr/>
          <p:nvPr/>
        </p:nvSpPr>
        <p:spPr>
          <a:xfrm>
            <a:off x="4753278" y="2249097"/>
            <a:ext cx="357809" cy="876298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F54418-1D79-4C29-B4CA-EC00A7F7F6BC}"/>
              </a:ext>
            </a:extLst>
          </p:cNvPr>
          <p:cNvSpPr/>
          <p:nvPr/>
        </p:nvSpPr>
        <p:spPr>
          <a:xfrm>
            <a:off x="9232007" y="1277457"/>
            <a:ext cx="357809" cy="2723322"/>
          </a:xfrm>
          <a:prstGeom prst="rect">
            <a:avLst/>
          </a:prstGeom>
          <a:solidFill>
            <a:srgbClr val="00B0F0"/>
          </a:solidFill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E0B75B-DC6F-4C9F-B394-3CFEA1349263}"/>
              </a:ext>
            </a:extLst>
          </p:cNvPr>
          <p:cNvSpPr txBox="1"/>
          <p:nvPr/>
        </p:nvSpPr>
        <p:spPr>
          <a:xfrm>
            <a:off x="8489885" y="4053833"/>
            <a:ext cx="2199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Thermochemical state variables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F10291-720E-49A8-A5C6-5C1AF80F5F68}"/>
              </a:ext>
            </a:extLst>
          </p:cNvPr>
          <p:cNvCxnSpPr/>
          <p:nvPr/>
        </p:nvCxnSpPr>
        <p:spPr>
          <a:xfrm>
            <a:off x="7853781" y="2602007"/>
            <a:ext cx="13782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759847C-C803-4E40-B3EA-31C89ED42E31}"/>
              </a:ext>
            </a:extLst>
          </p:cNvPr>
          <p:cNvSpPr/>
          <p:nvPr/>
        </p:nvSpPr>
        <p:spPr>
          <a:xfrm>
            <a:off x="7319950" y="4728929"/>
            <a:ext cx="357809" cy="9379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CAACB6-8367-4ECA-8B19-A42B52414000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3471996" y="2680510"/>
            <a:ext cx="1281282" cy="67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7F3E76-5A5B-41EF-85F7-16FF1B53DA7C}"/>
              </a:ext>
            </a:extLst>
          </p:cNvPr>
          <p:cNvCxnSpPr>
            <a:cxnSpLocks/>
            <a:stCxn id="30" idx="3"/>
            <a:endCxn id="26" idx="0"/>
          </p:cNvCxnSpPr>
          <p:nvPr/>
        </p:nvCxnSpPr>
        <p:spPr>
          <a:xfrm flipV="1">
            <a:off x="5111087" y="2683119"/>
            <a:ext cx="490095" cy="41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BA1350-7595-4FD3-8711-CB0B8066C347}"/>
              </a:ext>
            </a:extLst>
          </p:cNvPr>
          <p:cNvSpPr txBox="1"/>
          <p:nvPr/>
        </p:nvSpPr>
        <p:spPr>
          <a:xfrm>
            <a:off x="7445846" y="4874726"/>
            <a:ext cx="2199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PCA reduced representation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682343-5DD7-42D2-BE8C-41CD359DE87F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6147049" y="5179555"/>
            <a:ext cx="1173825" cy="97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0">
            <a:extLst>
              <a:ext uri="{FF2B5EF4-FFF2-40B4-BE49-F238E27FC236}">
                <a16:creationId xmlns:a16="http://schemas.microsoft.com/office/drawing/2014/main" id="{1B5084D5-B5D5-41AE-81AC-06D4F4D835B5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4308045" y="3749533"/>
            <a:ext cx="2098970" cy="850694"/>
          </a:xfrm>
          <a:prstGeom prst="bentConnector2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2">
            <a:extLst>
              <a:ext uri="{FF2B5EF4-FFF2-40B4-BE49-F238E27FC236}">
                <a16:creationId xmlns:a16="http://schemas.microsoft.com/office/drawing/2014/main" id="{0EDFB243-F86A-45BA-8E42-98714AA50AE6}"/>
              </a:ext>
            </a:extLst>
          </p:cNvPr>
          <p:cNvSpPr/>
          <p:nvPr/>
        </p:nvSpPr>
        <p:spPr>
          <a:xfrm>
            <a:off x="4442091" y="1277457"/>
            <a:ext cx="3803374" cy="2723322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59648E-4E11-45BC-9FFC-73D0B6E933AA}"/>
              </a:ext>
            </a:extLst>
          </p:cNvPr>
          <p:cNvSpPr txBox="1"/>
          <p:nvPr/>
        </p:nvSpPr>
        <p:spPr>
          <a:xfrm>
            <a:off x="5193922" y="5957411"/>
            <a:ext cx="248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Neural network II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097E6D-1DD2-418A-9867-513974257152}"/>
              </a:ext>
            </a:extLst>
          </p:cNvPr>
          <p:cNvSpPr txBox="1"/>
          <p:nvPr/>
        </p:nvSpPr>
        <p:spPr>
          <a:xfrm>
            <a:off x="4614681" y="3446136"/>
            <a:ext cx="219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/>
              <a:t>Linear layer</a:t>
            </a:r>
          </a:p>
        </p:txBody>
      </p:sp>
      <p:cxnSp>
        <p:nvCxnSpPr>
          <p:cNvPr id="43" name="Curved Connector 37">
            <a:extLst>
              <a:ext uri="{FF2B5EF4-FFF2-40B4-BE49-F238E27FC236}">
                <a16:creationId xmlns:a16="http://schemas.microsoft.com/office/drawing/2014/main" id="{F4953C5C-AE0A-40F2-85CD-33F9E69E7FF0}"/>
              </a:ext>
            </a:extLst>
          </p:cNvPr>
          <p:cNvCxnSpPr>
            <a:cxnSpLocks/>
            <a:stCxn id="42" idx="0"/>
            <a:endCxn id="30" idx="2"/>
          </p:cNvCxnSpPr>
          <p:nvPr/>
        </p:nvCxnSpPr>
        <p:spPr>
          <a:xfrm rot="16200000" flipV="1">
            <a:off x="5163028" y="2894551"/>
            <a:ext cx="320741" cy="782429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15F9647-6A42-4DF7-AD6F-B75A981297C0}"/>
              </a:ext>
            </a:extLst>
          </p:cNvPr>
          <p:cNvSpPr/>
          <p:nvPr/>
        </p:nvSpPr>
        <p:spPr>
          <a:xfrm>
            <a:off x="5789240" y="4751168"/>
            <a:ext cx="357809" cy="876298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3B444D-15DA-4CD2-AC4A-8909E2BA8DDB}"/>
              </a:ext>
            </a:extLst>
          </p:cNvPr>
          <p:cNvSpPr txBox="1"/>
          <p:nvPr/>
        </p:nvSpPr>
        <p:spPr>
          <a:xfrm>
            <a:off x="4928483" y="313578"/>
            <a:ext cx="251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Neural network I</a:t>
            </a:r>
          </a:p>
        </p:txBody>
      </p:sp>
    </p:spTree>
    <p:extLst>
      <p:ext uri="{BB962C8B-B14F-4D97-AF65-F5344CB8AC3E}">
        <p14:creationId xmlns:p14="http://schemas.microsoft.com/office/powerpoint/2010/main" val="335737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043EFB-B531-4E35-B77C-5067139CF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29" t="35646" r="53087" b="42041"/>
          <a:stretch/>
        </p:blipFill>
        <p:spPr>
          <a:xfrm>
            <a:off x="3049555" y="1969719"/>
            <a:ext cx="6092890" cy="425206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17797E3-0F19-4376-B1C3-4773340EF6DA}"/>
              </a:ext>
            </a:extLst>
          </p:cNvPr>
          <p:cNvSpPr txBox="1">
            <a:spLocks/>
          </p:cNvSpPr>
          <p:nvPr/>
        </p:nvSpPr>
        <p:spPr>
          <a:xfrm>
            <a:off x="2543175" y="81756"/>
            <a:ext cx="6753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True vs Residuals</a:t>
            </a:r>
            <a:endParaRPr lang="mr-IN" sz="2400" dirty="0"/>
          </a:p>
        </p:txBody>
      </p:sp>
    </p:spTree>
    <p:extLst>
      <p:ext uri="{BB962C8B-B14F-4D97-AF65-F5344CB8AC3E}">
        <p14:creationId xmlns:p14="http://schemas.microsoft.com/office/powerpoint/2010/main" val="332506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17797E3-0F19-4376-B1C3-4773340EF6DA}"/>
              </a:ext>
            </a:extLst>
          </p:cNvPr>
          <p:cNvSpPr txBox="1">
            <a:spLocks/>
          </p:cNvSpPr>
          <p:nvPr/>
        </p:nvSpPr>
        <p:spPr>
          <a:xfrm>
            <a:off x="2543175" y="81756"/>
            <a:ext cx="6753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True vs Residuals</a:t>
            </a:r>
            <a:endParaRPr lang="mr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A4E491-BC35-4DE4-9F27-D0F9D7D8BA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69" t="68391" r="53240" b="8298"/>
          <a:stretch/>
        </p:blipFill>
        <p:spPr>
          <a:xfrm>
            <a:off x="3025742" y="1730737"/>
            <a:ext cx="5788089" cy="414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9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BC85A1-5A8C-4F45-B6E8-E22F1B101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64" t="60998" r="53316" b="16462"/>
          <a:stretch/>
        </p:blipFill>
        <p:spPr>
          <a:xfrm>
            <a:off x="2812312" y="1495375"/>
            <a:ext cx="6567375" cy="449584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4E6B696-3F06-428F-94D4-46BC846A787B}"/>
              </a:ext>
            </a:extLst>
          </p:cNvPr>
          <p:cNvSpPr txBox="1">
            <a:spLocks/>
          </p:cNvSpPr>
          <p:nvPr/>
        </p:nvSpPr>
        <p:spPr>
          <a:xfrm>
            <a:off x="2543175" y="81756"/>
            <a:ext cx="6753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True vs Residuals</a:t>
            </a:r>
            <a:endParaRPr lang="mr-IN" sz="2400" dirty="0"/>
          </a:p>
        </p:txBody>
      </p:sp>
    </p:spTree>
    <p:extLst>
      <p:ext uri="{BB962C8B-B14F-4D97-AF65-F5344CB8AC3E}">
        <p14:creationId xmlns:p14="http://schemas.microsoft.com/office/powerpoint/2010/main" val="311921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</TotalTime>
  <Words>142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Amol Salunkhe</dc:creator>
  <cp:lastModifiedBy>Siddhant Sudhir Aphale</cp:lastModifiedBy>
  <cp:revision>20</cp:revision>
  <dcterms:created xsi:type="dcterms:W3CDTF">2021-05-19T09:23:31Z</dcterms:created>
  <dcterms:modified xsi:type="dcterms:W3CDTF">2021-06-08T15:09:53Z</dcterms:modified>
</cp:coreProperties>
</file>