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68" r:id="rId7"/>
    <p:sldId id="259" r:id="rId8"/>
    <p:sldId id="260" r:id="rId9"/>
    <p:sldId id="261" r:id="rId10"/>
    <p:sldId id="263" r:id="rId11"/>
    <p:sldId id="264" r:id="rId12"/>
    <p:sldId id="272" r:id="rId13"/>
    <p:sldId id="269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AC0796-6FC7-4C42-A3BD-AA0008A4AAFC}">
          <p14:sldIdLst>
            <p14:sldId id="256"/>
          </p14:sldIdLst>
        </p14:section>
        <p14:section name="Embedding Analysis" id="{5BF3B672-A256-144D-8DC4-69B2938919BB}">
          <p14:sldIdLst>
            <p14:sldId id="257"/>
            <p14:sldId id="258"/>
            <p14:sldId id="270"/>
            <p14:sldId id="271"/>
            <p14:sldId id="268"/>
            <p14:sldId id="259"/>
            <p14:sldId id="260"/>
          </p14:sldIdLst>
        </p14:section>
        <p14:section name="Regression Analysis" id="{4CFD6A65-3FDD-0C49-BF5D-18C85AEA74A5}">
          <p14:sldIdLst>
            <p14:sldId id="261"/>
            <p14:sldId id="263"/>
            <p14:sldId id="264"/>
            <p14:sldId id="272"/>
            <p14:sldId id="269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%Variance Explained per Cpv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%Variance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0.25</c:v>
                </c:pt>
                <c:pt idx="2">
                  <c:v>0.125</c:v>
                </c:pt>
                <c:pt idx="3">
                  <c:v>6.25E-2</c:v>
                </c:pt>
                <c:pt idx="4">
                  <c:v>3.125E-2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8D2-3B4F-BCCC-B45056E713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hiLowLines>
          <c:spPr>
            <a:ln w="9525">
              <a:solidFill>
                <a:schemeClr val="dk1">
                  <a:lumMod val="35000"/>
                  <a:lumOff val="65000"/>
                </a:schemeClr>
              </a:solidFill>
            </a:ln>
            <a:effectLst/>
          </c:spPr>
        </c:hiLowLines>
        <c:smooth val="0"/>
        <c:axId val="1379141295"/>
        <c:axId val="1379142943"/>
      </c:lineChart>
      <c:catAx>
        <c:axId val="1379141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Cpv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142943"/>
        <c:crosses val="autoZero"/>
        <c:auto val="1"/>
        <c:lblAlgn val="ctr"/>
        <c:lblOffset val="100"/>
        <c:noMultiLvlLbl val="0"/>
      </c:catAx>
      <c:valAx>
        <c:axId val="13791429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%Variance Explained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141295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Cumulative Variance Explained vs #Cpv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Cummulative Variance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0.876</c:v>
                </c:pt>
                <c:pt idx="3">
                  <c:v>0.9385</c:v>
                </c:pt>
                <c:pt idx="4">
                  <c:v>0.96975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51F-2D47-BC5F-75C5F7EE1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hiLowLines>
          <c:spPr>
            <a:ln w="9525">
              <a:solidFill>
                <a:schemeClr val="dk1">
                  <a:lumMod val="35000"/>
                  <a:lumOff val="65000"/>
                </a:schemeClr>
              </a:solidFill>
            </a:ln>
            <a:effectLst/>
          </c:spPr>
        </c:hiLowLines>
        <c:smooth val="0"/>
        <c:axId val="1419158719"/>
        <c:axId val="1419100303"/>
      </c:lineChart>
      <c:catAx>
        <c:axId val="1419158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#Cpv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100303"/>
        <c:crosses val="autoZero"/>
        <c:auto val="1"/>
        <c:lblAlgn val="ctr"/>
        <c:lblOffset val="100"/>
        <c:noMultiLvlLbl val="0"/>
      </c:catAx>
      <c:valAx>
        <c:axId val="1419100303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Cumulative Variance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15871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Cumulative</a:t>
            </a:r>
            <a:r>
              <a:rPr lang="en-US" baseline="0" dirty="0"/>
              <a:t> Variance Explained by #</a:t>
            </a:r>
            <a:r>
              <a:rPr lang="en-US" baseline="0" dirty="0" err="1"/>
              <a:t>Cpv</a:t>
            </a:r>
            <a:r>
              <a:rPr lang="en-US" baseline="0" dirty="0"/>
              <a:t> by Embedding Type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0.876</c:v>
                </c:pt>
                <c:pt idx="3">
                  <c:v>0.9385</c:v>
                </c:pt>
                <c:pt idx="4">
                  <c:v>0.96975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C59-5347-BA7F-1F6A5B1031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Sheet1!$C$2:$C$6</c:f>
              <c:numCache>
                <c:formatCode>General</c:formatCode>
                <c:ptCount val="5"/>
                <c:pt idx="0">
                  <c:v>0.4</c:v>
                </c:pt>
                <c:pt idx="1">
                  <c:v>0.69</c:v>
                </c:pt>
                <c:pt idx="2">
                  <c:v>0.81</c:v>
                </c:pt>
                <c:pt idx="3">
                  <c:v>0.82299999999999995</c:v>
                </c:pt>
                <c:pt idx="4">
                  <c:v>0.84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C59-5347-BA7F-1F6A5B1031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WO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Sheet1!$D$2:$D$6</c:f>
              <c:numCache>
                <c:formatCode>General</c:formatCode>
                <c:ptCount val="5"/>
                <c:pt idx="0">
                  <c:v>0.45</c:v>
                </c:pt>
                <c:pt idx="1">
                  <c:v>0.7</c:v>
                </c:pt>
                <c:pt idx="2">
                  <c:v>0.79</c:v>
                </c:pt>
                <c:pt idx="3">
                  <c:v>0.81230000000000002</c:v>
                </c:pt>
                <c:pt idx="4">
                  <c:v>0.83399999999999996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5C59-5347-BA7F-1F6A5B10318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AR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Sheet1!$E$2:$E$6</c:f>
              <c:numCache>
                <c:formatCode>General</c:formatCode>
                <c:ptCount val="5"/>
                <c:pt idx="0">
                  <c:v>0.41</c:v>
                </c:pt>
                <c:pt idx="1">
                  <c:v>0.67</c:v>
                </c:pt>
                <c:pt idx="2">
                  <c:v>0.76</c:v>
                </c:pt>
                <c:pt idx="3">
                  <c:v>0.80230000000000001</c:v>
                </c:pt>
                <c:pt idx="4">
                  <c:v>0.82340000000000002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5C59-5347-BA7F-1F6A5B103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418908639"/>
        <c:axId val="1442632031"/>
      </c:lineChart>
      <c:catAx>
        <c:axId val="141890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632031"/>
        <c:crosses val="autoZero"/>
        <c:auto val="1"/>
        <c:lblAlgn val="ctr"/>
        <c:lblOffset val="100"/>
        <c:noMultiLvlLbl val="0"/>
      </c:catAx>
      <c:valAx>
        <c:axId val="1442632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90863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Avg. Cumulative</a:t>
            </a:r>
            <a:r>
              <a:rPr lang="en-US" baseline="0" dirty="0"/>
              <a:t> Variance Explained by #</a:t>
            </a:r>
            <a:r>
              <a:rPr lang="en-US" baseline="0" dirty="0" err="1"/>
              <a:t>Cpv</a:t>
            </a:r>
            <a:r>
              <a:rPr lang="en-US" baseline="0" dirty="0"/>
              <a:t> by Input scaling Type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NONE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0.876</c:v>
                </c:pt>
                <c:pt idx="3">
                  <c:v>0.9385</c:v>
                </c:pt>
                <c:pt idx="4">
                  <c:v>0.96975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C59-5347-BA7F-1F6A5B1031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MIN-MAX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Sheet1!$C$2:$C$6</c:f>
              <c:numCache>
                <c:formatCode>General</c:formatCode>
                <c:ptCount val="5"/>
                <c:pt idx="0">
                  <c:v>0.4</c:v>
                </c:pt>
                <c:pt idx="1">
                  <c:v>0.69</c:v>
                </c:pt>
                <c:pt idx="2">
                  <c:v>0.81</c:v>
                </c:pt>
                <c:pt idx="3">
                  <c:v>0.82299999999999995</c:v>
                </c:pt>
                <c:pt idx="4">
                  <c:v>0.84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324-B54E-91CA-A3FCFF3F8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418908639"/>
        <c:axId val="1442632031"/>
      </c:lineChart>
      <c:catAx>
        <c:axId val="141890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632031"/>
        <c:crosses val="autoZero"/>
        <c:auto val="1"/>
        <c:lblAlgn val="ctr"/>
        <c:lblOffset val="100"/>
        <c:noMultiLvlLbl val="0"/>
      </c:catAx>
      <c:valAx>
        <c:axId val="1442632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90863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Cumulative</a:t>
            </a:r>
            <a:r>
              <a:rPr lang="en-US" baseline="0" dirty="0"/>
              <a:t> Variance Explained by Embedding Type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All</c:v>
                </c:pt>
                <c:pt idx="1">
                  <c:v>UN</c:v>
                </c:pt>
                <c:pt idx="2">
                  <c:v>AR</c:v>
                </c:pt>
                <c:pt idx="3">
                  <c:v>WO</c:v>
                </c:pt>
                <c:pt idx="4">
                  <c:v>UN + AR </c:v>
                </c:pt>
                <c:pt idx="5">
                  <c:v>UN + WO</c:v>
                </c:pt>
                <c:pt idx="6">
                  <c:v>WO + AR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0.9</c:v>
                </c:pt>
                <c:pt idx="1">
                  <c:v>0.65</c:v>
                </c:pt>
                <c:pt idx="2">
                  <c:v>0.6</c:v>
                </c:pt>
                <c:pt idx="3">
                  <c:v>0.63</c:v>
                </c:pt>
                <c:pt idx="4">
                  <c:v>0.71</c:v>
                </c:pt>
                <c:pt idx="5">
                  <c:v>0.72</c:v>
                </c:pt>
                <c:pt idx="6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71-2C40-95B1-1D47F5923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47474655"/>
        <c:axId val="1647476303"/>
      </c:barChart>
      <c:catAx>
        <c:axId val="1647474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476303"/>
        <c:crosses val="autoZero"/>
        <c:auto val="1"/>
        <c:lblAlgn val="ctr"/>
        <c:lblOffset val="100"/>
        <c:noMultiLvlLbl val="0"/>
      </c:catAx>
      <c:valAx>
        <c:axId val="1647476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Cumulative</a:t>
                </a:r>
                <a:r>
                  <a:rPr lang="en-US" baseline="0" dirty="0"/>
                  <a:t> Variance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474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Regression Feature</a:t>
            </a:r>
            <a:r>
              <a:rPr lang="en-US" baseline="0" dirty="0"/>
              <a:t> Contribution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Cpv-4</c:v>
                </c:pt>
                <c:pt idx="1">
                  <c:v>Cpv-3</c:v>
                </c:pt>
                <c:pt idx="2">
                  <c:v>Cpv-2</c:v>
                </c:pt>
                <c:pt idx="3">
                  <c:v>Cpv-1</c:v>
                </c:pt>
                <c:pt idx="4">
                  <c:v>Zmix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0.12</c:v>
                </c:pt>
                <c:pt idx="1">
                  <c:v>0.13</c:v>
                </c:pt>
                <c:pt idx="2">
                  <c:v>0.15</c:v>
                </c:pt>
                <c:pt idx="3">
                  <c:v>0.22</c:v>
                </c:pt>
                <c:pt idx="4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71-2C40-95B1-1D47F5923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47474655"/>
        <c:axId val="1647476303"/>
      </c:barChart>
      <c:catAx>
        <c:axId val="1647474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476303"/>
        <c:crosses val="autoZero"/>
        <c:auto val="1"/>
        <c:lblAlgn val="ctr"/>
        <c:lblOffset val="100"/>
        <c:noMultiLvlLbl val="0"/>
      </c:catAx>
      <c:valAx>
        <c:axId val="1647476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474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MAE by Embedding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ALL</c:v>
                </c:pt>
                <c:pt idx="1">
                  <c:v>UN</c:v>
                </c:pt>
                <c:pt idx="2">
                  <c:v>AR</c:v>
                </c:pt>
                <c:pt idx="3">
                  <c:v>WO</c:v>
                </c:pt>
                <c:pt idx="4">
                  <c:v>UN + AR</c:v>
                </c:pt>
                <c:pt idx="5">
                  <c:v>AR + WO</c:v>
                </c:pt>
                <c:pt idx="6">
                  <c:v>UN + WO</c:v>
                </c:pt>
              </c:strCache>
            </c:strRef>
          </c:cat>
          <c:val>
            <c:numRef>
              <c:f>Sheet1!$B$2:$B$8</c:f>
              <c:numCache>
                <c:formatCode>0.00E+00</c:formatCode>
                <c:ptCount val="7"/>
                <c:pt idx="0">
                  <c:v>430000000</c:v>
                </c:pt>
                <c:pt idx="1">
                  <c:v>645000000</c:v>
                </c:pt>
                <c:pt idx="2">
                  <c:v>860000000</c:v>
                </c:pt>
                <c:pt idx="3">
                  <c:v>774000000</c:v>
                </c:pt>
                <c:pt idx="4">
                  <c:v>580500000</c:v>
                </c:pt>
                <c:pt idx="5">
                  <c:v>559000000</c:v>
                </c:pt>
                <c:pt idx="6">
                  <c:v>537500000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1E-D645-B517-8C53ABF41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2562399"/>
        <c:axId val="1442099903"/>
      </c:barChart>
      <c:catAx>
        <c:axId val="144256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099903"/>
        <c:crosses val="autoZero"/>
        <c:auto val="1"/>
        <c:lblAlgn val="ctr"/>
        <c:lblOffset val="100"/>
        <c:noMultiLvlLbl val="0"/>
      </c:catAx>
      <c:valAx>
        <c:axId val="144209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562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Avg. MAE by Target</a:t>
            </a:r>
            <a:r>
              <a:rPr lang="en-US" baseline="0" dirty="0"/>
              <a:t> Label Scaling Type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NONE</c:v>
                </c:pt>
                <c:pt idx="1">
                  <c:v>MIN-MAX</c:v>
                </c:pt>
                <c:pt idx="2">
                  <c:v>POS-LOG-NORM</c:v>
                </c:pt>
              </c:strCache>
            </c:strRef>
          </c:cat>
          <c:val>
            <c:numRef>
              <c:f>Sheet1!$B$2:$B$4</c:f>
              <c:numCache>
                <c:formatCode>0.00E+00</c:formatCode>
                <c:ptCount val="3"/>
                <c:pt idx="0">
                  <c:v>430000000</c:v>
                </c:pt>
                <c:pt idx="1">
                  <c:v>645000000</c:v>
                </c:pt>
                <c:pt idx="2">
                  <c:v>860000000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1E-D645-B517-8C53ABF41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2562399"/>
        <c:axId val="1442099903"/>
      </c:barChart>
      <c:catAx>
        <c:axId val="144256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099903"/>
        <c:crosses val="autoZero"/>
        <c:auto val="1"/>
        <c:lblAlgn val="ctr"/>
        <c:lblOffset val="100"/>
        <c:noMultiLvlLbl val="0"/>
      </c:catAx>
      <c:valAx>
        <c:axId val="144209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562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0EF6-6DF6-BE44-8C41-93150E2A1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C63C-2F5C-5F47-8F4A-987A4A0D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A099-97E8-F349-AB57-FBBEE466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61-C084-F24D-8857-18C3CDE793A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8E26B-CEBF-8042-B8A8-2F521F08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BBACA-EC6B-B24E-B80E-F506DFC4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157F-C246-5E44-8DA8-8640BE1D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1E3D-B20D-B24B-B989-306871CE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DC457-94C5-764F-ADC9-C8BA88BBD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4D69-0F01-8648-B718-624F5B37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61-C084-F24D-8857-18C3CDE793A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43C5-D93F-104A-90DC-4D2043D6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76FF7-61B6-6B4F-859B-06128802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157F-C246-5E44-8DA8-8640BE1D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9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9767E-5C63-304F-8B0C-A91457845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4B7EF-C06B-EC40-92F3-A6D7AAD1C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4BFDB-5F18-8843-87AA-FB06732E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61-C084-F24D-8857-18C3CDE793A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5CBAF-C325-E04B-A848-60BA05ED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A169-E126-7F4D-9DC9-AB9FD28F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157F-C246-5E44-8DA8-8640BE1D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0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1407-0985-9B4B-A74A-338B689D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B8E4-BE5A-4248-89EA-66466DFA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C9CA-A0AB-9242-8346-3EE44D93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61-C084-F24D-8857-18C3CDE793A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3662F-20A5-F843-80FE-8F1453D5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79B8-57D1-3049-8B7B-67EAEF90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157F-C246-5E44-8DA8-8640BE1D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1F41-B61D-5B49-8466-A8182F06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9D54F-8FD7-A544-882B-568A83CA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880A-FF6F-9B41-B19E-A1954B52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61-C084-F24D-8857-18C3CDE793A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5BC5-D375-9642-890C-B9853E4B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6F84-EB49-4D40-ABB8-D7716FAA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157F-C246-5E44-8DA8-8640BE1D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1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8E2A-4C3C-664B-8D2C-195527C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EB80-9CF4-A94D-8CFB-76AF68421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BB47F-9ACC-8845-BC96-7F85F07D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BE5F2-D69D-6B45-94C7-AA5F3B83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61-C084-F24D-8857-18C3CDE793A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BF657-FDB5-D042-B07E-D16D3279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940DF-69DE-F147-9222-7526BB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157F-C246-5E44-8DA8-8640BE1D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0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1C6C-8C2B-E448-9DDF-140C653B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BD57E-A76D-3744-893C-CD69EB375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97EC0-5693-AF4E-BAA8-84F37164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79354-EFE4-684A-B827-31E754F24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AF79E-986D-6F42-836A-728444E7B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8D863-A6CC-1E42-9674-BE2846B2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61-C084-F24D-8857-18C3CDE793A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0AB11-2B7C-7D41-89F7-A03698E8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A9A8D-7ECA-E24F-BD3C-F2296A79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157F-C246-5E44-8DA8-8640BE1D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EFED-E320-3843-BBA4-C4344D2E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EF055-BC4B-E64A-A299-61E4449E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61-C084-F24D-8857-18C3CDE793A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6207E-CBF3-6946-8259-0A6575CD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3CD4E-57CE-D74D-BB8E-52269A49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157F-C246-5E44-8DA8-8640BE1D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2A06B-C0E0-264E-958E-093A8415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61-C084-F24D-8857-18C3CDE793A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B8539-CB54-9945-8153-B46E6CD8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73B6-6E07-2642-8554-CF80F417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157F-C246-5E44-8DA8-8640BE1D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0DEF-3D2A-D04E-9556-7C7ECC9C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3638-D39A-9E4B-A3AE-D389274AA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04B3F-1A90-1E42-8236-F6CA7C4BF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A366F-DB11-B840-A7C6-EF96D032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61-C084-F24D-8857-18C3CDE793A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A360B-7379-5145-9A73-32062AC4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FF5CD-A127-0C45-A4E6-104E0406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157F-C246-5E44-8DA8-8640BE1D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9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9254-8CBD-5645-A2F8-CD997177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05A61-07D4-5747-8251-5417CA39B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863B9-EFE1-9048-A9C2-1E5DF0D1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00583-7026-014B-981B-B4BAF1C5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61-C084-F24D-8857-18C3CDE793A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C871D-699C-0145-8B1C-A6AD637F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BD020-A971-FD47-A4E9-B5FE2713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157F-C246-5E44-8DA8-8640BE1D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D08A3-E461-6B4D-AF27-86225F82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9F36-CB14-B145-867D-96C02018C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420B1-3DA4-684F-B2B8-3BB7372A0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D861-C084-F24D-8857-18C3CDE793A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1B49C-8DD2-904E-94D0-3311BF9F7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9BCF1-ABD3-B648-ABD7-1DE13DCC5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157F-C246-5E44-8DA8-8640BE1D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725B-6557-BF47-A0F5-72F7A45FA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ChemTab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A4090-D2E9-4143-9A2B-2C09C15D1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Mock Results Figures</a:t>
            </a:r>
          </a:p>
        </p:txBody>
      </p:sp>
    </p:spTree>
    <p:extLst>
      <p:ext uri="{BB962C8B-B14F-4D97-AF65-F5344CB8AC3E}">
        <p14:creationId xmlns:p14="http://schemas.microsoft.com/office/powerpoint/2010/main" val="345831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47555BB-20A7-E84A-B960-2D56FACB2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7539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299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5DC25CF-71FA-4244-B5A4-71E03F6FB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7117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528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5DC25CF-71FA-4244-B5A4-71E03F6FB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5558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382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597772-BC46-AA44-9378-A0A75AAEB2B6}"/>
              </a:ext>
            </a:extLst>
          </p:cNvPr>
          <p:cNvGraphicFramePr>
            <a:graphicFrameLocks noGrp="1"/>
          </p:cNvGraphicFramePr>
          <p:nvPr/>
        </p:nvGraphicFramePr>
        <p:xfrm>
          <a:off x="2113014" y="719666"/>
          <a:ext cx="6882712" cy="5112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678">
                  <a:extLst>
                    <a:ext uri="{9D8B030D-6E8A-4147-A177-3AD203B41FA5}">
                      <a16:colId xmlns:a16="http://schemas.microsoft.com/office/drawing/2014/main" val="2746379023"/>
                    </a:ext>
                  </a:extLst>
                </a:gridCol>
                <a:gridCol w="1720678">
                  <a:extLst>
                    <a:ext uri="{9D8B030D-6E8A-4147-A177-3AD203B41FA5}">
                      <a16:colId xmlns:a16="http://schemas.microsoft.com/office/drawing/2014/main" val="1375514950"/>
                    </a:ext>
                  </a:extLst>
                </a:gridCol>
                <a:gridCol w="1720678">
                  <a:extLst>
                    <a:ext uri="{9D8B030D-6E8A-4147-A177-3AD203B41FA5}">
                      <a16:colId xmlns:a16="http://schemas.microsoft.com/office/drawing/2014/main" val="2099120720"/>
                    </a:ext>
                  </a:extLst>
                </a:gridCol>
                <a:gridCol w="1720678">
                  <a:extLst>
                    <a:ext uri="{9D8B030D-6E8A-4147-A177-3AD203B41FA5}">
                      <a16:colId xmlns:a16="http://schemas.microsoft.com/office/drawing/2014/main" val="3654177817"/>
                    </a:ext>
                  </a:extLst>
                </a:gridCol>
              </a:tblGrid>
              <a:tr h="1278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358509"/>
                  </a:ext>
                </a:extLst>
              </a:tr>
              <a:tr h="1278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67633"/>
                  </a:ext>
                </a:extLst>
              </a:tr>
              <a:tr h="1278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333076"/>
                  </a:ext>
                </a:extLst>
              </a:tr>
              <a:tr h="1278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866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2CE4BFA-074D-AC43-86CC-35C6A78800CA}"/>
              </a:ext>
            </a:extLst>
          </p:cNvPr>
          <p:cNvSpPr/>
          <p:nvPr/>
        </p:nvSpPr>
        <p:spPr>
          <a:xfrm>
            <a:off x="9823630" y="719666"/>
            <a:ext cx="790833" cy="51127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21B36-3643-B649-9984-5895731BB442}"/>
              </a:ext>
            </a:extLst>
          </p:cNvPr>
          <p:cNvSpPr txBox="1"/>
          <p:nvPr/>
        </p:nvSpPr>
        <p:spPr>
          <a:xfrm>
            <a:off x="9862346" y="5861335"/>
            <a:ext cx="71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0.0 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A4C79-7614-E140-A7EF-0B0BBC4721B3}"/>
              </a:ext>
            </a:extLst>
          </p:cNvPr>
          <p:cNvSpPr txBox="1"/>
          <p:nvPr/>
        </p:nvSpPr>
        <p:spPr>
          <a:xfrm>
            <a:off x="9862346" y="442667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1.0 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B55-58BC-E843-AC91-BA697AA949CF}"/>
              </a:ext>
            </a:extLst>
          </p:cNvPr>
          <p:cNvSpPr txBox="1"/>
          <p:nvPr/>
        </p:nvSpPr>
        <p:spPr>
          <a:xfrm>
            <a:off x="4127165" y="264293"/>
            <a:ext cx="321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Errors mapped to Physical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3E8E4-6B36-0748-8987-32A0862EB953}"/>
              </a:ext>
            </a:extLst>
          </p:cNvPr>
          <p:cNvSpPr txBox="1"/>
          <p:nvPr/>
        </p:nvSpPr>
        <p:spPr>
          <a:xfrm>
            <a:off x="2113013" y="5999834"/>
            <a:ext cx="1742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X-pos-1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1F6C9-DF5E-8643-8C41-BBC732F94C34}"/>
              </a:ext>
            </a:extLst>
          </p:cNvPr>
          <p:cNvSpPr txBox="1"/>
          <p:nvPr/>
        </p:nvSpPr>
        <p:spPr>
          <a:xfrm>
            <a:off x="3799714" y="5999834"/>
            <a:ext cx="1742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X-pos-2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A17A2-062B-3B4F-AA89-A5E00EBD476F}"/>
              </a:ext>
            </a:extLst>
          </p:cNvPr>
          <p:cNvSpPr txBox="1"/>
          <p:nvPr/>
        </p:nvSpPr>
        <p:spPr>
          <a:xfrm>
            <a:off x="5552109" y="5999833"/>
            <a:ext cx="1742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……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73EF5D-6B02-4B4F-914E-D5B00CD841C8}"/>
              </a:ext>
            </a:extLst>
          </p:cNvPr>
          <p:cNvSpPr txBox="1"/>
          <p:nvPr/>
        </p:nvSpPr>
        <p:spPr>
          <a:xfrm>
            <a:off x="7249031" y="5964883"/>
            <a:ext cx="1742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X-pos-100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BAE7B-18AC-5A48-905A-69DDE69ABD7D}"/>
              </a:ext>
            </a:extLst>
          </p:cNvPr>
          <p:cNvSpPr txBox="1"/>
          <p:nvPr/>
        </p:nvSpPr>
        <p:spPr>
          <a:xfrm>
            <a:off x="1285110" y="1184818"/>
            <a:ext cx="82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flameid-1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C0FB2-5DF4-9B49-BA93-4AD845AA1A0E}"/>
              </a:ext>
            </a:extLst>
          </p:cNvPr>
          <p:cNvSpPr txBox="1"/>
          <p:nvPr/>
        </p:nvSpPr>
        <p:spPr>
          <a:xfrm>
            <a:off x="1075038" y="2523466"/>
            <a:ext cx="1037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flameid-2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58A0A2-565C-104B-9A28-24BB844CBFB5}"/>
              </a:ext>
            </a:extLst>
          </p:cNvPr>
          <p:cNvSpPr txBox="1"/>
          <p:nvPr/>
        </p:nvSpPr>
        <p:spPr>
          <a:xfrm>
            <a:off x="1322179" y="3723614"/>
            <a:ext cx="76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……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312570-3645-BF4A-BE19-42930C76AB50}"/>
              </a:ext>
            </a:extLst>
          </p:cNvPr>
          <p:cNvSpPr txBox="1"/>
          <p:nvPr/>
        </p:nvSpPr>
        <p:spPr>
          <a:xfrm>
            <a:off x="1075038" y="5062262"/>
            <a:ext cx="1037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flameid-100</a:t>
            </a:r>
          </a:p>
        </p:txBody>
      </p:sp>
    </p:spTree>
    <p:extLst>
      <p:ext uri="{BB962C8B-B14F-4D97-AF65-F5344CB8AC3E}">
        <p14:creationId xmlns:p14="http://schemas.microsoft.com/office/powerpoint/2010/main" val="17739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8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71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140E90-0DFE-5A47-859F-949A00CC9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8523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18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A790E29-3085-9A42-8202-4BFFF84EC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4091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479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F82E62-FDBD-454F-93D5-D452537934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992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780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F82E62-FDBD-454F-93D5-D452537934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9569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207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47555BB-20A7-E84A-B960-2D56FACB2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1025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750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20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40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597772-BC46-AA44-9378-A0A75AAE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31695"/>
              </p:ext>
            </p:extLst>
          </p:nvPr>
        </p:nvGraphicFramePr>
        <p:xfrm>
          <a:off x="2113014" y="719666"/>
          <a:ext cx="6882712" cy="5112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678">
                  <a:extLst>
                    <a:ext uri="{9D8B030D-6E8A-4147-A177-3AD203B41FA5}">
                      <a16:colId xmlns:a16="http://schemas.microsoft.com/office/drawing/2014/main" val="2746379023"/>
                    </a:ext>
                  </a:extLst>
                </a:gridCol>
                <a:gridCol w="1720678">
                  <a:extLst>
                    <a:ext uri="{9D8B030D-6E8A-4147-A177-3AD203B41FA5}">
                      <a16:colId xmlns:a16="http://schemas.microsoft.com/office/drawing/2014/main" val="1375514950"/>
                    </a:ext>
                  </a:extLst>
                </a:gridCol>
                <a:gridCol w="1720678">
                  <a:extLst>
                    <a:ext uri="{9D8B030D-6E8A-4147-A177-3AD203B41FA5}">
                      <a16:colId xmlns:a16="http://schemas.microsoft.com/office/drawing/2014/main" val="2099120720"/>
                    </a:ext>
                  </a:extLst>
                </a:gridCol>
                <a:gridCol w="1720678">
                  <a:extLst>
                    <a:ext uri="{9D8B030D-6E8A-4147-A177-3AD203B41FA5}">
                      <a16:colId xmlns:a16="http://schemas.microsoft.com/office/drawing/2014/main" val="3654177817"/>
                    </a:ext>
                  </a:extLst>
                </a:gridCol>
              </a:tblGrid>
              <a:tr h="1278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358509"/>
                  </a:ext>
                </a:extLst>
              </a:tr>
              <a:tr h="1278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67633"/>
                  </a:ext>
                </a:extLst>
              </a:tr>
              <a:tr h="1278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333076"/>
                  </a:ext>
                </a:extLst>
              </a:tr>
              <a:tr h="1278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866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2CE4BFA-074D-AC43-86CC-35C6A78800CA}"/>
              </a:ext>
            </a:extLst>
          </p:cNvPr>
          <p:cNvSpPr/>
          <p:nvPr/>
        </p:nvSpPr>
        <p:spPr>
          <a:xfrm>
            <a:off x="9823630" y="719666"/>
            <a:ext cx="790833" cy="51127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21B36-3643-B649-9984-5895731BB442}"/>
              </a:ext>
            </a:extLst>
          </p:cNvPr>
          <p:cNvSpPr txBox="1"/>
          <p:nvPr/>
        </p:nvSpPr>
        <p:spPr>
          <a:xfrm>
            <a:off x="9862346" y="5861335"/>
            <a:ext cx="71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0.0 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A4C79-7614-E140-A7EF-0B0BBC4721B3}"/>
              </a:ext>
            </a:extLst>
          </p:cNvPr>
          <p:cNvSpPr txBox="1"/>
          <p:nvPr/>
        </p:nvSpPr>
        <p:spPr>
          <a:xfrm>
            <a:off x="9862346" y="442667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1.0 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B55-58BC-E843-AC91-BA697AA949CF}"/>
              </a:ext>
            </a:extLst>
          </p:cNvPr>
          <p:cNvSpPr txBox="1"/>
          <p:nvPr/>
        </p:nvSpPr>
        <p:spPr>
          <a:xfrm>
            <a:off x="4127165" y="264293"/>
            <a:ext cx="259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Covariance between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Cpvs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3E8E4-6B36-0748-8987-32A0862EB953}"/>
              </a:ext>
            </a:extLst>
          </p:cNvPr>
          <p:cNvSpPr txBox="1"/>
          <p:nvPr/>
        </p:nvSpPr>
        <p:spPr>
          <a:xfrm>
            <a:off x="2113013" y="5999834"/>
            <a:ext cx="1742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Cpv-1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1F6C9-DF5E-8643-8C41-BBC732F94C34}"/>
              </a:ext>
            </a:extLst>
          </p:cNvPr>
          <p:cNvSpPr txBox="1"/>
          <p:nvPr/>
        </p:nvSpPr>
        <p:spPr>
          <a:xfrm>
            <a:off x="3799714" y="5999834"/>
            <a:ext cx="1742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Cpv-2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A17A2-062B-3B4F-AA89-A5E00EBD476F}"/>
              </a:ext>
            </a:extLst>
          </p:cNvPr>
          <p:cNvSpPr txBox="1"/>
          <p:nvPr/>
        </p:nvSpPr>
        <p:spPr>
          <a:xfrm>
            <a:off x="5552109" y="5999833"/>
            <a:ext cx="1742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Cpv-3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73EF5D-6B02-4B4F-914E-D5B00CD841C8}"/>
              </a:ext>
            </a:extLst>
          </p:cNvPr>
          <p:cNvSpPr txBox="1"/>
          <p:nvPr/>
        </p:nvSpPr>
        <p:spPr>
          <a:xfrm>
            <a:off x="7249031" y="5964883"/>
            <a:ext cx="1742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Cpv-4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BAE7B-18AC-5A48-905A-69DDE69ABD7D}"/>
              </a:ext>
            </a:extLst>
          </p:cNvPr>
          <p:cNvSpPr txBox="1"/>
          <p:nvPr/>
        </p:nvSpPr>
        <p:spPr>
          <a:xfrm>
            <a:off x="1346895" y="1184818"/>
            <a:ext cx="76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Cpv-1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C0FB2-5DF4-9B49-BA93-4AD845AA1A0E}"/>
              </a:ext>
            </a:extLst>
          </p:cNvPr>
          <p:cNvSpPr txBox="1"/>
          <p:nvPr/>
        </p:nvSpPr>
        <p:spPr>
          <a:xfrm>
            <a:off x="1346895" y="2523466"/>
            <a:ext cx="76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Cpv-2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58A0A2-565C-104B-9A28-24BB844CBFB5}"/>
              </a:ext>
            </a:extLst>
          </p:cNvPr>
          <p:cNvSpPr txBox="1"/>
          <p:nvPr/>
        </p:nvSpPr>
        <p:spPr>
          <a:xfrm>
            <a:off x="1322179" y="3723614"/>
            <a:ext cx="76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Cpv-3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312570-3645-BF4A-BE19-42930C76AB50}"/>
              </a:ext>
            </a:extLst>
          </p:cNvPr>
          <p:cNvSpPr txBox="1"/>
          <p:nvPr/>
        </p:nvSpPr>
        <p:spPr>
          <a:xfrm>
            <a:off x="1346895" y="5062262"/>
            <a:ext cx="76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Cpv-4</a:t>
            </a:r>
          </a:p>
        </p:txBody>
      </p:sp>
    </p:spTree>
    <p:extLst>
      <p:ext uri="{BB962C8B-B14F-4D97-AF65-F5344CB8AC3E}">
        <p14:creationId xmlns:p14="http://schemas.microsoft.com/office/powerpoint/2010/main" val="85297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102</Words>
  <Application>Microsoft Macintosh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ChemTab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ChemTab</dc:title>
  <dc:creator>Amol Salunkhe</dc:creator>
  <cp:lastModifiedBy>Amol Salunkhe</cp:lastModifiedBy>
  <cp:revision>8</cp:revision>
  <dcterms:created xsi:type="dcterms:W3CDTF">2021-09-29T13:29:25Z</dcterms:created>
  <dcterms:modified xsi:type="dcterms:W3CDTF">2021-09-29T23:42:17Z</dcterms:modified>
</cp:coreProperties>
</file>