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85" r:id="rId16"/>
    <p:sldId id="272" r:id="rId17"/>
    <p:sldId id="286" r:id="rId18"/>
    <p:sldId id="270" r:id="rId19"/>
    <p:sldId id="273" r:id="rId20"/>
    <p:sldId id="288" r:id="rId21"/>
    <p:sldId id="274" r:id="rId22"/>
    <p:sldId id="275" r:id="rId23"/>
    <p:sldId id="289" r:id="rId24"/>
    <p:sldId id="276" r:id="rId25"/>
    <p:sldId id="277" r:id="rId26"/>
    <p:sldId id="290" r:id="rId27"/>
    <p:sldId id="278" r:id="rId28"/>
    <p:sldId id="279" r:id="rId29"/>
    <p:sldId id="281" r:id="rId30"/>
    <p:sldId id="282" r:id="rId31"/>
    <p:sldId id="283" r:id="rId32"/>
    <p:sldId id="284" r:id="rId33"/>
    <p:sldId id="287"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674"/>
  </p:normalViewPr>
  <p:slideViewPr>
    <p:cSldViewPr snapToGrid="0" snapToObjects="1">
      <p:cViewPr>
        <p:scale>
          <a:sx n="135" d="100"/>
          <a:sy n="135" d="100"/>
        </p:scale>
        <p:origin x="2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771CA-396A-EA4F-8A2A-01D9E0F63765}" type="datetimeFigureOut">
              <a:rPr lang="en-CA" smtClean="0"/>
              <a:t>2019-07-26</a:t>
            </a:fld>
            <a:endParaRPr lang="en-C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C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5BE8A-70D6-5B4C-A0FE-4E63297AC9FF}" type="slidenum">
              <a:rPr lang="en-CA" smtClean="0"/>
              <a:t>‹Nr.›</a:t>
            </a:fld>
            <a:endParaRPr lang="en-CA"/>
          </a:p>
        </p:txBody>
      </p:sp>
    </p:spTree>
    <p:extLst>
      <p:ext uri="{BB962C8B-B14F-4D97-AF65-F5344CB8AC3E}">
        <p14:creationId xmlns:p14="http://schemas.microsoft.com/office/powerpoint/2010/main" val="164777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_tradnl" smtClean="0"/>
              <a:t>Clic para editar título</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smtClean="0"/>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7/26/19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‹Nr.›</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_tradnl" smtClean="0"/>
              <a:t>Clic para editar título</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7/26/19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‹Nr.›</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_tradnl" smtClean="0"/>
              <a:t>Clic para editar título</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_tradnl" smtClean="0"/>
              <a:t>Clic para editar título</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8" name="Date Placeholder 7"/>
          <p:cNvSpPr>
            <a:spLocks noGrp="1"/>
          </p:cNvSpPr>
          <p:nvPr>
            <p:ph type="dt" sz="half" idx="10"/>
          </p:nvPr>
        </p:nvSpPr>
        <p:spPr/>
        <p:txBody>
          <a:bodyPr/>
          <a:lstStyle/>
          <a:p>
            <a:fld id="{1CF131DD-A141-4471-BCF9-C6073EDD7E20}" type="datetimeFigureOut">
              <a:rPr lang="en-US" dirty="0"/>
              <a:t>7/26/19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‹Nr.›</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7/26/19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‹Nr.›</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7/26/19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jpeg"/><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Pocket pelvis</a:t>
            </a:r>
            <a:endParaRPr lang="es-ES_tradnl" dirty="0"/>
          </a:p>
        </p:txBody>
      </p:sp>
      <p:sp>
        <p:nvSpPr>
          <p:cNvPr id="4" name="Marcador de texto 3"/>
          <p:cNvSpPr>
            <a:spLocks noGrp="1"/>
          </p:cNvSpPr>
          <p:nvPr>
            <p:ph type="body" idx="1"/>
          </p:nvPr>
        </p:nvSpPr>
        <p:spPr/>
        <p:txBody>
          <a:bodyPr/>
          <a:lstStyle/>
          <a:p>
            <a:endParaRPr lang="en-CA"/>
          </a:p>
        </p:txBody>
      </p:sp>
    </p:spTree>
    <p:extLst>
      <p:ext uri="{BB962C8B-B14F-4D97-AF65-F5344CB8AC3E}">
        <p14:creationId xmlns:p14="http://schemas.microsoft.com/office/powerpoint/2010/main" val="892284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2061766609"/>
              </p:ext>
            </p:extLst>
          </p:nvPr>
        </p:nvGraphicFramePr>
        <p:xfrm>
          <a:off x="756746" y="642594"/>
          <a:ext cx="10121460" cy="5096054"/>
        </p:xfrm>
        <a:graphic>
          <a:graphicData uri="http://schemas.openxmlformats.org/drawingml/2006/table">
            <a:tbl>
              <a:tblPr firstRow="1" bandRow="1">
                <a:tableStyleId>{5C22544A-7EE6-4342-B048-85BDC9FD1C3A}</a:tableStyleId>
              </a:tblPr>
              <a:tblGrid>
                <a:gridCol w="3373820"/>
                <a:gridCol w="3373820"/>
                <a:gridCol w="3373820"/>
              </a:tblGrid>
              <a:tr h="431568">
                <a:tc>
                  <a:txBody>
                    <a:bodyPr/>
                    <a:lstStyle/>
                    <a:p>
                      <a:r>
                        <a:rPr lang="en-CA" sz="1400" b="1" u="sng" kern="1200" dirty="0" smtClean="0">
                          <a:solidFill>
                            <a:schemeClr val="lt1"/>
                          </a:solidFill>
                          <a:effectLst/>
                          <a:latin typeface="+mn-lt"/>
                          <a:ea typeface="+mn-ea"/>
                          <a:cs typeface="+mn-cs"/>
                        </a:rPr>
                        <a:t>Anterior View of Male Pelvis</a:t>
                      </a:r>
                      <a:endParaRPr lang="es-ES_tradnl" sz="1400" b="1" kern="1200" dirty="0">
                        <a:solidFill>
                          <a:schemeClr val="lt1"/>
                        </a:solidFill>
                        <a:effectLst/>
                        <a:latin typeface="+mn-lt"/>
                        <a:ea typeface="+mn-ea"/>
                        <a:cs typeface="+mn-cs"/>
                      </a:endParaRPr>
                    </a:p>
                  </a:txBody>
                  <a:tcPr/>
                </a:tc>
                <a:tc>
                  <a:txBody>
                    <a:bodyPr/>
                    <a:lstStyle/>
                    <a:p>
                      <a:r>
                        <a:rPr lang="en-CA" sz="1800" b="1" u="sng" kern="1200" dirty="0" smtClean="0">
                          <a:solidFill>
                            <a:schemeClr val="lt1"/>
                          </a:solidFill>
                          <a:effectLst/>
                          <a:latin typeface="+mn-lt"/>
                          <a:ea typeface="+mn-ea"/>
                          <a:cs typeface="+mn-cs"/>
                        </a:rPr>
                        <a:t>Superior View of Male Pelvis</a:t>
                      </a:r>
                      <a:r>
                        <a:rPr lang="es-ES_tradnl" dirty="0" smtClean="0">
                          <a:effectLst/>
                        </a:rPr>
                        <a:t> </a:t>
                      </a:r>
                      <a:endParaRPr lang="en-CA" dirty="0"/>
                    </a:p>
                  </a:txBody>
                  <a:tcPr/>
                </a:tc>
                <a:tc>
                  <a:txBody>
                    <a:bodyPr/>
                    <a:lstStyle/>
                    <a:p>
                      <a:r>
                        <a:rPr lang="en-CA" sz="1800" b="1" u="sng" kern="1200" dirty="0" smtClean="0">
                          <a:solidFill>
                            <a:schemeClr val="lt1"/>
                          </a:solidFill>
                          <a:effectLst/>
                          <a:latin typeface="+mn-lt"/>
                          <a:ea typeface="+mn-ea"/>
                          <a:cs typeface="+mn-cs"/>
                        </a:rPr>
                        <a:t>Posterior View of Male Pelvis</a:t>
                      </a:r>
                      <a:endParaRPr lang="es-ES_tradnl" sz="1800" b="1" kern="1200" dirty="0">
                        <a:solidFill>
                          <a:schemeClr val="lt1"/>
                        </a:solidFill>
                        <a:effectLst/>
                        <a:latin typeface="+mn-lt"/>
                        <a:ea typeface="+mn-ea"/>
                        <a:cs typeface="+mn-cs"/>
                      </a:endParaRPr>
                    </a:p>
                  </a:txBody>
                  <a:tcPr/>
                </a:tc>
              </a:tr>
              <a:tr h="2642618">
                <a:tc>
                  <a:txBody>
                    <a:bodyPr/>
                    <a:lstStyle/>
                    <a:p>
                      <a:r>
                        <a:rPr lang="en-CA" sz="1800"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b="1" kern="1200" dirty="0" smtClean="0">
                          <a:solidFill>
                            <a:schemeClr val="dk1"/>
                          </a:solidFill>
                          <a:effectLst/>
                          <a:latin typeface="+mn-lt"/>
                          <a:ea typeface="+mn-ea"/>
                          <a:cs typeface="+mn-cs"/>
                        </a:rPr>
                        <a:t>c) Nerves</a:t>
                      </a:r>
                      <a:endParaRPr lang="es-ES_tradnl"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  Pudendal nerve</a:t>
                      </a:r>
                      <a:endParaRPr lang="es-ES_tradnl" sz="1800" kern="1200" dirty="0">
                        <a:solidFill>
                          <a:schemeClr val="dk1"/>
                        </a:solidFill>
                        <a:effectLst/>
                        <a:latin typeface="+mn-lt"/>
                        <a:ea typeface="+mn-ea"/>
                        <a:cs typeface="+mn-cs"/>
                      </a:endParaRPr>
                    </a:p>
                  </a:txBody>
                  <a:tcPr/>
                </a:tc>
                <a:tc>
                  <a:txBody>
                    <a:bodyPr/>
                    <a:lstStyle/>
                    <a:p>
                      <a:r>
                        <a:rPr lang="en-CA" sz="1800" u="none" strike="noStrike"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b="1" kern="1200" dirty="0" smtClean="0">
                          <a:solidFill>
                            <a:schemeClr val="dk1"/>
                          </a:solidFill>
                          <a:effectLst/>
                          <a:latin typeface="+mn-lt"/>
                          <a:ea typeface="+mn-ea"/>
                          <a:cs typeface="+mn-cs"/>
                        </a:rPr>
                        <a:t>c) Nerves</a:t>
                      </a:r>
                      <a:endParaRPr lang="es-ES_tradnl"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  Pudendal nerve</a:t>
                      </a:r>
                      <a:endParaRPr lang="es-ES_tradnl" sz="1800" kern="1200" dirty="0" smtClean="0">
                        <a:solidFill>
                          <a:schemeClr val="dk1"/>
                        </a:solidFill>
                        <a:effectLst/>
                        <a:latin typeface="+mn-lt"/>
                        <a:ea typeface="+mn-ea"/>
                        <a:cs typeface="+mn-cs"/>
                      </a:endParaRPr>
                    </a:p>
                    <a:p>
                      <a:endParaRPr lang="en-CA" dirty="0"/>
                    </a:p>
                  </a:txBody>
                  <a:tcPr/>
                </a:tc>
                <a:tc>
                  <a:txBody>
                    <a:bodyPr/>
                    <a:lstStyle/>
                    <a:p>
                      <a:endParaRPr lang="en-CA" sz="1800" b="1" kern="1200" dirty="0" smtClean="0">
                        <a:solidFill>
                          <a:schemeClr val="dk1"/>
                        </a:solidFill>
                        <a:effectLst/>
                        <a:latin typeface="+mn-lt"/>
                        <a:ea typeface="+mn-ea"/>
                        <a:cs typeface="+mn-cs"/>
                      </a:endParaRPr>
                    </a:p>
                    <a:p>
                      <a:r>
                        <a:rPr lang="en-CA" sz="1800" b="1" kern="1200" dirty="0" smtClean="0">
                          <a:solidFill>
                            <a:schemeClr val="dk1"/>
                          </a:solidFill>
                          <a:effectLst/>
                          <a:latin typeface="+mn-lt"/>
                          <a:ea typeface="+mn-ea"/>
                          <a:cs typeface="+mn-cs"/>
                        </a:rPr>
                        <a:t> c) Nerves</a:t>
                      </a:r>
                      <a:endParaRPr lang="es-ES_tradnl"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  Pudendal nerve</a:t>
                      </a:r>
                      <a:endParaRPr lang="es-ES_tradnl" sz="1800" kern="1200" dirty="0" smtClean="0">
                        <a:solidFill>
                          <a:schemeClr val="dk1"/>
                        </a:solidFill>
                        <a:effectLst/>
                        <a:latin typeface="+mn-lt"/>
                        <a:ea typeface="+mn-ea"/>
                        <a:cs typeface="+mn-cs"/>
                      </a:endParaRPr>
                    </a:p>
                    <a:p>
                      <a:endParaRPr lang="es-ES_tradnl" sz="1800" kern="1200" dirty="0" smtClean="0">
                        <a:solidFill>
                          <a:schemeClr val="dk1"/>
                        </a:solidFill>
                        <a:effectLst/>
                        <a:latin typeface="+mn-lt"/>
                        <a:ea typeface="+mn-ea"/>
                        <a:cs typeface="+mn-cs"/>
                      </a:endParaRPr>
                    </a:p>
                  </a:txBody>
                  <a:tcPr/>
                </a:tc>
              </a:tr>
              <a:tr h="2021868">
                <a:tc>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a:txBody>
                    <a:bodyPr/>
                    <a:lstStyle/>
                    <a:p>
                      <a:endParaRPr lang="en-CA" dirty="0"/>
                    </a:p>
                  </a:txBody>
                  <a:tcPr/>
                </a:tc>
                <a:tc>
                  <a:txBody>
                    <a:bodyPr/>
                    <a:lstStyle/>
                    <a:p>
                      <a:endParaRPr lang="en-CA" dirty="0"/>
                    </a:p>
                  </a:txBody>
                  <a:tcPr/>
                </a:tc>
              </a:tr>
            </a:tbl>
          </a:graphicData>
        </a:graphic>
      </p:graphicFrame>
      <p:pic>
        <p:nvPicPr>
          <p:cNvPr id="8" name="Imagen 7" descr="magen relacionada"/>
          <p:cNvPicPr/>
          <p:nvPr/>
        </p:nvPicPr>
        <p:blipFill>
          <a:blip r:embed="rId2">
            <a:extLst>
              <a:ext uri="{28A0092B-C50C-407E-A947-70E740481C1C}">
                <a14:useLocalDpi xmlns:a14="http://schemas.microsoft.com/office/drawing/2010/main" val="0"/>
              </a:ext>
            </a:extLst>
          </a:blip>
          <a:srcRect/>
          <a:stretch>
            <a:fillRect/>
          </a:stretch>
        </p:blipFill>
        <p:spPr bwMode="auto">
          <a:xfrm>
            <a:off x="8138970" y="3865583"/>
            <a:ext cx="1715770" cy="1564640"/>
          </a:xfrm>
          <a:prstGeom prst="rect">
            <a:avLst/>
          </a:prstGeom>
          <a:noFill/>
          <a:ln>
            <a:noFill/>
          </a:ln>
        </p:spPr>
      </p:pic>
      <p:pic>
        <p:nvPicPr>
          <p:cNvPr id="9" name="Imagen 8" descr="esultado de imagen para ligaments of pelvis"/>
          <p:cNvPicPr/>
          <p:nvPr/>
        </p:nvPicPr>
        <p:blipFill rotWithShape="1">
          <a:blip r:embed="rId3">
            <a:extLst>
              <a:ext uri="{28A0092B-C50C-407E-A947-70E740481C1C}">
                <a14:useLocalDpi xmlns:a14="http://schemas.microsoft.com/office/drawing/2010/main" val="0"/>
              </a:ext>
            </a:extLst>
          </a:blip>
          <a:srcRect l="9640" t="7911" r="10472" b="13540"/>
          <a:stretch/>
        </p:blipFill>
        <p:spPr bwMode="auto">
          <a:xfrm>
            <a:off x="1342673" y="3865583"/>
            <a:ext cx="2239976" cy="1761818"/>
          </a:xfrm>
          <a:prstGeom prst="rect">
            <a:avLst/>
          </a:prstGeom>
          <a:noFill/>
          <a:ln>
            <a:noFill/>
          </a:ln>
          <a:extLst>
            <a:ext uri="{53640926-AAD7-44D8-BBD7-CCE9431645EC}">
              <a14:shadowObscured xmlns:a14="http://schemas.microsoft.com/office/drawing/2010/main"/>
            </a:ext>
          </a:extLst>
        </p:spPr>
      </p:pic>
      <p:cxnSp>
        <p:nvCxnSpPr>
          <p:cNvPr id="10" name="Conector recto de flecha 9"/>
          <p:cNvCxnSpPr/>
          <p:nvPr/>
        </p:nvCxnSpPr>
        <p:spPr>
          <a:xfrm flipH="1" flipV="1">
            <a:off x="2219138" y="4775230"/>
            <a:ext cx="487045" cy="11366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11" name="Imagen 10" descr="../../../../../Desktop/Captura%20de%20pantalla%202019-07-04%20a%20la(s)%2011.30.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601" y="3671601"/>
            <a:ext cx="2099310" cy="1955800"/>
          </a:xfrm>
          <a:prstGeom prst="rect">
            <a:avLst/>
          </a:prstGeom>
          <a:noFill/>
          <a:ln>
            <a:noFill/>
          </a:ln>
        </p:spPr>
      </p:pic>
      <p:cxnSp>
        <p:nvCxnSpPr>
          <p:cNvPr id="13" name="Conector recto de flecha 12"/>
          <p:cNvCxnSpPr/>
          <p:nvPr/>
        </p:nvCxnSpPr>
        <p:spPr>
          <a:xfrm flipH="1" flipV="1">
            <a:off x="6268866" y="4534238"/>
            <a:ext cx="487045" cy="11366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978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4"/>
            <a:ext cx="10058400" cy="5285240"/>
          </a:xfrm>
        </p:spPr>
        <p:txBody>
          <a:bodyPr>
            <a:normAutofit/>
          </a:bodyPr>
          <a:lstStyle/>
          <a:p>
            <a:r>
              <a:rPr lang="en-CA" sz="1600" b="1" dirty="0"/>
              <a:t>ADDITIONAL INFORMATION</a:t>
            </a:r>
            <a:r>
              <a:rPr lang="es-ES_tradnl" sz="1600" dirty="0"/>
              <a:t/>
            </a:r>
            <a:br>
              <a:rPr lang="es-ES_tradnl" sz="1600" dirty="0"/>
            </a:br>
            <a:r>
              <a:rPr lang="en-CA" sz="1600" dirty="0"/>
              <a:t/>
            </a:r>
            <a:br>
              <a:rPr lang="en-CA" sz="1600" dirty="0"/>
            </a:br>
            <a:r>
              <a:rPr lang="en-CA" sz="1600" dirty="0"/>
              <a:t>•  Pudendal nerve: It exits through the greater sciatic foramen, surrounds the sciatic spine and the spinous sacral ligament and traverses the minor sciatic foramen. It innervates the perineum and the lateral Wall of the pelvis.</a:t>
            </a:r>
            <a:r>
              <a:rPr lang="es-ES_tradnl" sz="1600" dirty="0"/>
              <a:t/>
            </a:r>
            <a:br>
              <a:rPr lang="es-ES_tradnl" sz="1600" dirty="0"/>
            </a:br>
            <a:r>
              <a:rPr lang="en-CA" sz="1600" u="sng" dirty="0"/>
              <a:t>-Motor function: </a:t>
            </a:r>
            <a:r>
              <a:rPr lang="en-CA" sz="1600" dirty="0"/>
              <a:t>Innervates muscles of the perineum, external sphincters of the anus and urethra, levator anus muscle.</a:t>
            </a:r>
            <a:r>
              <a:rPr lang="es-ES_tradnl" sz="1600" dirty="0"/>
              <a:t/>
            </a:r>
            <a:br>
              <a:rPr lang="es-ES_tradnl" sz="1600" dirty="0"/>
            </a:br>
            <a:r>
              <a:rPr lang="en-CA" sz="1600" u="sng" dirty="0"/>
              <a:t>-Sensitive Function: </a:t>
            </a:r>
            <a:r>
              <a:rPr lang="en-CA" sz="1600" dirty="0"/>
              <a:t>skin of the perineum, penis and clitoris. </a:t>
            </a:r>
            <a:r>
              <a:rPr lang="es-ES_tradnl" sz="1600" dirty="0"/>
              <a:t/>
            </a:r>
            <a:br>
              <a:rPr lang="es-ES_tradnl" sz="1600" dirty="0"/>
            </a:br>
            <a:r>
              <a:rPr lang="en-CA" sz="1600" dirty="0"/>
              <a:t> </a:t>
            </a:r>
            <a:r>
              <a:rPr lang="es-ES_tradnl" sz="1600" dirty="0"/>
              <a:t/>
            </a:r>
            <a:br>
              <a:rPr lang="es-ES_tradnl" sz="1600" dirty="0"/>
            </a:br>
            <a:r>
              <a:rPr lang="es-ES_tradnl" sz="1600" dirty="0"/>
              <a:t/>
            </a:r>
            <a:br>
              <a:rPr lang="es-ES_tradnl" sz="1600" dirty="0"/>
            </a:br>
            <a:r>
              <a:rPr lang="en-CA" sz="1600" dirty="0"/>
              <a:t> </a:t>
            </a:r>
            <a:endParaRPr lang="es-ES_tradnl" sz="1600" dirty="0"/>
          </a:p>
        </p:txBody>
      </p:sp>
    </p:spTree>
    <p:extLst>
      <p:ext uri="{BB962C8B-B14F-4D97-AF65-F5344CB8AC3E}">
        <p14:creationId xmlns:p14="http://schemas.microsoft.com/office/powerpoint/2010/main" val="1899247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1133654190"/>
              </p:ext>
            </p:extLst>
          </p:nvPr>
        </p:nvGraphicFramePr>
        <p:xfrm>
          <a:off x="606095" y="887885"/>
          <a:ext cx="10965794" cy="3432861"/>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4</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n-CA" sz="1800" kern="1200" dirty="0" smtClean="0">
                          <a:solidFill>
                            <a:schemeClr val="dk1"/>
                          </a:solidFill>
                          <a:effectLst/>
                          <a:latin typeface="+mn-lt"/>
                          <a:ea typeface="+mn-ea"/>
                          <a:cs typeface="+mn-cs"/>
                        </a:rPr>
                        <a:t>Understand the location of the pelvic viscera and their peritoneal coverings</a:t>
                      </a:r>
                      <a:r>
                        <a:rPr lang="es-ES_tradnl" dirty="0" smtClean="0">
                          <a:effectLst/>
                        </a:rPr>
                        <a:t> </a:t>
                      </a:r>
                      <a:endParaRPr lang="en-CA" noProof="0" dirty="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endParaRPr lang="en-CA"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The peritoneum is a layer of connective tissue that covers the pelvic viscera on its upper side and delimits the abdominal cavity.   The content of pelvic viscera varies between men and women.</a:t>
                      </a:r>
                      <a:r>
                        <a:rPr lang="es-ES_tradnl" dirty="0" smtClean="0">
                          <a:effectLst/>
                        </a:rPr>
                        <a:t> </a:t>
                      </a:r>
                      <a:endParaRPr lang="en-CA" baseline="0" noProof="0" dirty="0" smtClean="0"/>
                    </a:p>
                  </a:txBody>
                  <a:tcPr/>
                </a:tc>
                <a:tc>
                  <a:txBody>
                    <a:bodyPr/>
                    <a:lstStyle/>
                    <a:p>
                      <a:r>
                        <a:rPr lang="en-CA" noProof="0" dirty="0" smtClean="0"/>
                        <a:t>The student will have to see inside the pelvis and identify the arrangement of the structures, as well as their position within the pelvic cavity. It is important to represent how the peritoneum covers the pelvic viscera only on the upper surface, this to delimit the abdominal cavity.</a:t>
                      </a:r>
                      <a:endParaRPr lang="en-CA" noProof="0" dirty="0"/>
                    </a:p>
                  </a:txBody>
                  <a:tcPr/>
                </a:tc>
              </a:tr>
            </a:tbl>
          </a:graphicData>
        </a:graphic>
      </p:graphicFrame>
    </p:spTree>
    <p:extLst>
      <p:ext uri="{BB962C8B-B14F-4D97-AF65-F5344CB8AC3E}">
        <p14:creationId xmlns:p14="http://schemas.microsoft.com/office/powerpoint/2010/main" val="209656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1443535092"/>
              </p:ext>
            </p:extLst>
          </p:nvPr>
        </p:nvGraphicFramePr>
        <p:xfrm>
          <a:off x="756746" y="642594"/>
          <a:ext cx="10121460" cy="5412140"/>
        </p:xfrm>
        <a:graphic>
          <a:graphicData uri="http://schemas.openxmlformats.org/drawingml/2006/table">
            <a:tbl>
              <a:tblPr firstRow="1" bandRow="1">
                <a:tableStyleId>{5C22544A-7EE6-4342-B048-85BDC9FD1C3A}</a:tableStyleId>
              </a:tblPr>
              <a:tblGrid>
                <a:gridCol w="4864565"/>
                <a:gridCol w="5256895"/>
              </a:tblGrid>
              <a:tr h="574941">
                <a:tc>
                  <a:txBody>
                    <a:bodyPr/>
                    <a:lstStyle/>
                    <a:p>
                      <a:pPr algn="ctr"/>
                      <a:r>
                        <a:rPr lang="en-CA" sz="1600" b="1" u="sng" kern="1200" dirty="0" smtClean="0">
                          <a:solidFill>
                            <a:schemeClr val="lt1"/>
                          </a:solidFill>
                          <a:effectLst/>
                          <a:latin typeface="+mn-lt"/>
                          <a:ea typeface="+mn-ea"/>
                          <a:cs typeface="+mn-cs"/>
                        </a:rPr>
                        <a:t>Female Pelvis</a:t>
                      </a:r>
                      <a:endParaRPr lang="es-ES_tradnl" sz="1600" b="1" kern="1200" dirty="0">
                        <a:solidFill>
                          <a:schemeClr val="lt1"/>
                        </a:solidFill>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u="sng" kern="1200" dirty="0" smtClean="0">
                          <a:solidFill>
                            <a:schemeClr val="lt1"/>
                          </a:solidFill>
                          <a:effectLst/>
                          <a:latin typeface="+mn-lt"/>
                          <a:ea typeface="+mn-ea"/>
                          <a:cs typeface="+mn-cs"/>
                        </a:rPr>
                        <a:t>Male Pelvis</a:t>
                      </a:r>
                      <a:endParaRPr lang="es-ES_tradnl" sz="1800" b="1" kern="1200" dirty="0" smtClean="0">
                        <a:solidFill>
                          <a:schemeClr val="lt1"/>
                        </a:solidFill>
                        <a:effectLst/>
                        <a:latin typeface="+mn-lt"/>
                        <a:ea typeface="+mn-ea"/>
                        <a:cs typeface="+mn-cs"/>
                      </a:endParaRPr>
                    </a:p>
                  </a:txBody>
                  <a:tcPr/>
                </a:tc>
              </a:tr>
              <a:tr h="2143636">
                <a:tc>
                  <a:txBody>
                    <a:bodyPr/>
                    <a:lstStyle/>
                    <a:p>
                      <a:r>
                        <a:rPr lang="en-CA" sz="1800"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 Symphysis</a:t>
                      </a:r>
                      <a:r>
                        <a:rPr lang="en-CA" sz="1800" kern="1200" baseline="0" dirty="0" smtClean="0">
                          <a:solidFill>
                            <a:schemeClr val="dk1"/>
                          </a:solidFill>
                          <a:effectLst/>
                          <a:latin typeface="+mn-lt"/>
                          <a:ea typeface="+mn-ea"/>
                          <a:cs typeface="+mn-cs"/>
                        </a:rPr>
                        <a:t> pubis</a:t>
                      </a:r>
                    </a:p>
                    <a:p>
                      <a:pPr marL="285750" indent="-285750">
                        <a:buFont typeface="Arial" charset="0"/>
                        <a:buChar char="•"/>
                      </a:pPr>
                      <a:r>
                        <a:rPr lang="en-CA" sz="1800" kern="1200" baseline="0" dirty="0" smtClean="0">
                          <a:solidFill>
                            <a:schemeClr val="dk1"/>
                          </a:solidFill>
                          <a:effectLst/>
                          <a:latin typeface="+mn-lt"/>
                          <a:ea typeface="+mn-ea"/>
                          <a:cs typeface="+mn-cs"/>
                        </a:rPr>
                        <a:t>Bladder</a:t>
                      </a:r>
                    </a:p>
                    <a:p>
                      <a:pPr marL="285750" indent="-285750">
                        <a:buFont typeface="Arial" charset="0"/>
                        <a:buChar char="•"/>
                      </a:pPr>
                      <a:r>
                        <a:rPr lang="en-CA" sz="1800" kern="1200" baseline="0" dirty="0" smtClean="0">
                          <a:solidFill>
                            <a:schemeClr val="dk1"/>
                          </a:solidFill>
                          <a:effectLst/>
                          <a:latin typeface="+mn-lt"/>
                          <a:ea typeface="+mn-ea"/>
                          <a:cs typeface="+mn-cs"/>
                        </a:rPr>
                        <a:t>Uterus</a:t>
                      </a:r>
                    </a:p>
                    <a:p>
                      <a:pPr marL="285750" indent="-285750">
                        <a:buFont typeface="Arial" charset="0"/>
                        <a:buChar char="•"/>
                      </a:pPr>
                      <a:r>
                        <a:rPr lang="en-CA" sz="1800" kern="1200" baseline="0" dirty="0" smtClean="0">
                          <a:solidFill>
                            <a:schemeClr val="dk1"/>
                          </a:solidFill>
                          <a:effectLst/>
                          <a:latin typeface="+mn-lt"/>
                          <a:ea typeface="+mn-ea"/>
                          <a:cs typeface="+mn-cs"/>
                        </a:rPr>
                        <a:t>rectum</a:t>
                      </a:r>
                      <a:endParaRPr lang="es-ES_tradnl" sz="1800" kern="1200" dirty="0">
                        <a:solidFill>
                          <a:schemeClr val="dk1"/>
                        </a:solidFill>
                        <a:effectLst/>
                        <a:latin typeface="+mn-lt"/>
                        <a:ea typeface="+mn-ea"/>
                        <a:cs typeface="+mn-cs"/>
                      </a:endParaRPr>
                    </a:p>
                  </a:txBody>
                  <a:tcPr/>
                </a:tc>
                <a:tc>
                  <a:txBody>
                    <a:bodyPr/>
                    <a:lstStyle/>
                    <a:p>
                      <a:r>
                        <a:rPr lang="en-CA" sz="1800" u="none" strike="noStrike"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 Symphysis</a:t>
                      </a:r>
                      <a:r>
                        <a:rPr lang="en-CA" sz="1800" kern="1200" baseline="0" dirty="0" smtClean="0">
                          <a:solidFill>
                            <a:schemeClr val="dk1"/>
                          </a:solidFill>
                          <a:effectLst/>
                          <a:latin typeface="+mn-lt"/>
                          <a:ea typeface="+mn-ea"/>
                          <a:cs typeface="+mn-cs"/>
                        </a:rPr>
                        <a:t> pubis</a:t>
                      </a:r>
                    </a:p>
                    <a:p>
                      <a:pPr marL="285750" indent="-285750">
                        <a:buFont typeface="Arial" charset="0"/>
                        <a:buChar char="•"/>
                      </a:pPr>
                      <a:r>
                        <a:rPr lang="en-CA" sz="1800" kern="1200" baseline="0" dirty="0" smtClean="0">
                          <a:solidFill>
                            <a:schemeClr val="dk1"/>
                          </a:solidFill>
                          <a:effectLst/>
                          <a:latin typeface="+mn-lt"/>
                          <a:ea typeface="+mn-ea"/>
                          <a:cs typeface="+mn-cs"/>
                        </a:rPr>
                        <a:t>Bladder</a:t>
                      </a:r>
                    </a:p>
                    <a:p>
                      <a:pPr marL="285750" indent="-285750">
                        <a:buFont typeface="Arial" charset="0"/>
                        <a:buChar char="•"/>
                      </a:pPr>
                      <a:r>
                        <a:rPr lang="en-CA" sz="1800" kern="1200" baseline="0" dirty="0" smtClean="0">
                          <a:solidFill>
                            <a:schemeClr val="dk1"/>
                          </a:solidFill>
                          <a:effectLst/>
                          <a:latin typeface="+mn-lt"/>
                          <a:ea typeface="+mn-ea"/>
                          <a:cs typeface="+mn-cs"/>
                        </a:rPr>
                        <a:t>Prostate</a:t>
                      </a:r>
                    </a:p>
                    <a:p>
                      <a:pPr marL="285750" indent="-285750">
                        <a:buFont typeface="Arial" charset="0"/>
                        <a:buChar char="•"/>
                      </a:pPr>
                      <a:r>
                        <a:rPr lang="en-CA" sz="1800" kern="1200" baseline="0" dirty="0" smtClean="0">
                          <a:solidFill>
                            <a:schemeClr val="dk1"/>
                          </a:solidFill>
                          <a:effectLst/>
                          <a:latin typeface="+mn-lt"/>
                          <a:ea typeface="+mn-ea"/>
                          <a:cs typeface="+mn-cs"/>
                        </a:rPr>
                        <a:t>rectus</a:t>
                      </a:r>
                      <a:endParaRPr lang="es-ES_tradnl" sz="1800" kern="1200" dirty="0">
                        <a:solidFill>
                          <a:schemeClr val="dk1"/>
                        </a:solidFill>
                        <a:effectLst/>
                        <a:latin typeface="+mn-lt"/>
                        <a:ea typeface="+mn-ea"/>
                        <a:cs typeface="+mn-cs"/>
                      </a:endParaRPr>
                    </a:p>
                  </a:txBody>
                  <a:tcPr/>
                </a:tc>
              </a:tr>
              <a:tr h="2693563">
                <a:tc>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a:txBody>
                    <a:bodyPr/>
                    <a:lstStyle/>
                    <a:p>
                      <a:endParaRPr lang="en-CA" dirty="0"/>
                    </a:p>
                  </a:txBody>
                  <a:tcPr/>
                </a:tc>
              </a:tr>
            </a:tbl>
          </a:graphicData>
        </a:graphic>
      </p:graphicFrame>
      <p:cxnSp>
        <p:nvCxnSpPr>
          <p:cNvPr id="10" name="Conector recto de flecha 9"/>
          <p:cNvCxnSpPr/>
          <p:nvPr/>
        </p:nvCxnSpPr>
        <p:spPr>
          <a:xfrm flipH="1" flipV="1">
            <a:off x="2219138" y="4775230"/>
            <a:ext cx="487045" cy="11366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8194" name="Picture 2" descr="esultado de imagen para organos pelvicos y peritoneo"/>
          <p:cNvPicPr>
            <a:picLocks noChangeAspect="1" noChangeArrowheads="1"/>
          </p:cNvPicPr>
          <p:nvPr/>
        </p:nvPicPr>
        <p:blipFill rotWithShape="1">
          <a:blip r:embed="rId2">
            <a:extLst>
              <a:ext uri="{28A0092B-C50C-407E-A947-70E740481C1C}">
                <a14:useLocalDpi xmlns:a14="http://schemas.microsoft.com/office/drawing/2010/main" val="0"/>
              </a:ext>
            </a:extLst>
          </a:blip>
          <a:srcRect l="24902" r="23433"/>
          <a:stretch/>
        </p:blipFill>
        <p:spPr bwMode="auto">
          <a:xfrm>
            <a:off x="2113613" y="3449248"/>
            <a:ext cx="2693046" cy="238038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l="21077" r="25900"/>
          <a:stretch/>
        </p:blipFill>
        <p:spPr bwMode="auto">
          <a:xfrm>
            <a:off x="6775553" y="3449247"/>
            <a:ext cx="2728909" cy="260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140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4"/>
            <a:ext cx="10058400" cy="5285240"/>
          </a:xfrm>
        </p:spPr>
        <p:txBody>
          <a:bodyPr>
            <a:normAutofit/>
          </a:bodyPr>
          <a:lstStyle/>
          <a:p>
            <a:r>
              <a:rPr lang="en-CA" sz="1600" b="1" dirty="0"/>
              <a:t>ADDITIONAL INFORMATION</a:t>
            </a:r>
            <a:r>
              <a:rPr lang="es-ES_tradnl" sz="1600" dirty="0"/>
              <a:t/>
            </a:r>
            <a:br>
              <a:rPr lang="es-ES_tradnl" sz="1600" dirty="0"/>
            </a:br>
            <a:r>
              <a:rPr lang="en-CA" sz="1600" dirty="0"/>
              <a:t/>
            </a:r>
            <a:br>
              <a:rPr lang="en-CA" sz="1600" dirty="0"/>
            </a:br>
            <a:r>
              <a:rPr lang="en-CA" sz="1600" dirty="0"/>
              <a:t>-</a:t>
            </a:r>
            <a:r>
              <a:rPr lang="en-CA" sz="1600" b="1" dirty="0" smtClean="0">
                <a:solidFill>
                  <a:schemeClr val="dk1"/>
                </a:solidFill>
              </a:rPr>
              <a:t>Pubis</a:t>
            </a:r>
            <a:r>
              <a:rPr lang="en-CA" sz="1600" b="1" dirty="0" smtClean="0"/>
              <a:t> </a:t>
            </a:r>
            <a:r>
              <a:rPr lang="en-CA" sz="1600" b="1" dirty="0">
                <a:solidFill>
                  <a:schemeClr val="dk1"/>
                </a:solidFill>
              </a:rPr>
              <a:t>Symphysis </a:t>
            </a:r>
            <a:r>
              <a:rPr lang="en-CA" sz="1600" b="1" dirty="0" smtClean="0">
                <a:solidFill>
                  <a:schemeClr val="dk1"/>
                </a:solidFill>
              </a:rPr>
              <a:t>:</a:t>
            </a:r>
            <a:r>
              <a:rPr lang="en-CA" sz="1600" dirty="0" smtClean="0">
                <a:solidFill>
                  <a:schemeClr val="dk1"/>
                </a:solidFill>
              </a:rPr>
              <a:t> </a:t>
            </a:r>
            <a:r>
              <a:rPr lang="en-CA" sz="1600" dirty="0" smtClean="0"/>
              <a:t>The</a:t>
            </a:r>
            <a:r>
              <a:rPr lang="en-CA" sz="1600" dirty="0"/>
              <a:t> pubic symphysis </a:t>
            </a:r>
            <a:r>
              <a:rPr lang="en-CA" sz="1600" dirty="0" smtClean="0"/>
              <a:t>a </a:t>
            </a:r>
            <a:r>
              <a:rPr lang="en-CA" sz="1600" dirty="0"/>
              <a:t>cartilaginous joint that sits between and joins the left and right superior rami of the pubic </a:t>
            </a:r>
            <a:r>
              <a:rPr lang="en-CA" sz="1600" dirty="0" smtClean="0"/>
              <a:t>bones.</a:t>
            </a:r>
            <a:br>
              <a:rPr lang="en-CA" sz="1600" dirty="0" smtClean="0"/>
            </a:br>
            <a:r>
              <a:rPr lang="en-CA" sz="1600" dirty="0"/>
              <a:t/>
            </a:r>
            <a:br>
              <a:rPr lang="en-CA" sz="1600" dirty="0"/>
            </a:br>
            <a:r>
              <a:rPr lang="en-CA" sz="1600" dirty="0" smtClean="0"/>
              <a:t>-</a:t>
            </a:r>
            <a:r>
              <a:rPr lang="en-CA" sz="1600" b="1" dirty="0" smtClean="0">
                <a:solidFill>
                  <a:schemeClr val="dk1"/>
                </a:solidFill>
              </a:rPr>
              <a:t>Bladder: </a:t>
            </a:r>
            <a:r>
              <a:rPr lang="en-CA" sz="1600" dirty="0"/>
              <a:t>The urinary bladder is a muscular sac in the pelvis, just above and behind the pubic bone. When empty, the bladder is about the size and shape of a pear.</a:t>
            </a:r>
            <a:br>
              <a:rPr lang="en-CA" sz="1600" dirty="0"/>
            </a:br>
            <a:r>
              <a:rPr lang="en-CA" sz="1600" dirty="0"/>
              <a:t/>
            </a:r>
            <a:br>
              <a:rPr lang="en-CA" sz="1600" dirty="0"/>
            </a:br>
            <a:r>
              <a:rPr lang="en-CA" sz="1600" b="1" dirty="0" smtClean="0"/>
              <a:t>-</a:t>
            </a:r>
            <a:r>
              <a:rPr lang="en-CA" sz="1600" b="1" dirty="0" smtClean="0">
                <a:solidFill>
                  <a:schemeClr val="dk1"/>
                </a:solidFill>
              </a:rPr>
              <a:t>Uterus: </a:t>
            </a:r>
            <a:r>
              <a:rPr lang="en-CA" sz="1600" dirty="0"/>
              <a:t>The uterus is an organ of the female reproductive system. It’s shaped like an upside-down pear and has thick walls. The uterus’s main function is to house and nourish a fetus until it’s ready for birth</a:t>
            </a:r>
            <a:r>
              <a:rPr lang="en-CA" sz="1600" dirty="0" smtClean="0"/>
              <a:t>. </a:t>
            </a:r>
            <a:r>
              <a:rPr lang="en-CA" sz="1600" dirty="0"/>
              <a:t>The uterus sits in the middle of the pelvis, behind the bladder and in front of the rectum. </a:t>
            </a:r>
            <a:r>
              <a:rPr lang="en-CA" sz="1600" dirty="0">
                <a:solidFill>
                  <a:schemeClr val="dk1"/>
                </a:solidFill>
              </a:rPr>
              <a:t/>
            </a:r>
            <a:br>
              <a:rPr lang="en-CA" sz="1600" dirty="0">
                <a:solidFill>
                  <a:schemeClr val="dk1"/>
                </a:solidFill>
              </a:rPr>
            </a:br>
            <a:r>
              <a:rPr lang="en-CA" sz="1600" dirty="0" smtClean="0">
                <a:solidFill>
                  <a:schemeClr val="dk1"/>
                </a:solidFill>
              </a:rPr>
              <a:t/>
            </a:r>
            <a:br>
              <a:rPr lang="en-CA" sz="1600" dirty="0" smtClean="0">
                <a:solidFill>
                  <a:schemeClr val="dk1"/>
                </a:solidFill>
              </a:rPr>
            </a:br>
            <a:r>
              <a:rPr lang="en-CA" sz="1600" b="1" dirty="0" smtClean="0">
                <a:solidFill>
                  <a:schemeClr val="dk1"/>
                </a:solidFill>
              </a:rPr>
              <a:t>-Prostate:</a:t>
            </a:r>
            <a:r>
              <a:rPr lang="en-CA" sz="1600" dirty="0" smtClean="0">
                <a:solidFill>
                  <a:schemeClr val="dk1"/>
                </a:solidFill>
              </a:rPr>
              <a:t> </a:t>
            </a:r>
            <a:r>
              <a:rPr lang="en-CA" sz="1600" dirty="0"/>
              <a:t>The prostate is a walnut-sized gland located between the bladder and the penis. The prostate is just in front of the rectum. The urethra runs through the center of the prostate, from the bladder to the penis, letting urine flow out of the body</a:t>
            </a:r>
            <a:r>
              <a:rPr lang="en-CA" sz="1600" dirty="0" smtClean="0"/>
              <a:t>. </a:t>
            </a:r>
            <a:r>
              <a:rPr lang="en-CA" sz="1600" dirty="0"/>
              <a:t>The prostate secretes fluid that nourishes and protects sperm.</a:t>
            </a:r>
            <a:r>
              <a:rPr lang="en-CA" sz="1600" dirty="0">
                <a:solidFill>
                  <a:schemeClr val="dk1"/>
                </a:solidFill>
              </a:rPr>
              <a:t/>
            </a:r>
            <a:br>
              <a:rPr lang="en-CA" sz="1600" dirty="0">
                <a:solidFill>
                  <a:schemeClr val="dk1"/>
                </a:solidFill>
              </a:rPr>
            </a:br>
            <a:r>
              <a:rPr lang="en-CA" sz="1600" dirty="0" smtClean="0">
                <a:solidFill>
                  <a:schemeClr val="dk1"/>
                </a:solidFill>
              </a:rPr>
              <a:t/>
            </a:r>
            <a:br>
              <a:rPr lang="en-CA" sz="1600" dirty="0" smtClean="0">
                <a:solidFill>
                  <a:schemeClr val="dk1"/>
                </a:solidFill>
              </a:rPr>
            </a:br>
            <a:r>
              <a:rPr lang="en-CA" sz="1600" b="1" dirty="0" smtClean="0">
                <a:solidFill>
                  <a:schemeClr val="dk1"/>
                </a:solidFill>
              </a:rPr>
              <a:t>-Rectum:</a:t>
            </a:r>
            <a:r>
              <a:rPr lang="en-CA" sz="1600" dirty="0"/>
              <a:t> The rectum is a chamber that begins at the end of the large intestine, immediately following the sigmoid colon, and ends at the anus (see also Overview of the Anus and Rectum). Ordinarily, the rectum is empty because stool is stored higher in the descending colon.</a:t>
            </a:r>
            <a:endParaRPr lang="es-ES_tradnl" sz="1600" dirty="0"/>
          </a:p>
        </p:txBody>
      </p:sp>
    </p:spTree>
    <p:extLst>
      <p:ext uri="{BB962C8B-B14F-4D97-AF65-F5344CB8AC3E}">
        <p14:creationId xmlns:p14="http://schemas.microsoft.com/office/powerpoint/2010/main" val="1034165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CA"/>
          </a:p>
        </p:txBody>
      </p:sp>
      <p:graphicFrame>
        <p:nvGraphicFramePr>
          <p:cNvPr id="3" name="Tabla 2"/>
          <p:cNvGraphicFramePr>
            <a:graphicFrameLocks noGrp="1"/>
          </p:cNvGraphicFramePr>
          <p:nvPr>
            <p:extLst>
              <p:ext uri="{D42A27DB-BD31-4B8C-83A1-F6EECF244321}">
                <p14:modId xmlns:p14="http://schemas.microsoft.com/office/powerpoint/2010/main" val="869699516"/>
              </p:ext>
            </p:extLst>
          </p:nvPr>
        </p:nvGraphicFramePr>
        <p:xfrm>
          <a:off x="1489296" y="763494"/>
          <a:ext cx="9035830" cy="5542614"/>
        </p:xfrm>
        <a:graphic>
          <a:graphicData uri="http://schemas.openxmlformats.org/drawingml/2006/table">
            <a:tbl>
              <a:tblPr firstRow="1" firstCol="1" bandRow="1">
                <a:tableStyleId>{5C22544A-7EE6-4342-B048-85BDC9FD1C3A}</a:tableStyleId>
              </a:tblPr>
              <a:tblGrid>
                <a:gridCol w="1938694"/>
                <a:gridCol w="349631"/>
                <a:gridCol w="345930"/>
                <a:gridCol w="351482"/>
                <a:gridCol w="347780"/>
                <a:gridCol w="345930"/>
                <a:gridCol w="330206"/>
                <a:gridCol w="330206"/>
                <a:gridCol w="330206"/>
                <a:gridCol w="336681"/>
                <a:gridCol w="447676"/>
                <a:gridCol w="447676"/>
                <a:gridCol w="447676"/>
                <a:gridCol w="447676"/>
                <a:gridCol w="447676"/>
                <a:gridCol w="447676"/>
                <a:gridCol w="447676"/>
                <a:gridCol w="388433"/>
                <a:gridCol w="506919"/>
              </a:tblGrid>
              <a:tr h="307923">
                <a:tc gridSpan="19">
                  <a:txBody>
                    <a:bodyPr/>
                    <a:lstStyle/>
                    <a:p>
                      <a:pPr algn="ctr">
                        <a:spcAft>
                          <a:spcPts val="0"/>
                        </a:spcAft>
                      </a:pPr>
                      <a:r>
                        <a:rPr lang="es-ES_tradnl" sz="1200" dirty="0" err="1">
                          <a:effectLst/>
                        </a:rPr>
                        <a:t>Cap</a:t>
                      </a:r>
                      <a:endParaRPr lang="es-ES_tradnl" sz="1200" dirty="0">
                        <a:effectLst/>
                        <a:latin typeface="Times New Roman" charset="0"/>
                        <a:ea typeface="Calibri" charset="0"/>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pPr algn="ctr">
                        <a:spcAft>
                          <a:spcPts val="0"/>
                        </a:spcAft>
                      </a:pPr>
                      <a:endParaRPr lang="es-ES_tradnl" sz="1200" dirty="0">
                        <a:effectLst/>
                        <a:latin typeface="Times New Roman" charset="0"/>
                        <a:ea typeface="Calibri" charset="0"/>
                      </a:endParaRPr>
                    </a:p>
                  </a:txBody>
                  <a:tcPr marL="68580" marR="68580" marT="0" marB="0"/>
                </a:tc>
                <a:tc hMerge="1">
                  <a:txBody>
                    <a:bodyPr/>
                    <a:lstStyle/>
                    <a:p>
                      <a:pPr algn="ctr">
                        <a:spcAft>
                          <a:spcPts val="0"/>
                        </a:spcAft>
                      </a:pPr>
                      <a:endParaRPr lang="es-ES_tradnl" sz="1200" dirty="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structure</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2</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3</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4</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5</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6</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7</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8</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9</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10</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11</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12</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13</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14</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15</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16</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17</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18</a:t>
                      </a:r>
                      <a:endParaRPr lang="es-ES_tradnl" sz="1200" dirty="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Pelvis </a:t>
                      </a:r>
                      <a:r>
                        <a:rPr lang="es-ES_tradnl" sz="900">
                          <a:effectLst/>
                        </a:rPr>
                        <a:t>(without names)</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307923">
                <a:tc>
                  <a:txBody>
                    <a:bodyPr/>
                    <a:lstStyle/>
                    <a:p>
                      <a:pPr>
                        <a:spcAft>
                          <a:spcPts val="0"/>
                        </a:spcAft>
                      </a:pPr>
                      <a:r>
                        <a:rPr lang="es-ES_tradnl" sz="1200" dirty="0">
                          <a:effectLst/>
                        </a:rPr>
                        <a:t>Pelvis (</a:t>
                      </a:r>
                      <a:r>
                        <a:rPr lang="es-ES_tradnl" sz="1200" dirty="0" err="1" smtClean="0">
                          <a:effectLst/>
                        </a:rPr>
                        <a:t>with</a:t>
                      </a:r>
                      <a:r>
                        <a:rPr lang="es-ES_tradnl" sz="1200" dirty="0" smtClean="0">
                          <a:effectLst/>
                        </a:rPr>
                        <a:t> </a:t>
                      </a:r>
                      <a:r>
                        <a:rPr lang="es-ES_tradnl" sz="1200" dirty="0" err="1" smtClean="0">
                          <a:effectLst/>
                        </a:rPr>
                        <a:t>name</a:t>
                      </a: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 </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Femur</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Sacrospinous Lig.</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Sacrotuberous Lig.</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Obturatoor membren</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iliacus</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Levator ani</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pirformis</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307923">
                <a:tc>
                  <a:txBody>
                    <a:bodyPr/>
                    <a:lstStyle/>
                    <a:p>
                      <a:pPr>
                        <a:spcAft>
                          <a:spcPts val="0"/>
                        </a:spcAft>
                      </a:pPr>
                      <a:r>
                        <a:rPr lang="es-ES_tradnl" sz="1200">
                          <a:effectLst/>
                        </a:rPr>
                        <a:t>Obturador internus</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307923">
                <a:tc>
                  <a:txBody>
                    <a:bodyPr/>
                    <a:lstStyle/>
                    <a:p>
                      <a:pPr algn="just">
                        <a:spcAft>
                          <a:spcPts val="0"/>
                        </a:spcAft>
                      </a:pPr>
                      <a:r>
                        <a:rPr lang="en-CA" sz="1200">
                          <a:effectLst/>
                        </a:rPr>
                        <a:t>coccygeus</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307923">
                <a:tc>
                  <a:txBody>
                    <a:bodyPr/>
                    <a:lstStyle/>
                    <a:p>
                      <a:pPr>
                        <a:spcAft>
                          <a:spcPts val="0"/>
                        </a:spcAft>
                      </a:pPr>
                      <a:r>
                        <a:rPr lang="es-ES_tradnl" sz="1200" dirty="0" err="1">
                          <a:effectLst/>
                        </a:rPr>
                        <a:t>Pudendal</a:t>
                      </a:r>
                      <a:r>
                        <a:rPr lang="es-ES_tradnl" sz="1200" dirty="0">
                          <a:effectLst/>
                        </a:rPr>
                        <a:t> </a:t>
                      </a:r>
                      <a:r>
                        <a:rPr lang="es-ES_tradnl" sz="1200" dirty="0" err="1">
                          <a:effectLst/>
                        </a:rPr>
                        <a:t>nerve</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r>
              <a:tr h="307923">
                <a:tc>
                  <a:txBody>
                    <a:bodyPr/>
                    <a:lstStyle/>
                    <a:p>
                      <a:pPr>
                        <a:spcAft>
                          <a:spcPts val="0"/>
                        </a:spcAft>
                      </a:pPr>
                      <a:r>
                        <a:rPr lang="es-ES_tradnl" sz="1200" dirty="0" err="1" smtClean="0">
                          <a:solidFill>
                            <a:schemeClr val="tx1"/>
                          </a:solidFill>
                          <a:effectLst/>
                          <a:latin typeface="Times New Roman" charset="0"/>
                          <a:ea typeface="Calibri" charset="0"/>
                        </a:rPr>
                        <a:t>Bladder</a:t>
                      </a:r>
                      <a:endParaRPr lang="es-ES_tradnl" sz="1200" dirty="0">
                        <a:solidFill>
                          <a:schemeClr val="tx1"/>
                        </a:solidFill>
                        <a:effectLst/>
                        <a:latin typeface="Times New Roman" charset="0"/>
                        <a:ea typeface="Calibri" charset="0"/>
                      </a:endParaRPr>
                    </a:p>
                  </a:txBody>
                  <a:tcPr marL="68580" marR="68580" marT="0" marB="0">
                    <a:solidFill>
                      <a:schemeClr val="accent3">
                        <a:lumMod val="60000"/>
                        <a:lumOff val="40000"/>
                      </a:schemeClr>
                    </a:solidFill>
                  </a:tcPr>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307923">
                <a:tc>
                  <a:txBody>
                    <a:bodyPr/>
                    <a:lstStyle/>
                    <a:p>
                      <a:pPr>
                        <a:spcAft>
                          <a:spcPts val="0"/>
                        </a:spcAft>
                      </a:pPr>
                      <a:r>
                        <a:rPr lang="es-ES_tradnl" sz="1200" dirty="0" err="1" smtClean="0">
                          <a:solidFill>
                            <a:schemeClr val="tx1"/>
                          </a:solidFill>
                          <a:effectLst/>
                          <a:latin typeface="Times New Roman" charset="0"/>
                          <a:ea typeface="Calibri" charset="0"/>
                        </a:rPr>
                        <a:t>Uterus</a:t>
                      </a:r>
                      <a:endParaRPr lang="es-ES_tradnl" sz="1200" dirty="0">
                        <a:solidFill>
                          <a:schemeClr val="tx1"/>
                        </a:solidFill>
                        <a:effectLst/>
                        <a:latin typeface="Times New Roman" charset="0"/>
                        <a:ea typeface="Calibri" charset="0"/>
                      </a:endParaRPr>
                    </a:p>
                  </a:txBody>
                  <a:tcPr marL="68580" marR="68580" marT="0" marB="0">
                    <a:solidFill>
                      <a:schemeClr val="accent3">
                        <a:lumMod val="60000"/>
                        <a:lumOff val="40000"/>
                      </a:schemeClr>
                    </a:solidFill>
                  </a:tcPr>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r>
              <a:tr h="307923">
                <a:tc>
                  <a:txBody>
                    <a:bodyPr/>
                    <a:lstStyle/>
                    <a:p>
                      <a:pPr>
                        <a:spcAft>
                          <a:spcPts val="0"/>
                        </a:spcAft>
                      </a:pPr>
                      <a:r>
                        <a:rPr lang="es-ES_tradnl" sz="1200" dirty="0" err="1" smtClean="0">
                          <a:solidFill>
                            <a:schemeClr val="tx1"/>
                          </a:solidFill>
                          <a:effectLst/>
                          <a:latin typeface="Times New Roman" charset="0"/>
                          <a:ea typeface="Calibri" charset="0"/>
                        </a:rPr>
                        <a:t>Prostate</a:t>
                      </a:r>
                      <a:endParaRPr lang="es-ES_tradnl" sz="1200" dirty="0">
                        <a:solidFill>
                          <a:schemeClr val="tx1"/>
                        </a:solidFill>
                        <a:effectLst/>
                        <a:latin typeface="Times New Roman" charset="0"/>
                        <a:ea typeface="Calibri" charset="0"/>
                      </a:endParaRPr>
                    </a:p>
                  </a:txBody>
                  <a:tcPr marL="68580" marR="68580" marT="0" marB="0">
                    <a:solidFill>
                      <a:schemeClr val="accent3">
                        <a:lumMod val="60000"/>
                        <a:lumOff val="40000"/>
                      </a:schemeClr>
                    </a:solidFill>
                  </a:tcPr>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307923">
                <a:tc>
                  <a:txBody>
                    <a:bodyPr/>
                    <a:lstStyle/>
                    <a:p>
                      <a:pPr>
                        <a:spcAft>
                          <a:spcPts val="0"/>
                        </a:spcAft>
                      </a:pPr>
                      <a:r>
                        <a:rPr lang="es-ES_tradnl" sz="1200" dirty="0" err="1" smtClean="0">
                          <a:solidFill>
                            <a:schemeClr val="tx1"/>
                          </a:solidFill>
                          <a:effectLst/>
                          <a:latin typeface="Times New Roman" charset="0"/>
                          <a:ea typeface="Calibri" charset="0"/>
                        </a:rPr>
                        <a:t>Rectum</a:t>
                      </a:r>
                      <a:endParaRPr lang="es-ES_tradnl" sz="1200" dirty="0">
                        <a:solidFill>
                          <a:schemeClr val="tx1"/>
                        </a:solidFill>
                        <a:effectLst/>
                        <a:latin typeface="Times New Roman" charset="0"/>
                        <a:ea typeface="Calibri" charset="0"/>
                      </a:endParaRPr>
                    </a:p>
                  </a:txBody>
                  <a:tcPr marL="68580" marR="68580" marT="0" marB="0">
                    <a:solidFill>
                      <a:schemeClr val="accent3">
                        <a:lumMod val="60000"/>
                        <a:lumOff val="40000"/>
                      </a:schemeClr>
                    </a:solidFill>
                  </a:tcPr>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bl>
          </a:graphicData>
        </a:graphic>
      </p:graphicFrame>
    </p:spTree>
    <p:extLst>
      <p:ext uri="{BB962C8B-B14F-4D97-AF65-F5344CB8AC3E}">
        <p14:creationId xmlns:p14="http://schemas.microsoft.com/office/powerpoint/2010/main" val="75868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CA" dirty="0" smtClean="0"/>
              <a:t>perineum</a:t>
            </a:r>
            <a:endParaRPr lang="en-CA" dirty="0"/>
          </a:p>
        </p:txBody>
      </p:sp>
      <p:sp>
        <p:nvSpPr>
          <p:cNvPr id="3" name="Marcador de texto 2"/>
          <p:cNvSpPr>
            <a:spLocks noGrp="1"/>
          </p:cNvSpPr>
          <p:nvPr>
            <p:ph type="body" idx="1"/>
          </p:nvPr>
        </p:nvSpPr>
        <p:spPr/>
        <p:txBody>
          <a:bodyPr/>
          <a:lstStyle/>
          <a:p>
            <a:endParaRPr lang="en-CA"/>
          </a:p>
        </p:txBody>
      </p:sp>
    </p:spTree>
    <p:extLst>
      <p:ext uri="{BB962C8B-B14F-4D97-AF65-F5344CB8AC3E}">
        <p14:creationId xmlns:p14="http://schemas.microsoft.com/office/powerpoint/2010/main" val="208935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954530174"/>
              </p:ext>
            </p:extLst>
          </p:nvPr>
        </p:nvGraphicFramePr>
        <p:xfrm>
          <a:off x="2154455" y="1696929"/>
          <a:ext cx="8414084" cy="3089146"/>
        </p:xfrm>
        <a:graphic>
          <a:graphicData uri="http://schemas.openxmlformats.org/drawingml/2006/table">
            <a:tbl>
              <a:tblPr firstRow="1" firstCol="1" bandRow="1">
                <a:tableStyleId>{5C22544A-7EE6-4342-B048-85BDC9FD1C3A}</a:tableStyleId>
              </a:tblPr>
              <a:tblGrid>
                <a:gridCol w="862879"/>
                <a:gridCol w="1916318"/>
                <a:gridCol w="5634887"/>
              </a:tblGrid>
              <a:tr h="177926">
                <a:tc rowSpan="15">
                  <a:txBody>
                    <a:bodyPr/>
                    <a:lstStyle/>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Perineum</a:t>
                      </a:r>
                      <a:endParaRPr lang="es-ES_tradnl" sz="1200" dirty="0">
                        <a:effectLst/>
                        <a:latin typeface="Times New Roman" charset="0"/>
                        <a:ea typeface="Calibri" charset="0"/>
                      </a:endParaRPr>
                    </a:p>
                  </a:txBody>
                  <a:tcPr marL="66722" marR="66722" marT="0" marB="0"/>
                </a:tc>
                <a:tc rowSpan="8">
                  <a:txBody>
                    <a:bodyPr/>
                    <a:lstStyle/>
                    <a:p>
                      <a:pPr algn="ctr">
                        <a:spcAft>
                          <a:spcPts val="0"/>
                        </a:spcAft>
                      </a:pPr>
                      <a:r>
                        <a:rPr lang="en-CA" sz="1200" b="0" dirty="0">
                          <a:solidFill>
                            <a:schemeClr val="tx1"/>
                          </a:solidFill>
                          <a:effectLst/>
                        </a:rPr>
                        <a:t> </a:t>
                      </a:r>
                      <a:endParaRPr lang="es-ES_tradnl" sz="1200" b="0" dirty="0">
                        <a:solidFill>
                          <a:schemeClr val="tx1"/>
                        </a:solidFill>
                        <a:effectLst/>
                      </a:endParaRPr>
                    </a:p>
                    <a:p>
                      <a:pPr algn="ctr">
                        <a:spcAft>
                          <a:spcPts val="0"/>
                        </a:spcAft>
                      </a:pPr>
                      <a:r>
                        <a:rPr lang="en-CA" sz="1200" b="0" dirty="0">
                          <a:solidFill>
                            <a:schemeClr val="tx1"/>
                          </a:solidFill>
                          <a:effectLst/>
                        </a:rPr>
                        <a:t> </a:t>
                      </a:r>
                      <a:endParaRPr lang="es-ES_tradnl" sz="1200" b="0" dirty="0">
                        <a:solidFill>
                          <a:schemeClr val="tx1"/>
                        </a:solidFill>
                        <a:effectLst/>
                      </a:endParaRPr>
                    </a:p>
                    <a:p>
                      <a:pPr algn="ctr">
                        <a:spcAft>
                          <a:spcPts val="0"/>
                        </a:spcAft>
                      </a:pPr>
                      <a:r>
                        <a:rPr lang="en-CA" sz="1200" b="0" dirty="0">
                          <a:solidFill>
                            <a:schemeClr val="bg1"/>
                          </a:solidFill>
                          <a:effectLst/>
                        </a:rPr>
                        <a:t> </a:t>
                      </a:r>
                      <a:endParaRPr lang="es-ES_tradnl" sz="1200" b="0" dirty="0">
                        <a:solidFill>
                          <a:schemeClr val="bg1"/>
                        </a:solidFill>
                        <a:effectLst/>
                      </a:endParaRPr>
                    </a:p>
                    <a:p>
                      <a:pPr algn="ctr">
                        <a:spcAft>
                          <a:spcPts val="0"/>
                        </a:spcAft>
                      </a:pPr>
                      <a:r>
                        <a:rPr lang="en-CA" sz="1200" b="0" dirty="0">
                          <a:solidFill>
                            <a:schemeClr val="bg1"/>
                          </a:solidFill>
                          <a:effectLst/>
                        </a:rPr>
                        <a:t> </a:t>
                      </a:r>
                      <a:endParaRPr lang="es-ES_tradnl" sz="1200" b="0" dirty="0">
                        <a:solidFill>
                          <a:schemeClr val="bg1"/>
                        </a:solidFill>
                        <a:effectLst/>
                      </a:endParaRPr>
                    </a:p>
                    <a:p>
                      <a:pPr algn="ctr">
                        <a:spcAft>
                          <a:spcPts val="0"/>
                        </a:spcAft>
                      </a:pPr>
                      <a:r>
                        <a:rPr lang="en-CA" sz="1200" b="0" dirty="0">
                          <a:solidFill>
                            <a:schemeClr val="bg1"/>
                          </a:solidFill>
                          <a:effectLst/>
                        </a:rPr>
                        <a:t>Deep Pouch</a:t>
                      </a:r>
                      <a:endParaRPr lang="es-ES_tradnl" sz="1200" b="0" dirty="0">
                        <a:solidFill>
                          <a:schemeClr val="bg1"/>
                        </a:solidFill>
                        <a:effectLst/>
                        <a:latin typeface="Times New Roman" charset="0"/>
                        <a:ea typeface="Calibri" charset="0"/>
                      </a:endParaRPr>
                    </a:p>
                  </a:txBody>
                  <a:tcPr marL="66722" marR="66722" marT="0" marB="0">
                    <a:solidFill>
                      <a:srgbClr val="002060"/>
                    </a:solidFill>
                  </a:tcPr>
                </a:tc>
                <a:tc>
                  <a:txBody>
                    <a:bodyPr/>
                    <a:lstStyle/>
                    <a:p>
                      <a:pPr>
                        <a:spcAft>
                          <a:spcPts val="0"/>
                        </a:spcAft>
                      </a:pPr>
                      <a:r>
                        <a:rPr lang="en-CA" sz="1200" b="0" dirty="0" err="1">
                          <a:solidFill>
                            <a:schemeClr val="tx1"/>
                          </a:solidFill>
                          <a:effectLst/>
                        </a:rPr>
                        <a:t>Sphinter</a:t>
                      </a:r>
                      <a:r>
                        <a:rPr lang="en-CA" sz="1200" b="0" dirty="0">
                          <a:solidFill>
                            <a:schemeClr val="tx1"/>
                          </a:solidFill>
                          <a:effectLst/>
                        </a:rPr>
                        <a:t> urethrae muscle</a:t>
                      </a:r>
                      <a:endParaRPr lang="es-ES_tradnl" sz="1200" b="0" dirty="0">
                        <a:solidFill>
                          <a:schemeClr val="tx1"/>
                        </a:solidFill>
                        <a:effectLst/>
                        <a:latin typeface="Times New Roman" charset="0"/>
                        <a:ea typeface="Calibri" charset="0"/>
                      </a:endParaRPr>
                    </a:p>
                  </a:txBody>
                  <a:tcPr marL="66722" marR="66722" marT="0" marB="0">
                    <a:solidFill>
                      <a:schemeClr val="accent1">
                        <a:lumMod val="20000"/>
                        <a:lumOff val="80000"/>
                      </a:schemeClr>
                    </a:solidFill>
                  </a:tcPr>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dirty="0">
                          <a:effectLst/>
                        </a:rPr>
                        <a:t>Deep transverse perineal muscle</a:t>
                      </a:r>
                      <a:endParaRPr lang="es-ES_tradnl" sz="1200" dirty="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Urethra (membranous)</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Vagina</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Rectum</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Bulbourethral gland</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Ischioanal fossa</a:t>
                      </a:r>
                      <a:endParaRPr lang="es-ES_tradnl" sz="1200">
                        <a:effectLst/>
                        <a:latin typeface="Times New Roman" charset="0"/>
                        <a:ea typeface="Calibri" charset="0"/>
                      </a:endParaRPr>
                    </a:p>
                  </a:txBody>
                  <a:tcPr marL="66722" marR="66722" marT="0" marB="0"/>
                </a:tc>
              </a:tr>
              <a:tr h="355853">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Internal pudendal artery and vena, pudendal nerve and branches</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gridSpan="2">
                  <a:txBody>
                    <a:bodyPr/>
                    <a:lstStyle/>
                    <a:p>
                      <a:pPr algn="ctr">
                        <a:spcAft>
                          <a:spcPts val="0"/>
                        </a:spcAft>
                      </a:pPr>
                      <a:r>
                        <a:rPr lang="en-CA" sz="1200" dirty="0">
                          <a:effectLst/>
                        </a:rPr>
                        <a:t>Perineal Membrane</a:t>
                      </a:r>
                      <a:endParaRPr lang="es-ES_tradnl" sz="1200" dirty="0">
                        <a:effectLst/>
                        <a:latin typeface="Times New Roman" charset="0"/>
                        <a:ea typeface="Calibri" charset="0"/>
                      </a:endParaRPr>
                    </a:p>
                  </a:txBody>
                  <a:tcPr marL="66722" marR="66722" marT="0" marB="0"/>
                </a:tc>
                <a:tc hMerge="1">
                  <a:txBody>
                    <a:bodyPr/>
                    <a:lstStyle/>
                    <a:p>
                      <a:endParaRPr lang="en-CA"/>
                    </a:p>
                  </a:txBody>
                  <a:tcPr/>
                </a:tc>
              </a:tr>
              <a:tr h="177926">
                <a:tc vMerge="1">
                  <a:txBody>
                    <a:bodyPr/>
                    <a:lstStyle/>
                    <a:p>
                      <a:endParaRPr lang="en-CA"/>
                    </a:p>
                  </a:txBody>
                  <a:tcPr/>
                </a:tc>
                <a:tc rowSpan="6">
                  <a:txBody>
                    <a:bodyPr/>
                    <a:lstStyle/>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 </a:t>
                      </a:r>
                      <a:endParaRPr lang="es-ES_tradnl" sz="1200" dirty="0">
                        <a:effectLst/>
                      </a:endParaRPr>
                    </a:p>
                    <a:p>
                      <a:pPr algn="ctr">
                        <a:spcAft>
                          <a:spcPts val="0"/>
                        </a:spcAft>
                      </a:pPr>
                      <a:r>
                        <a:rPr lang="en-CA" sz="1200" dirty="0">
                          <a:effectLst/>
                        </a:rPr>
                        <a:t>Superficial pouch</a:t>
                      </a:r>
                      <a:endParaRPr lang="es-ES_tradnl" sz="1200" dirty="0">
                        <a:effectLst/>
                        <a:latin typeface="Times New Roman" charset="0"/>
                        <a:ea typeface="Calibri" charset="0"/>
                      </a:endParaRPr>
                    </a:p>
                  </a:txBody>
                  <a:tcPr marL="66722" marR="66722" marT="0" marB="0">
                    <a:solidFill>
                      <a:schemeClr val="accent3">
                        <a:lumMod val="60000"/>
                        <a:lumOff val="40000"/>
                      </a:schemeClr>
                    </a:solidFill>
                  </a:tcPr>
                </a:tc>
                <a:tc>
                  <a:txBody>
                    <a:bodyPr/>
                    <a:lstStyle/>
                    <a:p>
                      <a:pPr>
                        <a:spcAft>
                          <a:spcPts val="0"/>
                        </a:spcAft>
                      </a:pPr>
                      <a:r>
                        <a:rPr lang="en-CA" sz="1200" dirty="0" err="1">
                          <a:effectLst/>
                        </a:rPr>
                        <a:t>Isquiocavernosus</a:t>
                      </a:r>
                      <a:endParaRPr lang="es-ES_tradnl" sz="1200" dirty="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Bulbocavernosus</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Superficial transverse perineal muscle</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Urethra (penile)</a:t>
                      </a:r>
                      <a:endParaRPr lang="es-ES_tradnl" sz="1200">
                        <a:effectLst/>
                        <a:latin typeface="Times New Roman" charset="0"/>
                        <a:ea typeface="Calibri" charset="0"/>
                      </a:endParaRPr>
                    </a:p>
                  </a:txBody>
                  <a:tcPr marL="66722" marR="66722" marT="0" marB="0"/>
                </a:tc>
              </a:tr>
              <a:tr h="177926">
                <a:tc vMerge="1">
                  <a:txBody>
                    <a:bodyPr/>
                    <a:lstStyle/>
                    <a:p>
                      <a:endParaRPr lang="en-CA"/>
                    </a:p>
                  </a:txBody>
                  <a:tcPr/>
                </a:tc>
                <a:tc vMerge="1">
                  <a:txBody>
                    <a:bodyPr/>
                    <a:lstStyle/>
                    <a:p>
                      <a:endParaRPr lang="en-CA"/>
                    </a:p>
                  </a:txBody>
                  <a:tcPr/>
                </a:tc>
                <a:tc>
                  <a:txBody>
                    <a:bodyPr/>
                    <a:lstStyle/>
                    <a:p>
                      <a:pPr>
                        <a:spcAft>
                          <a:spcPts val="0"/>
                        </a:spcAft>
                      </a:pPr>
                      <a:r>
                        <a:rPr lang="en-CA" sz="1200">
                          <a:effectLst/>
                        </a:rPr>
                        <a:t>Clitoris and penis</a:t>
                      </a:r>
                      <a:endParaRPr lang="es-ES_tradnl" sz="1200">
                        <a:effectLst/>
                        <a:latin typeface="Times New Roman" charset="0"/>
                        <a:ea typeface="Calibri" charset="0"/>
                      </a:endParaRPr>
                    </a:p>
                  </a:txBody>
                  <a:tcPr marL="66722" marR="66722" marT="0" marB="0"/>
                </a:tc>
              </a:tr>
              <a:tr h="355853">
                <a:tc vMerge="1">
                  <a:txBody>
                    <a:bodyPr/>
                    <a:lstStyle/>
                    <a:p>
                      <a:endParaRPr lang="en-CA"/>
                    </a:p>
                  </a:txBody>
                  <a:tcPr/>
                </a:tc>
                <a:tc vMerge="1">
                  <a:txBody>
                    <a:bodyPr/>
                    <a:lstStyle/>
                    <a:p>
                      <a:endParaRPr lang="en-CA"/>
                    </a:p>
                  </a:txBody>
                  <a:tcPr/>
                </a:tc>
                <a:tc>
                  <a:txBody>
                    <a:bodyPr/>
                    <a:lstStyle/>
                    <a:p>
                      <a:pPr>
                        <a:spcAft>
                          <a:spcPts val="0"/>
                        </a:spcAft>
                      </a:pPr>
                      <a:r>
                        <a:rPr lang="en-CA" sz="1200" dirty="0">
                          <a:effectLst/>
                        </a:rPr>
                        <a:t>Internal pudendal artery and vena, pudendal nerve and branches</a:t>
                      </a:r>
                      <a:endParaRPr lang="es-ES_tradnl" sz="1200" dirty="0">
                        <a:effectLst/>
                        <a:latin typeface="Times New Roman" charset="0"/>
                        <a:ea typeface="Calibri" charset="0"/>
                      </a:endParaRPr>
                    </a:p>
                  </a:txBody>
                  <a:tcPr marL="66722" marR="66722" marT="0" marB="0"/>
                </a:tc>
              </a:tr>
            </a:tbl>
          </a:graphicData>
        </a:graphic>
      </p:graphicFrame>
      <p:sp>
        <p:nvSpPr>
          <p:cNvPr id="3" name="CuadroTexto 2"/>
          <p:cNvSpPr txBox="1"/>
          <p:nvPr/>
        </p:nvSpPr>
        <p:spPr>
          <a:xfrm>
            <a:off x="1346479" y="5285433"/>
            <a:ext cx="9967965" cy="646331"/>
          </a:xfrm>
          <a:prstGeom prst="rect">
            <a:avLst/>
          </a:prstGeom>
          <a:noFill/>
        </p:spPr>
        <p:txBody>
          <a:bodyPr wrap="square" rtlCol="0">
            <a:spAutoFit/>
          </a:bodyPr>
          <a:lstStyle/>
          <a:p>
            <a:r>
              <a:rPr lang="en-CA" dirty="0" smtClean="0"/>
              <a:t>This </a:t>
            </a:r>
            <a:r>
              <a:rPr lang="en-CA" dirty="0"/>
              <a:t>table is based on table 17: Divisions of the pelvis and peritoneum, on page 232 of the book Atlas of Anatomy, Second edition, Anne M. Gilroy.</a:t>
            </a:r>
          </a:p>
        </p:txBody>
      </p:sp>
    </p:spTree>
    <p:extLst>
      <p:ext uri="{BB962C8B-B14F-4D97-AF65-F5344CB8AC3E}">
        <p14:creationId xmlns:p14="http://schemas.microsoft.com/office/powerpoint/2010/main" val="1651688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149924526"/>
              </p:ext>
            </p:extLst>
          </p:nvPr>
        </p:nvGraphicFramePr>
        <p:xfrm>
          <a:off x="606095" y="887885"/>
          <a:ext cx="10965794" cy="3573756"/>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5</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n-CA" sz="1800" kern="1200" dirty="0" smtClean="0">
                          <a:solidFill>
                            <a:schemeClr val="dk1"/>
                          </a:solidFill>
                          <a:effectLst/>
                          <a:latin typeface="+mn-lt"/>
                          <a:ea typeface="+mn-ea"/>
                          <a:cs typeface="+mn-cs"/>
                        </a:rPr>
                        <a:t>Understand the anatomy of the pelvic floor.</a:t>
                      </a:r>
                      <a:endParaRPr lang="en-CA" noProof="0" dirty="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n-CA" sz="1800" kern="1200" dirty="0" smtClean="0">
                          <a:solidFill>
                            <a:schemeClr val="dk1"/>
                          </a:solidFill>
                          <a:effectLst/>
                          <a:latin typeface="+mn-lt"/>
                          <a:ea typeface="+mn-ea"/>
                          <a:cs typeface="+mn-cs"/>
                        </a:rPr>
                        <a:t>The pelvic floor covers the pelvis un the lower portion, its main function is to support the pelvic organs that can be divided into 3 compartments:</a:t>
                      </a:r>
                    </a:p>
                    <a:p>
                      <a:r>
                        <a:rPr lang="en-CA" sz="1800" kern="1200" dirty="0" smtClean="0">
                          <a:solidFill>
                            <a:schemeClr val="dk1"/>
                          </a:solidFill>
                          <a:effectLst/>
                          <a:latin typeface="+mn-lt"/>
                          <a:ea typeface="+mn-ea"/>
                          <a:cs typeface="+mn-cs"/>
                        </a:rPr>
                        <a:t>-Previous: bladder and urethra</a:t>
                      </a:r>
                    </a:p>
                    <a:p>
                      <a:r>
                        <a:rPr lang="en-CA" sz="1800" kern="1200" dirty="0" smtClean="0">
                          <a:solidFill>
                            <a:schemeClr val="dk1"/>
                          </a:solidFill>
                          <a:effectLst/>
                          <a:latin typeface="+mn-lt"/>
                          <a:ea typeface="+mn-ea"/>
                          <a:cs typeface="+mn-cs"/>
                        </a:rPr>
                        <a:t>-Medium: uterus and vagina, prostate and seminal vesicles</a:t>
                      </a:r>
                    </a:p>
                    <a:p>
                      <a:r>
                        <a:rPr lang="en-CA" sz="1800" kern="1200" dirty="0" smtClean="0">
                          <a:solidFill>
                            <a:schemeClr val="dk1"/>
                          </a:solidFill>
                          <a:effectLst/>
                          <a:latin typeface="+mn-lt"/>
                          <a:ea typeface="+mn-ea"/>
                          <a:cs typeface="+mn-cs"/>
                        </a:rPr>
                        <a:t>-Later: straight </a:t>
                      </a:r>
                      <a:endParaRPr lang="en-CA" sz="1800" kern="1200" dirty="0">
                        <a:solidFill>
                          <a:schemeClr val="dk1"/>
                        </a:solidFill>
                        <a:effectLst/>
                        <a:latin typeface="+mn-lt"/>
                        <a:ea typeface="+mn-ea"/>
                        <a:cs typeface="+mn-cs"/>
                      </a:endParaRPr>
                    </a:p>
                  </a:txBody>
                  <a:tcPr/>
                </a:tc>
                <a:tc>
                  <a:txBody>
                    <a:bodyPr/>
                    <a:lstStyle/>
                    <a:p>
                      <a:r>
                        <a:rPr lang="en-CA" sz="1800" b="0" i="0" kern="1200" noProof="0" dirty="0" smtClean="0">
                          <a:solidFill>
                            <a:schemeClr val="dk1"/>
                          </a:solidFill>
                          <a:effectLst/>
                          <a:latin typeface="+mn-lt"/>
                          <a:ea typeface="+mn-ea"/>
                          <a:cs typeface="+mn-cs"/>
                        </a:rPr>
                        <a:t>The student </a:t>
                      </a:r>
                      <a:r>
                        <a:rPr lang="en-CA" sz="1800" b="0" i="0" kern="1200" noProof="0" dirty="0" smtClean="0">
                          <a:solidFill>
                            <a:schemeClr val="tx1"/>
                          </a:solidFill>
                          <a:effectLst/>
                          <a:latin typeface="+mn-lt"/>
                          <a:ea typeface="+mn-ea"/>
                          <a:cs typeface="+mn-cs"/>
                        </a:rPr>
                        <a:t>should observe the structures within the pelvic cavity and its relationship with the osseous structures that surround it.</a:t>
                      </a:r>
                    </a:p>
                    <a:p>
                      <a:r>
                        <a:rPr lang="en-CA" noProof="0" dirty="0" smtClean="0"/>
                        <a:t/>
                      </a:r>
                      <a:br>
                        <a:rPr lang="en-CA" noProof="0" dirty="0" smtClean="0"/>
                      </a:br>
                      <a:endParaRPr lang="en-CA" noProof="0" dirty="0"/>
                    </a:p>
                  </a:txBody>
                  <a:tcPr/>
                </a:tc>
              </a:tr>
            </a:tbl>
          </a:graphicData>
        </a:graphic>
      </p:graphicFrame>
    </p:spTree>
    <p:extLst>
      <p:ext uri="{BB962C8B-B14F-4D97-AF65-F5344CB8AC3E}">
        <p14:creationId xmlns:p14="http://schemas.microsoft.com/office/powerpoint/2010/main" val="312654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303383021"/>
              </p:ext>
            </p:extLst>
          </p:nvPr>
        </p:nvGraphicFramePr>
        <p:xfrm>
          <a:off x="3172400" y="642594"/>
          <a:ext cx="6747640" cy="5288076"/>
        </p:xfrm>
        <a:graphic>
          <a:graphicData uri="http://schemas.openxmlformats.org/drawingml/2006/table">
            <a:tbl>
              <a:tblPr firstRow="1" bandRow="1">
                <a:tableStyleId>{5C22544A-7EE6-4342-B048-85BDC9FD1C3A}</a:tableStyleId>
              </a:tblPr>
              <a:tblGrid>
                <a:gridCol w="3373820"/>
                <a:gridCol w="3373820"/>
              </a:tblGrid>
              <a:tr h="431568">
                <a:tc>
                  <a:txBody>
                    <a:bodyPr/>
                    <a:lstStyle/>
                    <a:p>
                      <a:r>
                        <a:rPr lang="en-CA" sz="1600" b="1" u="sng" kern="1200" dirty="0" smtClean="0">
                          <a:solidFill>
                            <a:schemeClr val="lt1"/>
                          </a:solidFill>
                          <a:effectLst/>
                          <a:latin typeface="+mn-lt"/>
                          <a:ea typeface="+mn-ea"/>
                          <a:cs typeface="+mn-cs"/>
                        </a:rPr>
                        <a:t>Inferior</a:t>
                      </a:r>
                      <a:r>
                        <a:rPr lang="en-CA" sz="1600" b="1" u="sng" kern="1200" baseline="0" dirty="0" smtClean="0">
                          <a:solidFill>
                            <a:schemeClr val="lt1"/>
                          </a:solidFill>
                          <a:effectLst/>
                          <a:latin typeface="+mn-lt"/>
                          <a:ea typeface="+mn-ea"/>
                          <a:cs typeface="+mn-cs"/>
                        </a:rPr>
                        <a:t> </a:t>
                      </a:r>
                      <a:r>
                        <a:rPr lang="en-CA" sz="1600" b="1" u="sng" kern="1200" dirty="0" smtClean="0">
                          <a:solidFill>
                            <a:schemeClr val="lt1"/>
                          </a:solidFill>
                          <a:effectLst/>
                          <a:latin typeface="+mn-lt"/>
                          <a:ea typeface="+mn-ea"/>
                          <a:cs typeface="+mn-cs"/>
                        </a:rPr>
                        <a:t> View of Perineum</a:t>
                      </a:r>
                      <a:endParaRPr lang="es-ES_tradnl" sz="1600" b="1" kern="1200" dirty="0">
                        <a:solidFill>
                          <a:schemeClr val="lt1"/>
                        </a:solidFill>
                        <a:effectLst/>
                        <a:latin typeface="+mn-lt"/>
                        <a:ea typeface="+mn-ea"/>
                        <a:cs typeface="+mn-cs"/>
                      </a:endParaRPr>
                    </a:p>
                  </a:txBody>
                  <a:tcPr/>
                </a:tc>
                <a:tc>
                  <a:txBody>
                    <a:bodyPr/>
                    <a:lstStyle/>
                    <a:p>
                      <a:r>
                        <a:rPr lang="en-CA" sz="1800" b="1" u="sng" kern="1200" dirty="0" smtClean="0">
                          <a:solidFill>
                            <a:schemeClr val="lt1"/>
                          </a:solidFill>
                          <a:effectLst/>
                          <a:latin typeface="+mn-lt"/>
                          <a:ea typeface="+mn-ea"/>
                          <a:cs typeface="+mn-cs"/>
                        </a:rPr>
                        <a:t>Superior View of</a:t>
                      </a:r>
                      <a:r>
                        <a:rPr lang="en-CA" sz="1800" b="1" u="sng" kern="1200" baseline="0" dirty="0" smtClean="0">
                          <a:solidFill>
                            <a:schemeClr val="lt1"/>
                          </a:solidFill>
                          <a:effectLst/>
                          <a:latin typeface="+mn-lt"/>
                          <a:ea typeface="+mn-ea"/>
                          <a:cs typeface="+mn-cs"/>
                        </a:rPr>
                        <a:t> Perineum</a:t>
                      </a:r>
                      <a:r>
                        <a:rPr lang="es-ES_tradnl" dirty="0" smtClean="0">
                          <a:effectLst/>
                        </a:rPr>
                        <a:t> </a:t>
                      </a:r>
                      <a:endParaRPr lang="en-CA" dirty="0"/>
                    </a:p>
                  </a:txBody>
                  <a:tcPr/>
                </a:tc>
              </a:tr>
              <a:tr h="2642618">
                <a:tc>
                  <a:txBody>
                    <a:bodyPr/>
                    <a:lstStyle/>
                    <a:p>
                      <a:r>
                        <a:rPr lang="en-CA" sz="1800" kern="1200" dirty="0" smtClean="0">
                          <a:solidFill>
                            <a:schemeClr val="dk1"/>
                          </a:solidFill>
                          <a:effectLst/>
                          <a:latin typeface="+mn-lt"/>
                          <a:ea typeface="+mn-ea"/>
                          <a:cs typeface="+mn-cs"/>
                        </a:rPr>
                        <a:t> -Deep transverse perineal</a:t>
                      </a:r>
                    </a:p>
                    <a:p>
                      <a:r>
                        <a:rPr lang="en-CA" sz="1800" kern="1200" dirty="0" smtClean="0">
                          <a:solidFill>
                            <a:schemeClr val="dk1"/>
                          </a:solidFill>
                          <a:effectLst/>
                          <a:latin typeface="+mn-lt"/>
                          <a:ea typeface="+mn-ea"/>
                          <a:cs typeface="+mn-cs"/>
                        </a:rPr>
                        <a:t>-Superficial transverse perineal</a:t>
                      </a:r>
                    </a:p>
                    <a:p>
                      <a:r>
                        <a:rPr lang="en-CA" sz="1800" kern="1200" dirty="0" smtClean="0">
                          <a:solidFill>
                            <a:schemeClr val="dk1"/>
                          </a:solidFill>
                          <a:effectLst/>
                          <a:latin typeface="+mn-lt"/>
                          <a:ea typeface="+mn-ea"/>
                          <a:cs typeface="+mn-cs"/>
                        </a:rPr>
                        <a:t>-elevator </a:t>
                      </a:r>
                      <a:r>
                        <a:rPr lang="en-CA" sz="1800" kern="1200" dirty="0" err="1" smtClean="0">
                          <a:solidFill>
                            <a:schemeClr val="dk1"/>
                          </a:solidFill>
                          <a:effectLst/>
                          <a:latin typeface="+mn-lt"/>
                          <a:ea typeface="+mn-ea"/>
                          <a:cs typeface="+mn-cs"/>
                        </a:rPr>
                        <a:t>ani</a:t>
                      </a:r>
                      <a:endParaRPr lang="en-CA"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-piriformis</a:t>
                      </a:r>
                    </a:p>
                    <a:p>
                      <a:r>
                        <a:rPr lang="en-CA" sz="1800" kern="1200" dirty="0" smtClean="0">
                          <a:solidFill>
                            <a:schemeClr val="dk1"/>
                          </a:solidFill>
                          <a:effectLst/>
                          <a:latin typeface="+mn-lt"/>
                          <a:ea typeface="+mn-ea"/>
                          <a:cs typeface="+mn-cs"/>
                        </a:rPr>
                        <a:t>-</a:t>
                      </a:r>
                      <a:r>
                        <a:rPr lang="en-CA" sz="1800" kern="1200" dirty="0" err="1" smtClean="0">
                          <a:solidFill>
                            <a:schemeClr val="dk1"/>
                          </a:solidFill>
                          <a:effectLst/>
                          <a:latin typeface="+mn-lt"/>
                          <a:ea typeface="+mn-ea"/>
                          <a:cs typeface="+mn-cs"/>
                        </a:rPr>
                        <a:t>obturador</a:t>
                      </a:r>
                      <a:r>
                        <a:rPr lang="en-CA" sz="1800" kern="1200" baseline="0" dirty="0" smtClean="0">
                          <a:solidFill>
                            <a:schemeClr val="dk1"/>
                          </a:solidFill>
                          <a:effectLst/>
                          <a:latin typeface="+mn-lt"/>
                          <a:ea typeface="+mn-ea"/>
                          <a:cs typeface="+mn-cs"/>
                        </a:rPr>
                        <a:t> internus</a:t>
                      </a:r>
                    </a:p>
                    <a:p>
                      <a:r>
                        <a:rPr lang="en-CA" sz="1800" kern="1200" baseline="0" dirty="0" smtClean="0">
                          <a:solidFill>
                            <a:schemeClr val="dk1"/>
                          </a:solidFill>
                          <a:effectLst/>
                          <a:latin typeface="+mn-lt"/>
                          <a:ea typeface="+mn-ea"/>
                          <a:cs typeface="+mn-cs"/>
                        </a:rPr>
                        <a:t>-external anal sphincter</a:t>
                      </a:r>
                    </a:p>
                    <a:p>
                      <a:r>
                        <a:rPr lang="en-CA" sz="1800" kern="1200" baseline="0" dirty="0" smtClean="0">
                          <a:solidFill>
                            <a:schemeClr val="dk1"/>
                          </a:solidFill>
                          <a:effectLst/>
                          <a:latin typeface="+mn-lt"/>
                          <a:ea typeface="+mn-ea"/>
                          <a:cs typeface="+mn-cs"/>
                        </a:rPr>
                        <a:t>-external urethral sphincter</a:t>
                      </a: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bulbospongiosus</a:t>
                      </a:r>
                      <a:endParaRPr lang="en-CA" sz="1800" kern="1200" baseline="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Ischiocavernosus</a:t>
                      </a:r>
                      <a:endParaRPr lang="es-ES_tradnl" sz="1800" kern="1200" dirty="0" smtClean="0">
                        <a:solidFill>
                          <a:schemeClr val="dk1"/>
                        </a:solidFill>
                        <a:effectLst/>
                        <a:latin typeface="+mn-lt"/>
                        <a:ea typeface="+mn-ea"/>
                        <a:cs typeface="+mn-cs"/>
                      </a:endParaRPr>
                    </a:p>
                  </a:txBody>
                  <a:tcPr/>
                </a:tc>
                <a:tc>
                  <a:txBody>
                    <a:bodyPr/>
                    <a:lstStyle/>
                    <a:p>
                      <a:r>
                        <a:rPr lang="en-CA" sz="1800" u="none" strike="noStrike" kern="1200" dirty="0" smtClean="0">
                          <a:solidFill>
                            <a:schemeClr val="dk1"/>
                          </a:solidFill>
                          <a:effectLst/>
                          <a:latin typeface="+mn-lt"/>
                          <a:ea typeface="+mn-ea"/>
                          <a:cs typeface="+mn-cs"/>
                        </a:rPr>
                        <a:t> -elevator </a:t>
                      </a:r>
                      <a:r>
                        <a:rPr lang="en-CA" sz="1800" u="none" strike="noStrike" kern="1200" dirty="0" err="1" smtClean="0">
                          <a:solidFill>
                            <a:schemeClr val="dk1"/>
                          </a:solidFill>
                          <a:effectLst/>
                          <a:latin typeface="+mn-lt"/>
                          <a:ea typeface="+mn-ea"/>
                          <a:cs typeface="+mn-cs"/>
                        </a:rPr>
                        <a:t>ani</a:t>
                      </a:r>
                      <a:endParaRPr lang="en-CA" sz="1800" u="none" strike="noStrike" kern="1200" dirty="0" smtClean="0">
                        <a:solidFill>
                          <a:schemeClr val="dk1"/>
                        </a:solidFill>
                        <a:effectLst/>
                        <a:latin typeface="+mn-lt"/>
                        <a:ea typeface="+mn-ea"/>
                        <a:cs typeface="+mn-cs"/>
                      </a:endParaRPr>
                    </a:p>
                    <a:p>
                      <a:r>
                        <a:rPr lang="en-CA" sz="1800" u="none" strike="noStrike" kern="1200" baseline="0" dirty="0" smtClean="0">
                          <a:solidFill>
                            <a:schemeClr val="dk1"/>
                          </a:solidFill>
                          <a:effectLst/>
                          <a:latin typeface="+mn-lt"/>
                          <a:ea typeface="+mn-ea"/>
                          <a:cs typeface="+mn-cs"/>
                        </a:rPr>
                        <a:t>-</a:t>
                      </a:r>
                      <a:r>
                        <a:rPr lang="en-CA" sz="1800" u="none" strike="noStrike" kern="1200" baseline="0" dirty="0" err="1" smtClean="0">
                          <a:solidFill>
                            <a:schemeClr val="dk1"/>
                          </a:solidFill>
                          <a:effectLst/>
                          <a:latin typeface="+mn-lt"/>
                          <a:ea typeface="+mn-ea"/>
                          <a:cs typeface="+mn-cs"/>
                        </a:rPr>
                        <a:t>coccygeus</a:t>
                      </a:r>
                      <a:endParaRPr lang="en-CA" sz="1800" u="none" strike="noStrike" kern="1200" baseline="0" dirty="0" smtClean="0">
                        <a:solidFill>
                          <a:schemeClr val="dk1"/>
                        </a:solidFill>
                        <a:effectLst/>
                        <a:latin typeface="+mn-lt"/>
                        <a:ea typeface="+mn-ea"/>
                        <a:cs typeface="+mn-cs"/>
                      </a:endParaRPr>
                    </a:p>
                    <a:p>
                      <a:r>
                        <a:rPr lang="en-CA" sz="1800" u="none" strike="noStrike" kern="1200" baseline="0" dirty="0" smtClean="0">
                          <a:solidFill>
                            <a:schemeClr val="dk1"/>
                          </a:solidFill>
                          <a:effectLst/>
                          <a:latin typeface="+mn-lt"/>
                          <a:ea typeface="+mn-ea"/>
                          <a:cs typeface="+mn-cs"/>
                        </a:rPr>
                        <a:t>-piriformis</a:t>
                      </a:r>
                    </a:p>
                    <a:p>
                      <a:r>
                        <a:rPr lang="en-CA" sz="1800" u="none" strike="noStrike" kern="1200" baseline="0" dirty="0" smtClean="0">
                          <a:solidFill>
                            <a:schemeClr val="dk1"/>
                          </a:solidFill>
                          <a:effectLst/>
                          <a:latin typeface="+mn-lt"/>
                          <a:ea typeface="+mn-ea"/>
                          <a:cs typeface="+mn-cs"/>
                        </a:rPr>
                        <a:t>-</a:t>
                      </a:r>
                      <a:r>
                        <a:rPr lang="en-CA" sz="1800" u="none" strike="noStrike" kern="1200" baseline="0" dirty="0" err="1" smtClean="0">
                          <a:solidFill>
                            <a:schemeClr val="dk1"/>
                          </a:solidFill>
                          <a:effectLst/>
                          <a:latin typeface="+mn-lt"/>
                          <a:ea typeface="+mn-ea"/>
                          <a:cs typeface="+mn-cs"/>
                        </a:rPr>
                        <a:t>Obturador</a:t>
                      </a:r>
                      <a:r>
                        <a:rPr lang="en-CA" sz="1800" u="none" strike="noStrike" kern="1200" baseline="0" dirty="0" smtClean="0">
                          <a:solidFill>
                            <a:schemeClr val="dk1"/>
                          </a:solidFill>
                          <a:effectLst/>
                          <a:latin typeface="+mn-lt"/>
                          <a:ea typeface="+mn-ea"/>
                          <a:cs typeface="+mn-cs"/>
                        </a:rPr>
                        <a:t> internus </a:t>
                      </a:r>
                      <a:endParaRPr lang="es-ES_tradnl" sz="1800" kern="1200" dirty="0" smtClean="0">
                        <a:solidFill>
                          <a:schemeClr val="dk1"/>
                        </a:solidFill>
                        <a:effectLst/>
                        <a:latin typeface="+mn-lt"/>
                        <a:ea typeface="+mn-ea"/>
                        <a:cs typeface="+mn-cs"/>
                      </a:endParaRPr>
                    </a:p>
                  </a:txBody>
                  <a:tcPr/>
                </a:tc>
              </a:tr>
              <a:tr h="2021868">
                <a:tc>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a:txBody>
                    <a:bodyPr/>
                    <a:lstStyle/>
                    <a:p>
                      <a:endParaRPr lang="en-CA" dirty="0"/>
                    </a:p>
                  </a:txBody>
                  <a:tcPr/>
                </a:tc>
              </a:tr>
            </a:tbl>
          </a:graphicData>
        </a:graphic>
      </p:graphicFrame>
      <p:pic>
        <p:nvPicPr>
          <p:cNvPr id="1026" name="Picture 2" descr="esultado de imagen para perine vista superi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481" y="3915196"/>
            <a:ext cx="2152650" cy="19705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ultado de imagen para perine vista anteri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3476625" y="4062247"/>
            <a:ext cx="261937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911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CA" dirty="0" smtClean="0"/>
              <a:t>Pelvis</a:t>
            </a:r>
            <a:endParaRPr lang="en-CA" dirty="0"/>
          </a:p>
        </p:txBody>
      </p:sp>
      <p:sp>
        <p:nvSpPr>
          <p:cNvPr id="3" name="Marcador de texto 2"/>
          <p:cNvSpPr>
            <a:spLocks noGrp="1"/>
          </p:cNvSpPr>
          <p:nvPr>
            <p:ph type="body" idx="1"/>
          </p:nvPr>
        </p:nvSpPr>
        <p:spPr/>
        <p:txBody>
          <a:bodyPr/>
          <a:lstStyle/>
          <a:p>
            <a:endParaRPr lang="en-CA"/>
          </a:p>
        </p:txBody>
      </p:sp>
    </p:spTree>
    <p:extLst>
      <p:ext uri="{BB962C8B-B14F-4D97-AF65-F5344CB8AC3E}">
        <p14:creationId xmlns:p14="http://schemas.microsoft.com/office/powerpoint/2010/main" val="60058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3385" y="943677"/>
            <a:ext cx="10846420" cy="52852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CA" sz="1600" b="1" smtClean="0"/>
              <a:t>ADDITIONAL INFORMATION</a:t>
            </a:r>
            <a:r>
              <a:rPr lang="es-ES_tradnl" sz="1600" smtClean="0"/>
              <a:t/>
            </a:r>
            <a:br>
              <a:rPr lang="es-ES_tradnl" sz="1600" smtClean="0"/>
            </a:br>
            <a:r>
              <a:rPr lang="en-CA" sz="1600" smtClean="0"/>
              <a:t/>
            </a:r>
            <a:br>
              <a:rPr lang="en-CA" sz="1600" smtClean="0"/>
            </a:br>
            <a:r>
              <a:rPr lang="en-CA" sz="1600" smtClean="0"/>
              <a:t>- </a:t>
            </a:r>
            <a:r>
              <a:rPr lang="en-CA" sz="1600" b="1" smtClean="0"/>
              <a:t>Deep transverse perineal muscle: </a:t>
            </a:r>
            <a:r>
              <a:rPr lang="en-CA" sz="1600" smtClean="0"/>
              <a:t>The Deep transverse perineal muscle  have origin  in the internal surface of ischiopubic ramus and ischial tuberosity ; compressor urethrae portion only. Passes along superior posterior border of perineal membrane to perineal body and external anal sphincter for your insertion.</a:t>
            </a:r>
            <a:r>
              <a:rPr lang="es-ES_tradnl" sz="1600" smtClean="0"/>
              <a:t/>
            </a:r>
            <a:br>
              <a:rPr lang="es-ES_tradnl" sz="1600" smtClean="0"/>
            </a:br>
            <a:r>
              <a:rPr lang="es-ES_tradnl" sz="1600" smtClean="0"/>
              <a:t/>
            </a:r>
            <a:br>
              <a:rPr lang="es-ES_tradnl" sz="1600" smtClean="0"/>
            </a:br>
            <a:r>
              <a:rPr lang="es-ES_tradnl" sz="1600" smtClean="0"/>
              <a:t/>
            </a:r>
            <a:br>
              <a:rPr lang="es-ES_tradnl" sz="1600" smtClean="0"/>
            </a:br>
            <a:r>
              <a:rPr lang="es-ES_tradnl" sz="1600" smtClean="0"/>
              <a:t>-</a:t>
            </a:r>
            <a:r>
              <a:rPr lang="en-CA" sz="1600" b="1" smtClean="0"/>
              <a:t>Superficial transverse perineal muscle: </a:t>
            </a:r>
            <a:r>
              <a:rPr lang="es-ES_tradnl" sz="1600" smtClean="0"/>
              <a:t>The superficial transverse perineal muscle is a narrow muscular slip, which passes more or less transversely across the perineal space in front of the anus. </a:t>
            </a:r>
            <a:br>
              <a:rPr lang="es-ES_tradnl" sz="1600" smtClean="0"/>
            </a:br>
            <a:r>
              <a:rPr lang="en-CA" sz="1600" smtClean="0"/>
              <a:t>-ORIGIN: Ischial ramus</a:t>
            </a:r>
            <a:r>
              <a:rPr lang="es-ES_tradnl" sz="1600" smtClean="0"/>
              <a:t/>
            </a:r>
            <a:br>
              <a:rPr lang="es-ES_tradnl" sz="1600" smtClean="0"/>
            </a:br>
            <a:r>
              <a:rPr lang="en-CA" sz="1600" smtClean="0"/>
              <a:t>-INSERTION: perineal body</a:t>
            </a:r>
            <a:r>
              <a:rPr lang="es-ES_tradnl" sz="1600" smtClean="0"/>
              <a:t/>
            </a:r>
            <a:br>
              <a:rPr lang="es-ES_tradnl" sz="1600" smtClean="0"/>
            </a:br>
            <a:r>
              <a:rPr lang="en-CA" sz="1600" smtClean="0"/>
              <a:t>-INNERVATION: S2-S4</a:t>
            </a:r>
            <a:r>
              <a:rPr lang="es-ES_tradnl" sz="1600" smtClean="0"/>
              <a:t/>
            </a:r>
            <a:br>
              <a:rPr lang="es-ES_tradnl" sz="1600" smtClean="0"/>
            </a:br>
            <a:r>
              <a:rPr lang="en-CA" sz="1600" smtClean="0"/>
              <a:t>-ACTION: Holds the pelvic organs in place, closes the urethra</a:t>
            </a:r>
            <a:r>
              <a:rPr lang="es-ES_tradnl" sz="1600" smtClean="0"/>
              <a:t/>
            </a:r>
            <a:br>
              <a:rPr lang="es-ES_tradnl" sz="1600" smtClean="0"/>
            </a:br>
            <a:r>
              <a:rPr lang="en-CA" sz="1600" b="1" smtClean="0"/>
              <a:t> </a:t>
            </a:r>
            <a:r>
              <a:rPr lang="es-ES_tradnl" sz="1600" smtClean="0"/>
              <a:t/>
            </a:r>
            <a:br>
              <a:rPr lang="es-ES_tradnl" sz="1600" smtClean="0"/>
            </a:br>
            <a:r>
              <a:rPr lang="es-ES_tradnl" sz="1600" smtClean="0"/>
              <a:t/>
            </a:r>
            <a:br>
              <a:rPr lang="es-ES_tradnl" sz="1600" smtClean="0"/>
            </a:br>
            <a:r>
              <a:rPr lang="es-ES_tradnl" sz="1600" smtClean="0"/>
              <a:t>-</a:t>
            </a:r>
            <a:r>
              <a:rPr lang="en-CA" sz="1600" b="1" smtClean="0"/>
              <a:t>Anal sphincter:</a:t>
            </a:r>
            <a:r>
              <a:rPr lang="en-CA" sz="1600" smtClean="0"/>
              <a:t> The anal sphincter is a group of muscles at the end of the rectum that surrounds the anus and controls the release of stool, thereby maintaining continence. There are two sphincter muscles: one is internal and one is external. The external muscle helps maintain continence and keep stool in the rectum.</a:t>
            </a:r>
            <a:r>
              <a:rPr lang="es-ES_tradnl" sz="1600" smtClean="0"/>
              <a:t/>
            </a:r>
            <a:br>
              <a:rPr lang="es-ES_tradnl" sz="1600" smtClean="0"/>
            </a:br>
            <a:r>
              <a:rPr lang="es-ES_tradnl" sz="1600" smtClean="0"/>
              <a:t/>
            </a:r>
            <a:br>
              <a:rPr lang="es-ES_tradnl" sz="1600" smtClean="0"/>
            </a:br>
            <a:r>
              <a:rPr lang="en-CA" sz="1600" b="1" smtClean="0"/>
              <a:t> </a:t>
            </a:r>
            <a:r>
              <a:rPr lang="es-ES_tradnl" sz="1600" smtClean="0"/>
              <a:t/>
            </a:r>
            <a:br>
              <a:rPr lang="es-ES_tradnl" sz="1600" smtClean="0"/>
            </a:br>
            <a:r>
              <a:rPr lang="es-ES_tradnl" sz="1600" smtClean="0"/>
              <a:t>-</a:t>
            </a:r>
            <a:r>
              <a:rPr lang="en-CA" sz="1600" b="1" smtClean="0"/>
              <a:t>Internal Sphinter urethrae muscle: </a:t>
            </a:r>
            <a:r>
              <a:rPr lang="es-ES_tradnl" sz="1600" smtClean="0"/>
              <a:t/>
            </a:r>
            <a:br>
              <a:rPr lang="es-ES_tradnl" sz="1600" smtClean="0"/>
            </a:br>
            <a:r>
              <a:rPr lang="es-ES_tradnl" sz="1600" smtClean="0"/>
              <a:t>The internal sphincter muscle of urethra: located at the bladder's inferior end and the urethra's proximal end at the junction of the urethra with the urinary bladder. The internal sphincter is a continuation of the detrusor muscle and is made of smooth muscle, therefore it is under involuntary or autonomic control. This is the primary muscle for prohibiting the release of urine.</a:t>
            </a:r>
            <a:br>
              <a:rPr lang="es-ES_tradnl" sz="1600" smtClean="0"/>
            </a:br>
            <a:r>
              <a:rPr lang="es-ES_tradnl" sz="1600" smtClean="0"/>
              <a:t/>
            </a:r>
            <a:br>
              <a:rPr lang="es-ES_tradnl" sz="1600" smtClean="0"/>
            </a:br>
            <a:r>
              <a:rPr lang="es-ES_tradnl" sz="1600" smtClean="0"/>
              <a:t>-</a:t>
            </a:r>
            <a:r>
              <a:rPr lang="en-CA" sz="1400" b="1" smtClean="0"/>
              <a:t>Bulbourethral gland: </a:t>
            </a:r>
            <a:r>
              <a:rPr lang="en-CA" sz="1400" smtClean="0"/>
              <a:t>The </a:t>
            </a:r>
            <a:r>
              <a:rPr lang="es-ES_tradnl" sz="1400" smtClean="0"/>
              <a:t>Bulbourethral gland  are two pea-shaped glands in the male, located beneath the prostate </a:t>
            </a:r>
            <a:r>
              <a:rPr lang="es-ES_tradnl" sz="1400" b="1" smtClean="0"/>
              <a:t>gland</a:t>
            </a:r>
            <a:r>
              <a:rPr lang="es-ES_tradnl" sz="1400" smtClean="0"/>
              <a:t> at the beginning of the internal portion of the penis; they add fluids to semen during the process of ejaculation.</a:t>
            </a:r>
            <a:br>
              <a:rPr lang="es-ES_tradnl" sz="1400" smtClean="0"/>
            </a:br>
            <a:r>
              <a:rPr lang="en-CA" sz="1400" smtClean="0"/>
              <a:t> </a:t>
            </a:r>
            <a:r>
              <a:rPr lang="es-ES_tradnl" sz="1400" smtClean="0"/>
              <a:t/>
            </a:r>
            <a:br>
              <a:rPr lang="es-ES_tradnl" sz="1400" smtClean="0"/>
            </a:br>
            <a:r>
              <a:rPr lang="en-CA" sz="1400" smtClean="0"/>
              <a:t> </a:t>
            </a:r>
            <a:r>
              <a:rPr lang="es-ES_tradnl" sz="1400" smtClean="0"/>
              <a:t/>
            </a:r>
            <a:br>
              <a:rPr lang="es-ES_tradnl" sz="1400" smtClean="0"/>
            </a:br>
            <a:r>
              <a:rPr lang="es-ES_tradnl" sz="1400" smtClean="0"/>
              <a:t>-</a:t>
            </a:r>
            <a:r>
              <a:rPr lang="en-CA" sz="1400" b="1" smtClean="0"/>
              <a:t>Ischioanal fossa:</a:t>
            </a:r>
            <a:r>
              <a:rPr lang="en-CA" sz="1400" smtClean="0"/>
              <a:t> The potential spaces surrounding the anal canal, in the anal triangle region, located between the skin of the anal region and the pelvic diaphragm. The ischioanal fossa is somewhat prismatic in shape, with its base directed to the surface of the perineum, and its apex at the line of the perineum, and its apex at the line of meeting of the obturator and anal fasciae.</a:t>
            </a:r>
            <a:r>
              <a:rPr lang="es-ES_tradnl" sz="1400" smtClean="0"/>
              <a:t/>
            </a:r>
            <a:br>
              <a:rPr lang="es-ES_tradnl" sz="1400" smtClean="0"/>
            </a:br>
            <a:r>
              <a:rPr lang="en-CA" sz="1400" smtClean="0"/>
              <a:t> </a:t>
            </a:r>
            <a:r>
              <a:rPr lang="es-ES_tradnl" sz="1400" smtClean="0"/>
              <a:t/>
            </a:r>
            <a:br>
              <a:rPr lang="es-ES_tradnl" sz="1400" smtClean="0"/>
            </a:br>
            <a:endParaRPr lang="es-ES_tradnl" sz="1600"/>
          </a:p>
        </p:txBody>
      </p:sp>
    </p:spTree>
    <p:extLst>
      <p:ext uri="{BB962C8B-B14F-4D97-AF65-F5344CB8AC3E}">
        <p14:creationId xmlns:p14="http://schemas.microsoft.com/office/powerpoint/2010/main" val="361185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664411516"/>
              </p:ext>
            </p:extLst>
          </p:nvPr>
        </p:nvGraphicFramePr>
        <p:xfrm>
          <a:off x="606095" y="887885"/>
          <a:ext cx="10965794" cy="3299436"/>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5</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s-ES_tradnl" sz="1800" kern="1200" dirty="0" smtClean="0">
                          <a:solidFill>
                            <a:schemeClr val="dk1"/>
                          </a:solidFill>
                          <a:effectLst/>
                          <a:latin typeface="+mn-lt"/>
                          <a:ea typeface="+mn-ea"/>
                          <a:cs typeface="+mn-cs"/>
                        </a:rPr>
                        <a:t>Define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urogenital and anal </a:t>
                      </a:r>
                      <a:r>
                        <a:rPr lang="es-ES_tradnl" sz="1800" kern="1200" dirty="0" err="1" smtClean="0">
                          <a:solidFill>
                            <a:schemeClr val="dk1"/>
                          </a:solidFill>
                          <a:effectLst/>
                          <a:latin typeface="+mn-lt"/>
                          <a:ea typeface="+mn-ea"/>
                          <a:cs typeface="+mn-cs"/>
                        </a:rPr>
                        <a:t>triangle</a:t>
                      </a:r>
                      <a:r>
                        <a:rPr lang="es-ES_tradnl" sz="1800" kern="1200" dirty="0" smtClean="0">
                          <a:solidFill>
                            <a:schemeClr val="dk1"/>
                          </a:solidFill>
                          <a:effectLst/>
                          <a:latin typeface="+mn-lt"/>
                          <a:ea typeface="+mn-ea"/>
                          <a:cs typeface="+mn-cs"/>
                        </a:rPr>
                        <a:t>.</a:t>
                      </a:r>
                      <a:endParaRPr lang="en-CA" b="1" noProof="0" dirty="0" smtClean="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n-CA" noProof="0" dirty="0" smtClean="0"/>
                        <a:t>The urogenital triangle is located in the anterior portion of the pelvic floor and supports the root of the external genitalia. It is composed by the perineal membrane and the deep perineal space The anal triangle is located in the posterior portion of the pelvic floor and supports the anal canal.</a:t>
                      </a:r>
                      <a:endParaRPr lang="en-CA" sz="1800" kern="1200" noProof="0" dirty="0">
                        <a:solidFill>
                          <a:schemeClr val="dk1"/>
                        </a:solidFill>
                        <a:effectLst/>
                        <a:latin typeface="+mn-lt"/>
                        <a:ea typeface="+mn-ea"/>
                        <a:cs typeface="+mn-cs"/>
                      </a:endParaRPr>
                    </a:p>
                  </a:txBody>
                  <a:tcPr/>
                </a:tc>
                <a:tc>
                  <a:txBody>
                    <a:bodyPr/>
                    <a:lstStyle/>
                    <a:p>
                      <a:r>
                        <a:rPr lang="en-CA" sz="1800" b="0" i="0" kern="1200" noProof="0" dirty="0" smtClean="0">
                          <a:solidFill>
                            <a:schemeClr val="dk1"/>
                          </a:solidFill>
                          <a:effectLst/>
                          <a:latin typeface="+mn-lt"/>
                          <a:ea typeface="+mn-ea"/>
                          <a:cs typeface="+mn-cs"/>
                        </a:rPr>
                        <a:t>Students will have to mobilize the pelvis to identify the structures that make up the urogenital triangle and the anal triangle and understand the anatomical position and the relationship with other structures.</a:t>
                      </a:r>
                      <a:endParaRPr lang="en-CA" noProof="0" dirty="0"/>
                    </a:p>
                  </a:txBody>
                  <a:tcPr/>
                </a:tc>
              </a:tr>
            </a:tbl>
          </a:graphicData>
        </a:graphic>
      </p:graphicFrame>
    </p:spTree>
    <p:extLst>
      <p:ext uri="{BB962C8B-B14F-4D97-AF65-F5344CB8AC3E}">
        <p14:creationId xmlns:p14="http://schemas.microsoft.com/office/powerpoint/2010/main" val="1953070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226343313"/>
              </p:ext>
            </p:extLst>
          </p:nvPr>
        </p:nvGraphicFramePr>
        <p:xfrm>
          <a:off x="466298" y="328697"/>
          <a:ext cx="11259404" cy="6367758"/>
        </p:xfrm>
        <a:graphic>
          <a:graphicData uri="http://schemas.openxmlformats.org/drawingml/2006/table">
            <a:tbl>
              <a:tblPr firstRow="1" bandRow="1">
                <a:tableStyleId>{5C22544A-7EE6-4342-B048-85BDC9FD1C3A}</a:tableStyleId>
              </a:tblPr>
              <a:tblGrid>
                <a:gridCol w="2705741"/>
                <a:gridCol w="2862545"/>
                <a:gridCol w="2975212"/>
                <a:gridCol w="2715906"/>
              </a:tblGrid>
              <a:tr h="384811">
                <a:tc gridSpan="2">
                  <a:txBody>
                    <a:bodyPr/>
                    <a:lstStyle/>
                    <a:p>
                      <a:pPr algn="ctr"/>
                      <a:r>
                        <a:rPr lang="en-CA" sz="1600" b="1" u="sng" kern="1200" dirty="0" smtClean="0">
                          <a:solidFill>
                            <a:schemeClr val="lt1"/>
                          </a:solidFill>
                          <a:effectLst/>
                          <a:latin typeface="+mn-lt"/>
                          <a:ea typeface="+mn-ea"/>
                          <a:cs typeface="+mn-cs"/>
                        </a:rPr>
                        <a:t>Female Perineum</a:t>
                      </a:r>
                      <a:endParaRPr lang="es-ES_tradnl" sz="1600" b="1" kern="1200" dirty="0">
                        <a:solidFill>
                          <a:schemeClr val="lt1"/>
                        </a:solidFill>
                        <a:effectLst/>
                        <a:latin typeface="+mn-lt"/>
                        <a:ea typeface="+mn-ea"/>
                        <a:cs typeface="+mn-cs"/>
                      </a:endParaRPr>
                    </a:p>
                  </a:txBody>
                  <a:tcPr/>
                </a:tc>
                <a:tc hMerge="1">
                  <a:txBody>
                    <a:bodyPr/>
                    <a:lstStyle/>
                    <a:p>
                      <a:endParaRPr lang="en-CA"/>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u="sng" kern="1200" dirty="0" smtClean="0">
                          <a:solidFill>
                            <a:schemeClr val="lt1"/>
                          </a:solidFill>
                          <a:effectLst/>
                          <a:latin typeface="+mn-lt"/>
                          <a:ea typeface="+mn-ea"/>
                          <a:cs typeface="+mn-cs"/>
                        </a:rPr>
                        <a:t>Male Pelvis</a:t>
                      </a:r>
                      <a:endParaRPr lang="es-ES_tradnl" sz="1800" b="1" kern="1200" dirty="0" smtClean="0">
                        <a:solidFill>
                          <a:schemeClr val="lt1"/>
                        </a:solidFill>
                        <a:effectLst/>
                        <a:latin typeface="+mn-lt"/>
                        <a:ea typeface="+mn-ea"/>
                        <a:cs typeface="+mn-cs"/>
                      </a:endParaRPr>
                    </a:p>
                  </a:txBody>
                  <a:tcPr/>
                </a:tc>
                <a:tc hMerge="1">
                  <a:txBody>
                    <a:bodyPr/>
                    <a:lstStyle/>
                    <a:p>
                      <a:endParaRPr lang="en-CA"/>
                    </a:p>
                  </a:txBody>
                  <a:tcPr/>
                </a:tc>
              </a:tr>
              <a:tr h="2930222">
                <a:tc>
                  <a:txBody>
                    <a:bodyPr/>
                    <a:lstStyle/>
                    <a:p>
                      <a:r>
                        <a:rPr lang="en-CA" sz="1800" kern="1200" dirty="0" smtClean="0">
                          <a:solidFill>
                            <a:schemeClr val="dk1"/>
                          </a:solidFill>
                          <a:effectLst/>
                          <a:latin typeface="+mn-lt"/>
                          <a:ea typeface="+mn-ea"/>
                          <a:cs typeface="+mn-cs"/>
                        </a:rPr>
                        <a:t>-</a:t>
                      </a:r>
                      <a:r>
                        <a:rPr lang="en-CA" sz="1600" kern="1200" dirty="0" smtClean="0">
                          <a:solidFill>
                            <a:schemeClr val="dk1"/>
                          </a:solidFill>
                          <a:effectLst/>
                          <a:latin typeface="+mn-lt"/>
                          <a:ea typeface="+mn-ea"/>
                          <a:cs typeface="+mn-cs"/>
                        </a:rPr>
                        <a:t>Deep transverse perineal</a:t>
                      </a:r>
                    </a:p>
                    <a:p>
                      <a:r>
                        <a:rPr lang="en-CA" sz="1600" kern="1200" dirty="0" smtClean="0">
                          <a:solidFill>
                            <a:schemeClr val="dk1"/>
                          </a:solidFill>
                          <a:effectLst/>
                          <a:latin typeface="+mn-lt"/>
                          <a:ea typeface="+mn-ea"/>
                          <a:cs typeface="+mn-cs"/>
                        </a:rPr>
                        <a:t>-Superficial transverse perineal</a:t>
                      </a:r>
                    </a:p>
                    <a:p>
                      <a:r>
                        <a:rPr lang="en-CA" sz="1600" kern="1200" dirty="0" smtClean="0">
                          <a:solidFill>
                            <a:schemeClr val="dk1"/>
                          </a:solidFill>
                          <a:effectLst/>
                          <a:latin typeface="+mn-lt"/>
                          <a:ea typeface="+mn-ea"/>
                          <a:cs typeface="+mn-cs"/>
                        </a:rPr>
                        <a:t>-elevator </a:t>
                      </a:r>
                      <a:r>
                        <a:rPr lang="en-CA" sz="1600" kern="1200" dirty="0" err="1" smtClean="0">
                          <a:solidFill>
                            <a:schemeClr val="dk1"/>
                          </a:solidFill>
                          <a:effectLst/>
                          <a:latin typeface="+mn-lt"/>
                          <a:ea typeface="+mn-ea"/>
                          <a:cs typeface="+mn-cs"/>
                        </a:rPr>
                        <a:t>ani</a:t>
                      </a:r>
                      <a:endParaRPr lang="en-CA" sz="1600" kern="1200" dirty="0" smtClean="0">
                        <a:solidFill>
                          <a:schemeClr val="dk1"/>
                        </a:solidFill>
                        <a:effectLst/>
                        <a:latin typeface="+mn-lt"/>
                        <a:ea typeface="+mn-ea"/>
                        <a:cs typeface="+mn-cs"/>
                      </a:endParaRPr>
                    </a:p>
                    <a:p>
                      <a:r>
                        <a:rPr lang="en-CA" sz="1600" kern="1200" dirty="0" smtClean="0">
                          <a:solidFill>
                            <a:schemeClr val="dk1"/>
                          </a:solidFill>
                          <a:effectLst/>
                          <a:latin typeface="+mn-lt"/>
                          <a:ea typeface="+mn-ea"/>
                          <a:cs typeface="+mn-cs"/>
                        </a:rPr>
                        <a:t>-piriformis</a:t>
                      </a:r>
                    </a:p>
                    <a:p>
                      <a:r>
                        <a:rPr lang="en-CA" sz="1600" kern="1200" dirty="0" smtClean="0">
                          <a:solidFill>
                            <a:schemeClr val="dk1"/>
                          </a:solidFill>
                          <a:effectLst/>
                          <a:latin typeface="+mn-lt"/>
                          <a:ea typeface="+mn-ea"/>
                          <a:cs typeface="+mn-cs"/>
                        </a:rPr>
                        <a:t>-</a:t>
                      </a:r>
                      <a:r>
                        <a:rPr lang="en-CA" sz="1600" kern="1200" dirty="0" err="1" smtClean="0">
                          <a:solidFill>
                            <a:schemeClr val="dk1"/>
                          </a:solidFill>
                          <a:effectLst/>
                          <a:latin typeface="+mn-lt"/>
                          <a:ea typeface="+mn-ea"/>
                          <a:cs typeface="+mn-cs"/>
                        </a:rPr>
                        <a:t>obturador</a:t>
                      </a:r>
                      <a:r>
                        <a:rPr lang="en-CA" sz="1600" kern="1200" baseline="0" dirty="0" smtClean="0">
                          <a:solidFill>
                            <a:schemeClr val="dk1"/>
                          </a:solidFill>
                          <a:effectLst/>
                          <a:latin typeface="+mn-lt"/>
                          <a:ea typeface="+mn-ea"/>
                          <a:cs typeface="+mn-cs"/>
                        </a:rPr>
                        <a:t> internus</a:t>
                      </a:r>
                    </a:p>
                    <a:p>
                      <a:r>
                        <a:rPr lang="en-CA" sz="1600" kern="1200" baseline="0" dirty="0" smtClean="0">
                          <a:solidFill>
                            <a:schemeClr val="dk1"/>
                          </a:solidFill>
                          <a:effectLst/>
                          <a:latin typeface="+mn-lt"/>
                          <a:ea typeface="+mn-ea"/>
                          <a:cs typeface="+mn-cs"/>
                        </a:rPr>
                        <a:t>-Anus</a:t>
                      </a:r>
                    </a:p>
                    <a:p>
                      <a:r>
                        <a:rPr lang="en-CA" sz="1600" kern="1200" baseline="0" dirty="0" smtClean="0">
                          <a:solidFill>
                            <a:schemeClr val="dk1"/>
                          </a:solidFill>
                          <a:effectLst/>
                          <a:latin typeface="+mn-lt"/>
                          <a:ea typeface="+mn-ea"/>
                          <a:cs typeface="+mn-cs"/>
                        </a:rPr>
                        <a:t>-anococcygeal ligament</a:t>
                      </a:r>
                    </a:p>
                    <a:p>
                      <a:r>
                        <a:rPr lang="en-CA" sz="1600" kern="1200" baseline="0" dirty="0" smtClean="0">
                          <a:solidFill>
                            <a:schemeClr val="dk1"/>
                          </a:solidFill>
                          <a:effectLst/>
                          <a:latin typeface="+mn-lt"/>
                          <a:ea typeface="+mn-ea"/>
                          <a:cs typeface="+mn-cs"/>
                        </a:rPr>
                        <a:t>-</a:t>
                      </a:r>
                      <a:r>
                        <a:rPr lang="en-CA" sz="1600" kern="1200" baseline="0" dirty="0" err="1" smtClean="0">
                          <a:solidFill>
                            <a:schemeClr val="dk1"/>
                          </a:solidFill>
                          <a:effectLst/>
                          <a:latin typeface="+mn-lt"/>
                          <a:ea typeface="+mn-ea"/>
                          <a:cs typeface="+mn-cs"/>
                        </a:rPr>
                        <a:t>coccygeus</a:t>
                      </a:r>
                      <a:endParaRPr lang="en-CA" sz="1600" kern="1200" baseline="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effectLst/>
                          <a:latin typeface="+mn-lt"/>
                          <a:ea typeface="+mn-ea"/>
                          <a:cs typeface="+mn-cs"/>
                        </a:rPr>
                        <a:t>-external anal sphincter</a:t>
                      </a:r>
                    </a:p>
                  </a:txBody>
                  <a:tcPr>
                    <a:lnR w="12700" cap="flat" cmpd="sng" algn="ctr">
                      <a:solidFill>
                        <a:schemeClr val="tx1"/>
                      </a:solidFill>
                      <a:prstDash val="solid"/>
                      <a:round/>
                      <a:headEnd type="none" w="med" len="med"/>
                      <a:tailEnd type="none" w="med" len="med"/>
                    </a:lnR>
                  </a:tcPr>
                </a:tc>
                <a:tc>
                  <a:txBody>
                    <a:bodyPr/>
                    <a:lstStyle/>
                    <a:p>
                      <a:r>
                        <a:rPr lang="en-CA" sz="1800" kern="1200" baseline="0" dirty="0" smtClean="0">
                          <a:solidFill>
                            <a:schemeClr val="dk1"/>
                          </a:solidFill>
                          <a:effectLst/>
                          <a:latin typeface="+mn-lt"/>
                          <a:ea typeface="+mn-ea"/>
                          <a:cs typeface="+mn-cs"/>
                        </a:rPr>
                        <a:t>-external urethral sphincter</a:t>
                      </a: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bulbospongiosus</a:t>
                      </a:r>
                      <a:endParaRPr lang="en-CA" sz="1800" kern="1200" baseline="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Ischiocavernosus</a:t>
                      </a:r>
                      <a:endParaRPr lang="en-CA" sz="1800" kern="1200" baseline="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-clitoris</a:t>
                      </a:r>
                    </a:p>
                    <a:p>
                      <a:r>
                        <a:rPr lang="en-CA" sz="1800" kern="1200" baseline="0" dirty="0" smtClean="0">
                          <a:solidFill>
                            <a:schemeClr val="dk1"/>
                          </a:solidFill>
                          <a:effectLst/>
                          <a:latin typeface="+mn-lt"/>
                          <a:ea typeface="+mn-ea"/>
                          <a:cs typeface="+mn-cs"/>
                        </a:rPr>
                        <a:t>-Urethral orifice</a:t>
                      </a:r>
                    </a:p>
                    <a:p>
                      <a:r>
                        <a:rPr lang="en-CA" sz="1800" kern="1200" baseline="0" dirty="0" smtClean="0">
                          <a:solidFill>
                            <a:schemeClr val="dk1"/>
                          </a:solidFill>
                          <a:effectLst/>
                          <a:latin typeface="+mn-lt"/>
                          <a:ea typeface="+mn-ea"/>
                          <a:cs typeface="+mn-cs"/>
                        </a:rPr>
                        <a:t>-vagina</a:t>
                      </a:r>
                    </a:p>
                    <a:p>
                      <a:r>
                        <a:rPr lang="en-CA" sz="1800" kern="1200" baseline="0" dirty="0" smtClean="0">
                          <a:solidFill>
                            <a:schemeClr val="dk1"/>
                          </a:solidFill>
                          <a:effectLst/>
                          <a:latin typeface="+mn-lt"/>
                          <a:ea typeface="+mn-ea"/>
                          <a:cs typeface="+mn-cs"/>
                        </a:rPr>
                        <a:t>-perineal membrane</a:t>
                      </a: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sacrotuberous</a:t>
                      </a:r>
                      <a:r>
                        <a:rPr lang="en-CA" sz="1800" kern="1200" baseline="0" dirty="0" smtClean="0">
                          <a:solidFill>
                            <a:schemeClr val="dk1"/>
                          </a:solidFill>
                          <a:effectLst/>
                          <a:latin typeface="+mn-lt"/>
                          <a:ea typeface="+mn-ea"/>
                          <a:cs typeface="+mn-cs"/>
                        </a:rPr>
                        <a:t> ligament</a:t>
                      </a:r>
                    </a:p>
                    <a:p>
                      <a:endParaRPr lang="es-ES_tradnl"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r>
                        <a:rPr lang="en-CA" sz="1800" u="none" strike="noStrike" kern="1200" dirty="0" smtClean="0">
                          <a:solidFill>
                            <a:schemeClr val="dk1"/>
                          </a:solidFill>
                          <a:effectLst/>
                          <a:latin typeface="+mn-lt"/>
                          <a:ea typeface="+mn-ea"/>
                          <a:cs typeface="+mn-cs"/>
                        </a:rPr>
                        <a:t> </a:t>
                      </a:r>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bulbospongiosus</a:t>
                      </a:r>
                      <a:endParaRPr lang="en-CA" sz="1800" kern="1200" baseline="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Ischiocavernosus</a:t>
                      </a:r>
                      <a:endParaRPr lang="en-CA" sz="1800" kern="1200" baseline="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effectLst/>
                          <a:latin typeface="+mn-lt"/>
                          <a:ea typeface="+mn-ea"/>
                          <a:cs typeface="+mn-cs"/>
                        </a:rPr>
                        <a:t>-perineal membrane</a:t>
                      </a:r>
                    </a:p>
                    <a:p>
                      <a:r>
                        <a:rPr lang="en-CA" sz="2000" kern="1200" dirty="0" smtClean="0">
                          <a:solidFill>
                            <a:schemeClr val="dk1"/>
                          </a:solidFill>
                          <a:effectLst/>
                          <a:latin typeface="+mn-lt"/>
                          <a:ea typeface="+mn-ea"/>
                          <a:cs typeface="+mn-cs"/>
                        </a:rPr>
                        <a:t>-</a:t>
                      </a:r>
                      <a:r>
                        <a:rPr lang="en-CA" sz="1800" kern="1200" dirty="0" smtClean="0">
                          <a:solidFill>
                            <a:schemeClr val="dk1"/>
                          </a:solidFill>
                          <a:effectLst/>
                          <a:latin typeface="+mn-lt"/>
                          <a:ea typeface="+mn-ea"/>
                          <a:cs typeface="+mn-cs"/>
                        </a:rPr>
                        <a:t>Deep transverse perineal</a:t>
                      </a:r>
                    </a:p>
                    <a:p>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bulb</a:t>
                      </a:r>
                      <a:r>
                        <a:rPr lang="es-ES_tradnl" sz="1800" kern="1200" baseline="0" dirty="0" smtClean="0">
                          <a:solidFill>
                            <a:schemeClr val="dk1"/>
                          </a:solidFill>
                          <a:effectLst/>
                          <a:latin typeface="+mn-lt"/>
                          <a:ea typeface="+mn-ea"/>
                          <a:cs typeface="+mn-cs"/>
                        </a:rPr>
                        <a:t> of </a:t>
                      </a:r>
                      <a:r>
                        <a:rPr lang="es-ES_tradnl" sz="1800" kern="1200" baseline="0" dirty="0" err="1" smtClean="0">
                          <a:solidFill>
                            <a:schemeClr val="dk1"/>
                          </a:solidFill>
                          <a:effectLst/>
                          <a:latin typeface="+mn-lt"/>
                          <a:ea typeface="+mn-ea"/>
                          <a:cs typeface="+mn-cs"/>
                        </a:rPr>
                        <a:t>penis</a:t>
                      </a:r>
                      <a:r>
                        <a:rPr lang="es-ES_tradnl" sz="1800" kern="1200" baseline="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r>
                        <a:rPr lang="en-CA" sz="1800" kern="1200" dirty="0" smtClean="0">
                          <a:solidFill>
                            <a:schemeClr val="dk1"/>
                          </a:solidFill>
                          <a:effectLst/>
                          <a:latin typeface="+mn-lt"/>
                          <a:ea typeface="+mn-ea"/>
                          <a:cs typeface="+mn-cs"/>
                        </a:rPr>
                        <a:t>-Superficial transverse perineal</a:t>
                      </a: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sacrotuberous</a:t>
                      </a:r>
                      <a:r>
                        <a:rPr lang="en-CA" sz="1800" kern="1200" baseline="0" dirty="0" smtClean="0">
                          <a:solidFill>
                            <a:schemeClr val="dk1"/>
                          </a:solidFill>
                          <a:effectLst/>
                          <a:latin typeface="+mn-lt"/>
                          <a:ea typeface="+mn-ea"/>
                          <a:cs typeface="+mn-cs"/>
                        </a:rPr>
                        <a:t> ligament</a:t>
                      </a: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dirty="0" smtClean="0">
                          <a:solidFill>
                            <a:schemeClr val="dk1"/>
                          </a:solidFill>
                          <a:effectLst/>
                          <a:latin typeface="+mn-lt"/>
                          <a:ea typeface="+mn-ea"/>
                          <a:cs typeface="+mn-cs"/>
                        </a:rPr>
                        <a:t>-elevator </a:t>
                      </a:r>
                      <a:r>
                        <a:rPr lang="en-CA" sz="1800" kern="1200" dirty="0" err="1" smtClean="0">
                          <a:solidFill>
                            <a:schemeClr val="dk1"/>
                          </a:solidFill>
                          <a:effectLst/>
                          <a:latin typeface="+mn-lt"/>
                          <a:ea typeface="+mn-ea"/>
                          <a:cs typeface="+mn-cs"/>
                        </a:rPr>
                        <a:t>ani</a:t>
                      </a:r>
                      <a:endParaRPr lang="en-CA" sz="1800" kern="120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-Anus</a:t>
                      </a:r>
                    </a:p>
                    <a:p>
                      <a:r>
                        <a:rPr lang="en-CA" sz="1800" kern="1200" baseline="0" dirty="0" smtClean="0">
                          <a:solidFill>
                            <a:schemeClr val="dk1"/>
                          </a:solidFill>
                          <a:effectLst/>
                          <a:latin typeface="+mn-lt"/>
                          <a:ea typeface="+mn-ea"/>
                          <a:cs typeface="+mn-cs"/>
                        </a:rPr>
                        <a:t>-anococcygeal ligament</a:t>
                      </a: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coccygeus</a:t>
                      </a:r>
                      <a:endParaRPr lang="en-CA" sz="1800" kern="1200" baseline="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2000" kern="1200" baseline="0" dirty="0" smtClean="0">
                          <a:solidFill>
                            <a:schemeClr val="dk1"/>
                          </a:solidFill>
                          <a:effectLst/>
                          <a:latin typeface="+mn-lt"/>
                          <a:ea typeface="+mn-ea"/>
                          <a:cs typeface="+mn-cs"/>
                        </a:rPr>
                        <a:t>-external anal sphincter</a:t>
                      </a:r>
                    </a:p>
                    <a:p>
                      <a:pPr marL="285750" indent="-285750">
                        <a:buFont typeface="Arial" charset="0"/>
                        <a:buChar char="•"/>
                      </a:pPr>
                      <a:endParaRPr lang="es-ES_tradnl"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tcPr>
                </a:tc>
              </a:tr>
              <a:tr h="2538707">
                <a:tc gridSpan="2">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hMerge="1">
                  <a:txBody>
                    <a:bodyPr/>
                    <a:lstStyle/>
                    <a:p>
                      <a:endParaRPr lang="en-CA"/>
                    </a:p>
                  </a:txBody>
                  <a:tcPr/>
                </a:tc>
                <a:tc gridSpan="2">
                  <a:txBody>
                    <a:bodyPr/>
                    <a:lstStyle/>
                    <a:p>
                      <a:endParaRPr lang="en-CA" dirty="0"/>
                    </a:p>
                  </a:txBody>
                  <a:tcPr/>
                </a:tc>
                <a:tc hMerge="1">
                  <a:txBody>
                    <a:bodyPr/>
                    <a:lstStyle/>
                    <a:p>
                      <a:endParaRPr lang="en-CA"/>
                    </a:p>
                  </a:txBody>
                  <a:tcPr/>
                </a:tc>
              </a:tr>
            </a:tbl>
          </a:graphicData>
        </a:graphic>
      </p:graphicFrame>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22581" r="19693"/>
          <a:stretch/>
        </p:blipFill>
        <p:spPr>
          <a:xfrm>
            <a:off x="1920922" y="4404876"/>
            <a:ext cx="2911643" cy="2416524"/>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507" y="4404876"/>
            <a:ext cx="2449370" cy="2605476"/>
          </a:xfrm>
          <a:prstGeom prst="rect">
            <a:avLst/>
          </a:prstGeom>
        </p:spPr>
      </p:pic>
    </p:spTree>
    <p:extLst>
      <p:ext uri="{BB962C8B-B14F-4D97-AF65-F5344CB8AC3E}">
        <p14:creationId xmlns:p14="http://schemas.microsoft.com/office/powerpoint/2010/main" val="1489044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4"/>
            <a:ext cx="10058400" cy="5285240"/>
          </a:xfrm>
        </p:spPr>
        <p:txBody>
          <a:bodyPr>
            <a:normAutofit/>
          </a:bodyPr>
          <a:lstStyle/>
          <a:p>
            <a:pPr lvl="0"/>
            <a:r>
              <a:rPr lang="en-CA" sz="1600" b="1" dirty="0"/>
              <a:t>ADDITIONAL INFORMATION</a:t>
            </a:r>
            <a:r>
              <a:rPr lang="es-ES_tradnl" sz="1600" dirty="0"/>
              <a:t/>
            </a:r>
            <a:br>
              <a:rPr lang="es-ES_tradnl" sz="1600" dirty="0"/>
            </a:br>
            <a:r>
              <a:rPr lang="en-CA" sz="1600" dirty="0"/>
              <a:t/>
            </a:r>
            <a:br>
              <a:rPr lang="en-CA" sz="1600" dirty="0"/>
            </a:br>
            <a:r>
              <a:rPr lang="es-ES_tradnl" sz="1600" dirty="0" smtClean="0"/>
              <a:t/>
            </a:r>
            <a:br>
              <a:rPr lang="es-ES_tradnl" sz="1600" dirty="0" smtClean="0"/>
            </a:br>
            <a:r>
              <a:rPr lang="es-ES_tradnl" sz="1600" dirty="0" smtClean="0"/>
              <a:t>-</a:t>
            </a:r>
            <a:r>
              <a:rPr lang="en-CA" sz="1600" b="1" dirty="0" smtClean="0"/>
              <a:t>Anal </a:t>
            </a:r>
            <a:r>
              <a:rPr lang="en-CA" sz="1600" b="1" dirty="0"/>
              <a:t>sphincter:</a:t>
            </a:r>
            <a:r>
              <a:rPr lang="en-CA" sz="1600" dirty="0"/>
              <a:t> The anal sphincter is a group of muscles at the end of the rectum that surrounds the anus and controls the release of stool, thereby maintaining continence. There are two sphincter muscles: one is internal and one is external. The external muscle helps maintain continence and keep stool in the rectum.</a:t>
            </a:r>
            <a:r>
              <a:rPr lang="es-ES_tradnl" sz="1600" dirty="0"/>
              <a:t/>
            </a:r>
            <a:br>
              <a:rPr lang="es-ES_tradnl" sz="1600" dirty="0"/>
            </a:br>
            <a:r>
              <a:rPr lang="es-ES_tradnl" sz="1600" dirty="0"/>
              <a:t/>
            </a:r>
            <a:br>
              <a:rPr lang="es-ES_tradnl" sz="1600" dirty="0"/>
            </a:br>
            <a:r>
              <a:rPr lang="es-ES_tradnl" sz="1600" dirty="0" smtClean="0"/>
              <a:t>-</a:t>
            </a:r>
            <a:r>
              <a:rPr lang="en-CA" sz="1600" b="1" dirty="0" smtClean="0"/>
              <a:t>Internal </a:t>
            </a:r>
            <a:r>
              <a:rPr lang="en-CA" sz="1600" b="1" dirty="0"/>
              <a:t>Sphinter urethrae muscle: </a:t>
            </a:r>
            <a:r>
              <a:rPr lang="es-ES_tradnl" sz="1600" dirty="0"/>
              <a:t/>
            </a:r>
            <a:br>
              <a:rPr lang="es-ES_tradnl" sz="1600" dirty="0"/>
            </a:br>
            <a:r>
              <a:rPr lang="es-ES_tradnl" sz="1600" dirty="0"/>
              <a:t>The internal sphincter muscle of urethra: located at the bladder's inferior end and the urethra's proximal end at the junction of the urethra with the urinary bladder. The internal sphincter is a continuation of the detrusor muscle and is made of smooth muscle, therefore it is under involuntary or autonomic control. This is the primary muscle for prohibiting the release of urine.</a:t>
            </a:r>
            <a:br>
              <a:rPr lang="es-ES_tradnl" sz="1600" dirty="0"/>
            </a:br>
            <a:r>
              <a:rPr lang="es-ES_tradnl" sz="1600" dirty="0" smtClean="0"/>
              <a:t/>
            </a:r>
            <a:br>
              <a:rPr lang="es-ES_tradnl" sz="1600" dirty="0" smtClean="0"/>
            </a:br>
            <a:r>
              <a:rPr lang="es-ES_tradnl" sz="1600" dirty="0" smtClean="0"/>
              <a:t>-</a:t>
            </a:r>
            <a:r>
              <a:rPr lang="en-CA" sz="1400" b="1" dirty="0" smtClean="0"/>
              <a:t>Bulbourethral </a:t>
            </a:r>
            <a:r>
              <a:rPr lang="en-CA" sz="1400" b="1" dirty="0"/>
              <a:t>gland: </a:t>
            </a:r>
            <a:r>
              <a:rPr lang="en-CA" sz="1400" dirty="0"/>
              <a:t>The </a:t>
            </a:r>
            <a:r>
              <a:rPr lang="es-ES_tradnl" sz="1400" dirty="0"/>
              <a:t>Bulbourethral gland  are two pea-shaped glands in the male, located beneath the prostate </a:t>
            </a:r>
            <a:r>
              <a:rPr lang="es-ES_tradnl" sz="1400" b="1" dirty="0"/>
              <a:t>gland</a:t>
            </a:r>
            <a:r>
              <a:rPr lang="es-ES_tradnl" sz="1400" dirty="0"/>
              <a:t> at the beginning of the internal portion of the penis; they add fluids to semen during the process of </a:t>
            </a:r>
            <a:r>
              <a:rPr lang="es-ES_tradnl" sz="1400" dirty="0" err="1"/>
              <a:t>ejaculation</a:t>
            </a:r>
            <a:r>
              <a:rPr lang="es-ES_tradnl" sz="1400" dirty="0" smtClean="0"/>
              <a:t>.</a:t>
            </a:r>
            <a:r>
              <a:rPr lang="en-CA" sz="1400" dirty="0"/>
              <a:t> </a:t>
            </a:r>
            <a:r>
              <a:rPr lang="es-ES_tradnl" sz="1400" dirty="0"/>
              <a:t/>
            </a:r>
            <a:br>
              <a:rPr lang="es-ES_tradnl" sz="1400" dirty="0"/>
            </a:br>
            <a:r>
              <a:rPr lang="es-ES_tradnl" sz="1400" dirty="0"/>
              <a:t/>
            </a:r>
            <a:br>
              <a:rPr lang="es-ES_tradnl" sz="1400" dirty="0"/>
            </a:br>
            <a:r>
              <a:rPr lang="es-ES_tradnl" sz="1400" dirty="0" smtClean="0"/>
              <a:t>-</a:t>
            </a:r>
            <a:r>
              <a:rPr lang="en-CA" sz="1400" b="1" dirty="0" err="1" smtClean="0"/>
              <a:t>Ischioanal</a:t>
            </a:r>
            <a:r>
              <a:rPr lang="en-CA" sz="1400" b="1" dirty="0" smtClean="0"/>
              <a:t> </a:t>
            </a:r>
            <a:r>
              <a:rPr lang="en-CA" sz="1400" b="1" dirty="0"/>
              <a:t>fossa:</a:t>
            </a:r>
            <a:r>
              <a:rPr lang="en-CA" sz="1400" dirty="0"/>
              <a:t> The potential spaces surrounding the anal canal, in the anal triangle region, located between the skin of the anal region and the pelvic diaphragm. The ischioanal fossa is somewhat prismatic in shape, with its base directed to the surface of the perineum, and its apex at the line of the perineum, and its apex at the line of meeting of the obturator and anal fasciae</a:t>
            </a:r>
            <a:r>
              <a:rPr lang="en-CA" sz="1400" dirty="0" smtClean="0"/>
              <a:t>.</a:t>
            </a:r>
            <a:r>
              <a:rPr lang="es-ES_tradnl" sz="1400" dirty="0"/>
              <a:t/>
            </a:r>
            <a:br>
              <a:rPr lang="es-ES_tradnl" sz="1400" dirty="0"/>
            </a:br>
            <a:r>
              <a:rPr lang="es-ES_tradnl" sz="1400" dirty="0" smtClean="0"/>
              <a:t/>
            </a:r>
            <a:br>
              <a:rPr lang="es-ES_tradnl" sz="1400" dirty="0" smtClean="0"/>
            </a:br>
            <a:r>
              <a:rPr lang="en-CA" sz="1400" dirty="0"/>
              <a:t> </a:t>
            </a:r>
            <a:endParaRPr lang="es-ES_tradnl" sz="1600" dirty="0"/>
          </a:p>
        </p:txBody>
      </p:sp>
    </p:spTree>
    <p:extLst>
      <p:ext uri="{BB962C8B-B14F-4D97-AF65-F5344CB8AC3E}">
        <p14:creationId xmlns:p14="http://schemas.microsoft.com/office/powerpoint/2010/main" val="1960149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979014503"/>
              </p:ext>
            </p:extLst>
          </p:nvPr>
        </p:nvGraphicFramePr>
        <p:xfrm>
          <a:off x="606095" y="887885"/>
          <a:ext cx="10965794" cy="5629913"/>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5</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s-ES_tradnl" sz="1800" kern="1200" dirty="0" err="1" smtClean="0">
                          <a:solidFill>
                            <a:schemeClr val="dk1"/>
                          </a:solidFill>
                          <a:effectLst/>
                          <a:latin typeface="+mn-lt"/>
                          <a:ea typeface="+mn-ea"/>
                          <a:cs typeface="+mn-cs"/>
                        </a:rPr>
                        <a:t>Differentiate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components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deep</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pouch</a:t>
                      </a:r>
                      <a:r>
                        <a:rPr lang="es-ES_tradnl" sz="1800" kern="1200" dirty="0" smtClean="0">
                          <a:solidFill>
                            <a:schemeClr val="dk1"/>
                          </a:solidFill>
                          <a:effectLst/>
                          <a:latin typeface="+mn-lt"/>
                          <a:ea typeface="+mn-ea"/>
                          <a:cs typeface="+mn-cs"/>
                        </a:rPr>
                        <a:t> in </a:t>
                      </a:r>
                      <a:r>
                        <a:rPr lang="es-ES_tradnl" sz="1800" kern="1200" dirty="0" err="1" smtClean="0">
                          <a:solidFill>
                            <a:schemeClr val="dk1"/>
                          </a:solidFill>
                          <a:effectLst/>
                          <a:latin typeface="+mn-lt"/>
                          <a:ea typeface="+mn-ea"/>
                          <a:cs typeface="+mn-cs"/>
                        </a:rPr>
                        <a:t>male</a:t>
                      </a:r>
                      <a:r>
                        <a:rPr lang="es-ES_tradnl" sz="1800" kern="1200" dirty="0" smtClean="0">
                          <a:solidFill>
                            <a:schemeClr val="dk1"/>
                          </a:solidFill>
                          <a:effectLst/>
                          <a:latin typeface="+mn-lt"/>
                          <a:ea typeface="+mn-ea"/>
                          <a:cs typeface="+mn-cs"/>
                        </a:rPr>
                        <a:t> and </a:t>
                      </a:r>
                      <a:r>
                        <a:rPr lang="es-ES_tradnl" sz="1800" kern="1200" dirty="0" err="1" smtClean="0">
                          <a:solidFill>
                            <a:schemeClr val="dk1"/>
                          </a:solidFill>
                          <a:effectLst/>
                          <a:latin typeface="+mn-lt"/>
                          <a:ea typeface="+mn-ea"/>
                          <a:cs typeface="+mn-cs"/>
                        </a:rPr>
                        <a:t>female</a:t>
                      </a:r>
                      <a:r>
                        <a:rPr lang="es-ES_tradnl" dirty="0" smtClean="0">
                          <a:effectLst/>
                        </a:rPr>
                        <a:t> </a:t>
                      </a:r>
                      <a:endParaRPr lang="en-CA" b="1" noProof="0" dirty="0" smtClean="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content</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varies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depending</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on</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whether</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it</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male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or</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female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since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it</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supports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sexual </a:t>
                      </a:r>
                      <a:r>
                        <a:rPr lang="es-ES_tradnl" sz="1800" kern="1200" dirty="0" err="1" smtClean="0">
                          <a:solidFill>
                            <a:schemeClr val="dk1"/>
                          </a:solidFill>
                          <a:effectLst/>
                          <a:latin typeface="+mn-lt"/>
                          <a:ea typeface="+mn-ea"/>
                          <a:cs typeface="+mn-cs"/>
                        </a:rPr>
                        <a:t>organs</a:t>
                      </a:r>
                      <a:r>
                        <a:rPr lang="es-ES_tradnl" sz="1800" kern="1200" dirty="0" smtClean="0">
                          <a:solidFill>
                            <a:schemeClr val="dk1"/>
                          </a:solidFill>
                          <a:effectLst/>
                          <a:latin typeface="+mn-lt"/>
                          <a:ea typeface="+mn-ea"/>
                          <a:cs typeface="+mn-cs"/>
                        </a:rPr>
                        <a:t>.</a:t>
                      </a:r>
                    </a:p>
                    <a:p>
                      <a:r>
                        <a:rPr lang="es-ES_tradnl" sz="1800" kern="1200" dirty="0" smtClean="0">
                          <a:solidFill>
                            <a:schemeClr val="dk1"/>
                          </a:solidFill>
                          <a:effectLst/>
                          <a:latin typeface="+mn-lt"/>
                          <a:ea typeface="+mn-ea"/>
                          <a:cs typeface="+mn-cs"/>
                        </a:rPr>
                        <a:t>Deep perineal </a:t>
                      </a:r>
                      <a:r>
                        <a:rPr lang="es-ES_tradnl" sz="1800" kern="1200" dirty="0" err="1" smtClean="0">
                          <a:solidFill>
                            <a:schemeClr val="dk1"/>
                          </a:solidFill>
                          <a:effectLst/>
                          <a:latin typeface="+mn-lt"/>
                          <a:ea typeface="+mn-ea"/>
                          <a:cs typeface="+mn-cs"/>
                        </a:rPr>
                        <a:t>pouch</a:t>
                      </a:r>
                      <a:r>
                        <a:rPr lang="es-ES_tradnl" sz="1800" kern="1200" dirty="0" smtClean="0">
                          <a:solidFill>
                            <a:schemeClr val="dk1"/>
                          </a:solidFill>
                          <a:effectLst/>
                          <a:latin typeface="+mn-lt"/>
                          <a:ea typeface="+mn-ea"/>
                          <a:cs typeface="+mn-cs"/>
                        </a:rPr>
                        <a:t> </a:t>
                      </a:r>
                    </a:p>
                    <a:p>
                      <a:r>
                        <a:rPr lang="es-ES_tradnl" sz="1800" b="1" kern="1200" dirty="0" err="1" smtClean="0">
                          <a:solidFill>
                            <a:schemeClr val="dk1"/>
                          </a:solidFill>
                          <a:effectLst/>
                          <a:latin typeface="+mn-lt"/>
                          <a:ea typeface="+mn-ea"/>
                          <a:cs typeface="+mn-cs"/>
                        </a:rPr>
                        <a:t>Male</a:t>
                      </a:r>
                      <a:r>
                        <a:rPr lang="es-ES_tradnl" sz="1800" b="1"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membranous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urethra</a:t>
                      </a:r>
                      <a:r>
                        <a:rPr lang="es-ES_tradnl" sz="1800" kern="1200" dirty="0" smtClean="0">
                          <a:solidFill>
                            <a:schemeClr val="dk1"/>
                          </a:solidFill>
                          <a:effectLst/>
                          <a:latin typeface="+mn-lt"/>
                          <a:ea typeface="+mn-ea"/>
                          <a:cs typeface="+mn-cs"/>
                        </a:rPr>
                        <a:t>, Deep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perinei</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Sphincter</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urethrae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external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Bulbourethral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glands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internal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pudendal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vessels</a:t>
                      </a:r>
                      <a:r>
                        <a:rPr lang="es-ES_tradnl" sz="1800" kern="1200" dirty="0" smtClean="0">
                          <a:solidFill>
                            <a:schemeClr val="dk1"/>
                          </a:solidFill>
                          <a:effectLst/>
                          <a:latin typeface="+mn-lt"/>
                          <a:ea typeface="+mn-ea"/>
                          <a:cs typeface="+mn-cs"/>
                        </a:rPr>
                        <a:t>, dorsal </a:t>
                      </a:r>
                      <a:r>
                        <a:rPr lang="es-ES_tradnl" sz="1800" kern="1200" dirty="0" err="1" smtClean="0">
                          <a:solidFill>
                            <a:schemeClr val="dk1"/>
                          </a:solidFill>
                          <a:effectLst/>
                          <a:latin typeface="+mn-lt"/>
                          <a:ea typeface="+mn-ea"/>
                          <a:cs typeface="+mn-cs"/>
                        </a:rPr>
                        <a:t>nerve</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penis</a:t>
                      </a:r>
                      <a:r>
                        <a:rPr lang="es-ES_tradnl" sz="1800" kern="1200" dirty="0" smtClean="0">
                          <a:solidFill>
                            <a:schemeClr val="dk1"/>
                          </a:solidFill>
                          <a:effectLst/>
                          <a:latin typeface="+mn-lt"/>
                          <a:ea typeface="+mn-ea"/>
                          <a:cs typeface="+mn-cs"/>
                        </a:rPr>
                        <a:t>.</a:t>
                      </a:r>
                    </a:p>
                    <a:p>
                      <a:r>
                        <a:rPr lang="es-ES_tradnl" sz="1800" kern="1200" dirty="0" smtClean="0">
                          <a:solidFill>
                            <a:schemeClr val="dk1"/>
                          </a:solidFill>
                          <a:effectLst/>
                          <a:latin typeface="+mn-lt"/>
                          <a:ea typeface="+mn-ea"/>
                          <a:cs typeface="+mn-cs"/>
                        </a:rPr>
                        <a:t> </a:t>
                      </a:r>
                    </a:p>
                    <a:p>
                      <a:r>
                        <a:rPr lang="es-ES_tradnl" sz="1800" b="1" kern="1200" dirty="0" err="1" smtClean="0">
                          <a:solidFill>
                            <a:schemeClr val="dk1"/>
                          </a:solidFill>
                          <a:effectLst/>
                          <a:latin typeface="+mn-lt"/>
                          <a:ea typeface="+mn-ea"/>
                          <a:cs typeface="+mn-cs"/>
                        </a:rPr>
                        <a:t>Female</a:t>
                      </a:r>
                      <a:r>
                        <a:rPr lang="es-ES_tradnl" sz="1800" b="1" kern="1200" dirty="0" smtClean="0">
                          <a:solidFill>
                            <a:schemeClr val="dk1"/>
                          </a:solidFill>
                          <a:effectLst/>
                          <a:latin typeface="+mn-lt"/>
                          <a:ea typeface="+mn-ea"/>
                          <a:cs typeface="+mn-cs"/>
                        </a:rPr>
                        <a:t>: </a:t>
                      </a:r>
                      <a:r>
                        <a:rPr lang="es-ES_tradnl" sz="1800" kern="1200" dirty="0" smtClean="0">
                          <a:solidFill>
                            <a:schemeClr val="dk1"/>
                          </a:solidFill>
                          <a:effectLst/>
                          <a:latin typeface="+mn-lt"/>
                          <a:ea typeface="+mn-ea"/>
                          <a:cs typeface="+mn-cs"/>
                        </a:rPr>
                        <a:t>Proximal </a:t>
                      </a:r>
                      <a:r>
                        <a:rPr lang="es-ES_tradnl" sz="1800" kern="1200" dirty="0" err="1" smtClean="0">
                          <a:solidFill>
                            <a:schemeClr val="dk1"/>
                          </a:solidFill>
                          <a:effectLst/>
                          <a:latin typeface="+mn-lt"/>
                          <a:ea typeface="+mn-ea"/>
                          <a:cs typeface="+mn-cs"/>
                        </a:rPr>
                        <a:t>part</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uretha</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External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urethral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sphincter</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 Deep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muscles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Related</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vessels</a:t>
                      </a:r>
                      <a:r>
                        <a:rPr lang="es-ES_tradnl" sz="1800" kern="1200" dirty="0" smtClean="0">
                          <a:solidFill>
                            <a:schemeClr val="dk1"/>
                          </a:solidFill>
                          <a:effectLst/>
                          <a:latin typeface="+mn-lt"/>
                          <a:ea typeface="+mn-ea"/>
                          <a:cs typeface="+mn-cs"/>
                        </a:rPr>
                        <a:t> and </a:t>
                      </a:r>
                      <a:r>
                        <a:rPr lang="es-ES_tradnl" sz="1800" kern="1200" dirty="0" err="1" smtClean="0">
                          <a:solidFill>
                            <a:schemeClr val="dk1"/>
                          </a:solidFill>
                          <a:effectLst/>
                          <a:latin typeface="+mn-lt"/>
                          <a:ea typeface="+mn-ea"/>
                          <a:cs typeface="+mn-cs"/>
                        </a:rPr>
                        <a:t>nerves</a:t>
                      </a:r>
                      <a:r>
                        <a:rPr lang="es-ES_tradnl" sz="1800" kern="1200" dirty="0" smtClean="0">
                          <a:solidFill>
                            <a:schemeClr val="dk1"/>
                          </a:solidFill>
                          <a:effectLst/>
                          <a:latin typeface="+mn-lt"/>
                          <a:ea typeface="+mn-ea"/>
                          <a:cs typeface="+mn-cs"/>
                        </a:rPr>
                        <a:t>, Deep </a:t>
                      </a:r>
                      <a:r>
                        <a:rPr lang="es-ES_tradnl" sz="1800" kern="1200" dirty="0" err="1" smtClean="0">
                          <a:solidFill>
                            <a:schemeClr val="dk1"/>
                          </a:solidFill>
                          <a:effectLst/>
                          <a:latin typeface="+mn-lt"/>
                          <a:ea typeface="+mn-ea"/>
                          <a:cs typeface="+mn-cs"/>
                        </a:rPr>
                        <a:t>artery</a:t>
                      </a:r>
                      <a:r>
                        <a:rPr lang="es-ES_tradnl" sz="1800" kern="1200" dirty="0" smtClean="0">
                          <a:solidFill>
                            <a:schemeClr val="dk1"/>
                          </a:solidFill>
                          <a:effectLst/>
                          <a:latin typeface="+mn-lt"/>
                          <a:ea typeface="+mn-ea"/>
                          <a:cs typeface="+mn-cs"/>
                        </a:rPr>
                        <a:t> of clítoris, dorsal </a:t>
                      </a:r>
                      <a:r>
                        <a:rPr lang="es-ES_tradnl" sz="1800" kern="1200" dirty="0" err="1" smtClean="0">
                          <a:solidFill>
                            <a:schemeClr val="dk1"/>
                          </a:solidFill>
                          <a:effectLst/>
                          <a:latin typeface="+mn-lt"/>
                          <a:ea typeface="+mn-ea"/>
                          <a:cs typeface="+mn-cs"/>
                        </a:rPr>
                        <a:t>arteriy</a:t>
                      </a:r>
                      <a:r>
                        <a:rPr lang="es-ES_tradnl" sz="1800" kern="1200" dirty="0" smtClean="0">
                          <a:solidFill>
                            <a:schemeClr val="dk1"/>
                          </a:solidFill>
                          <a:effectLst/>
                          <a:latin typeface="+mn-lt"/>
                          <a:ea typeface="+mn-ea"/>
                          <a:cs typeface="+mn-cs"/>
                        </a:rPr>
                        <a:t> of clítoris, </a:t>
                      </a:r>
                      <a:r>
                        <a:rPr lang="es-ES_tradnl" sz="1800" kern="1200" dirty="0" err="1" smtClean="0">
                          <a:solidFill>
                            <a:schemeClr val="dk1"/>
                          </a:solidFill>
                          <a:effectLst/>
                          <a:latin typeface="+mn-lt"/>
                          <a:ea typeface="+mn-ea"/>
                          <a:cs typeface="+mn-cs"/>
                        </a:rPr>
                        <a:t>Artery</a:t>
                      </a:r>
                      <a:r>
                        <a:rPr lang="es-ES_tradnl" sz="1800" kern="1200" dirty="0" smtClean="0">
                          <a:solidFill>
                            <a:schemeClr val="dk1"/>
                          </a:solidFill>
                          <a:effectLst/>
                          <a:latin typeface="+mn-lt"/>
                          <a:ea typeface="+mn-ea"/>
                          <a:cs typeface="+mn-cs"/>
                        </a:rPr>
                        <a:t> to </a:t>
                      </a:r>
                      <a:r>
                        <a:rPr lang="es-ES_tradnl" sz="1800" kern="1200" dirty="0" err="1" smtClean="0">
                          <a:solidFill>
                            <a:schemeClr val="dk1"/>
                          </a:solidFill>
                          <a:effectLst/>
                          <a:latin typeface="+mn-lt"/>
                          <a:ea typeface="+mn-ea"/>
                          <a:cs typeface="+mn-cs"/>
                        </a:rPr>
                        <a:t>bulb</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vestibule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Urethral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artery</a:t>
                      </a:r>
                      <a:r>
                        <a:rPr lang="es-ES_tradnl" sz="1800" kern="1200" dirty="0" smtClean="0">
                          <a:solidFill>
                            <a:schemeClr val="dk1"/>
                          </a:solidFill>
                          <a:effectLst/>
                          <a:latin typeface="+mn-lt"/>
                          <a:ea typeface="+mn-ea"/>
                          <a:cs typeface="+mn-cs"/>
                        </a:rPr>
                        <a:t>, dorsal </a:t>
                      </a:r>
                      <a:r>
                        <a:rPr lang="es-ES_tradnl" sz="1800" kern="1200" dirty="0" err="1" smtClean="0">
                          <a:solidFill>
                            <a:schemeClr val="dk1"/>
                          </a:solidFill>
                          <a:effectLst/>
                          <a:latin typeface="+mn-lt"/>
                          <a:ea typeface="+mn-ea"/>
                          <a:cs typeface="+mn-cs"/>
                        </a:rPr>
                        <a:t>nerve</a:t>
                      </a:r>
                      <a:r>
                        <a:rPr lang="es-ES_tradnl" sz="1800" kern="1200" dirty="0" smtClean="0">
                          <a:solidFill>
                            <a:schemeClr val="dk1"/>
                          </a:solidFill>
                          <a:effectLst/>
                          <a:latin typeface="+mn-lt"/>
                          <a:ea typeface="+mn-ea"/>
                          <a:cs typeface="+mn-cs"/>
                        </a:rPr>
                        <a:t> of clítoris.</a:t>
                      </a:r>
                      <a:r>
                        <a:rPr lang="es-ES_tradnl" dirty="0" smtClean="0">
                          <a:effectLst/>
                        </a:rPr>
                        <a:t> </a:t>
                      </a:r>
                      <a:endParaRPr lang="en-CA" sz="1800" kern="1200" noProof="0" dirty="0">
                        <a:solidFill>
                          <a:schemeClr val="dk1"/>
                        </a:solidFill>
                        <a:effectLst/>
                        <a:latin typeface="+mn-lt"/>
                        <a:ea typeface="+mn-ea"/>
                        <a:cs typeface="+mn-cs"/>
                      </a:endParaRPr>
                    </a:p>
                  </a:txBody>
                  <a:tcPr/>
                </a:tc>
                <a:tc>
                  <a:txBody>
                    <a:bodyPr/>
                    <a:lstStyle/>
                    <a:p>
                      <a:r>
                        <a:rPr lang="es-ES_tradnl" dirty="0" err="1" smtClean="0"/>
                        <a:t>Students</a:t>
                      </a:r>
                      <a:r>
                        <a:rPr lang="es-ES_tradnl" dirty="0" smtClean="0"/>
                        <a:t> </a:t>
                      </a:r>
                      <a:r>
                        <a:rPr lang="es-ES_tradnl" dirty="0" err="1" smtClean="0"/>
                        <a:t>should</a:t>
                      </a:r>
                      <a:r>
                        <a:rPr lang="es-ES_tradnl" dirty="0" smtClean="0"/>
                        <a:t> be </a:t>
                      </a:r>
                      <a:r>
                        <a:rPr lang="es-ES_tradnl" dirty="0" err="1" smtClean="0"/>
                        <a:t>able</a:t>
                      </a:r>
                      <a:r>
                        <a:rPr lang="es-ES_tradnl" dirty="0" smtClean="0"/>
                        <a:t> to </a:t>
                      </a:r>
                      <a:r>
                        <a:rPr lang="es-ES_tradnl" dirty="0" err="1" smtClean="0"/>
                        <a:t>see</a:t>
                      </a:r>
                      <a:r>
                        <a:rPr lang="es-ES_tradnl" dirty="0" smtClean="0"/>
                        <a:t> </a:t>
                      </a:r>
                      <a:r>
                        <a:rPr lang="es-ES_tradnl" dirty="0" err="1" smtClean="0"/>
                        <a:t>from</a:t>
                      </a:r>
                      <a:r>
                        <a:rPr lang="es-ES_tradnl" dirty="0" smtClean="0"/>
                        <a:t> </a:t>
                      </a:r>
                      <a:r>
                        <a:rPr lang="es-ES_tradnl" dirty="0" err="1" smtClean="0"/>
                        <a:t>the</a:t>
                      </a:r>
                      <a:r>
                        <a:rPr lang="es-ES_tradnl" dirty="0" smtClean="0"/>
                        <a:t> </a:t>
                      </a:r>
                      <a:r>
                        <a:rPr lang="es-ES_tradnl" dirty="0" err="1" smtClean="0"/>
                        <a:t>bottom</a:t>
                      </a:r>
                      <a:r>
                        <a:rPr lang="es-ES_tradnl" dirty="0" smtClean="0"/>
                        <a:t> </a:t>
                      </a:r>
                      <a:r>
                        <a:rPr lang="es-ES_tradnl" dirty="0" err="1" smtClean="0"/>
                        <a:t>view</a:t>
                      </a:r>
                      <a:r>
                        <a:rPr lang="es-ES_tradnl" dirty="0" smtClean="0"/>
                        <a:t>, </a:t>
                      </a:r>
                      <a:r>
                        <a:rPr lang="es-ES_tradnl" dirty="0" err="1" smtClean="0"/>
                        <a:t>the</a:t>
                      </a:r>
                      <a:r>
                        <a:rPr lang="es-ES_tradnl" dirty="0" smtClean="0"/>
                        <a:t> </a:t>
                      </a:r>
                      <a:r>
                        <a:rPr lang="es-ES_tradnl" dirty="0" err="1" smtClean="0"/>
                        <a:t>structures</a:t>
                      </a:r>
                      <a:r>
                        <a:rPr lang="es-ES_tradnl" dirty="0" smtClean="0"/>
                        <a:t> </a:t>
                      </a:r>
                      <a:r>
                        <a:rPr lang="es-ES_tradnl" dirty="0" err="1" smtClean="0"/>
                        <a:t>that</a:t>
                      </a:r>
                      <a:r>
                        <a:rPr lang="es-ES_tradnl" dirty="0" smtClean="0"/>
                        <a:t> </a:t>
                      </a:r>
                      <a:r>
                        <a:rPr lang="es-ES_tradnl" dirty="0" err="1" smtClean="0"/>
                        <a:t>cross</a:t>
                      </a:r>
                      <a:r>
                        <a:rPr lang="es-ES_tradnl" dirty="0" smtClean="0"/>
                        <a:t> </a:t>
                      </a:r>
                      <a:r>
                        <a:rPr lang="es-ES_tradnl" dirty="0" err="1" smtClean="0"/>
                        <a:t>the</a:t>
                      </a:r>
                      <a:r>
                        <a:rPr lang="es-ES_tradnl" dirty="0" smtClean="0"/>
                        <a:t> </a:t>
                      </a:r>
                      <a:r>
                        <a:rPr lang="es-ES_tradnl" dirty="0" err="1" smtClean="0"/>
                        <a:t>pelvic</a:t>
                      </a:r>
                      <a:r>
                        <a:rPr lang="es-ES_tradnl" dirty="0" smtClean="0"/>
                        <a:t> </a:t>
                      </a:r>
                      <a:r>
                        <a:rPr lang="es-ES_tradnl" dirty="0" err="1" smtClean="0"/>
                        <a:t>floor</a:t>
                      </a:r>
                      <a:r>
                        <a:rPr lang="es-ES_tradnl" dirty="0" smtClean="0"/>
                        <a:t>, </a:t>
                      </a:r>
                      <a:r>
                        <a:rPr lang="es-ES_tradnl" dirty="0" err="1" smtClean="0"/>
                        <a:t>since</a:t>
                      </a:r>
                      <a:r>
                        <a:rPr lang="es-ES_tradnl" dirty="0" smtClean="0"/>
                        <a:t> </a:t>
                      </a:r>
                      <a:r>
                        <a:rPr lang="es-ES_tradnl" dirty="0" err="1" smtClean="0"/>
                        <a:t>these</a:t>
                      </a:r>
                      <a:r>
                        <a:rPr lang="es-ES_tradnl" dirty="0" smtClean="0"/>
                        <a:t> </a:t>
                      </a:r>
                      <a:r>
                        <a:rPr lang="es-ES_tradnl" dirty="0" err="1" smtClean="0"/>
                        <a:t>vary</a:t>
                      </a:r>
                      <a:r>
                        <a:rPr lang="es-ES_tradnl" dirty="0" smtClean="0"/>
                        <a:t> </a:t>
                      </a:r>
                      <a:r>
                        <a:rPr lang="es-ES_tradnl" dirty="0" err="1" smtClean="0"/>
                        <a:t>between</a:t>
                      </a:r>
                      <a:r>
                        <a:rPr lang="es-ES_tradnl" dirty="0" smtClean="0"/>
                        <a:t> </a:t>
                      </a:r>
                      <a:r>
                        <a:rPr lang="es-ES_tradnl" dirty="0" err="1" smtClean="0"/>
                        <a:t>men</a:t>
                      </a:r>
                      <a:r>
                        <a:rPr lang="es-ES_tradnl" dirty="0" smtClean="0"/>
                        <a:t> and </a:t>
                      </a:r>
                      <a:r>
                        <a:rPr lang="es-ES_tradnl" dirty="0" err="1" smtClean="0"/>
                        <a:t>women</a:t>
                      </a:r>
                      <a:r>
                        <a:rPr lang="es-ES_tradnl" dirty="0" smtClean="0"/>
                        <a:t>, </a:t>
                      </a:r>
                      <a:r>
                        <a:rPr lang="es-ES_tradnl" dirty="0" err="1" smtClean="0"/>
                        <a:t>the</a:t>
                      </a:r>
                      <a:r>
                        <a:rPr lang="es-ES_tradnl" dirty="0" smtClean="0"/>
                        <a:t> </a:t>
                      </a:r>
                      <a:r>
                        <a:rPr lang="es-ES_tradnl" dirty="0" err="1" smtClean="0"/>
                        <a:t>order</a:t>
                      </a:r>
                      <a:r>
                        <a:rPr lang="es-ES_tradnl" dirty="0" smtClean="0"/>
                        <a:t> of </a:t>
                      </a:r>
                      <a:r>
                        <a:rPr lang="es-ES_tradnl" dirty="0" err="1" smtClean="0"/>
                        <a:t>the</a:t>
                      </a:r>
                      <a:r>
                        <a:rPr lang="es-ES_tradnl" dirty="0" smtClean="0"/>
                        <a:t> </a:t>
                      </a:r>
                      <a:r>
                        <a:rPr lang="es-ES_tradnl" dirty="0" err="1" smtClean="0"/>
                        <a:t>structures</a:t>
                      </a:r>
                      <a:r>
                        <a:rPr lang="es-ES_tradnl" dirty="0" smtClean="0"/>
                        <a:t> </a:t>
                      </a:r>
                      <a:r>
                        <a:rPr lang="es-ES_tradnl" dirty="0" err="1" smtClean="0"/>
                        <a:t>changes</a:t>
                      </a:r>
                      <a:r>
                        <a:rPr lang="es-ES_tradnl" dirty="0" smtClean="0"/>
                        <a:t>, </a:t>
                      </a:r>
                      <a:r>
                        <a:rPr lang="es-ES_tradnl" dirty="0" err="1" smtClean="0"/>
                        <a:t>that</a:t>
                      </a:r>
                      <a:r>
                        <a:rPr lang="es-ES_tradnl" dirty="0" smtClean="0"/>
                        <a:t> </a:t>
                      </a:r>
                      <a:r>
                        <a:rPr lang="es-ES_tradnl" dirty="0" err="1" smtClean="0"/>
                        <a:t>is</a:t>
                      </a:r>
                      <a:r>
                        <a:rPr lang="es-ES_tradnl" dirty="0" smtClean="0"/>
                        <a:t> </a:t>
                      </a:r>
                      <a:r>
                        <a:rPr lang="es-ES_tradnl" dirty="0" err="1" smtClean="0"/>
                        <a:t>why</a:t>
                      </a:r>
                      <a:r>
                        <a:rPr lang="es-ES_tradnl" dirty="0" smtClean="0"/>
                        <a:t> </a:t>
                      </a:r>
                      <a:r>
                        <a:rPr lang="es-ES_tradnl" dirty="0" err="1" smtClean="0"/>
                        <a:t>students</a:t>
                      </a:r>
                      <a:r>
                        <a:rPr lang="es-ES_tradnl" dirty="0" smtClean="0"/>
                        <a:t> </a:t>
                      </a:r>
                      <a:r>
                        <a:rPr lang="es-ES_tradnl" dirty="0" err="1" smtClean="0"/>
                        <a:t>should</a:t>
                      </a:r>
                      <a:r>
                        <a:rPr lang="es-ES_tradnl" dirty="0" smtClean="0"/>
                        <a:t> </a:t>
                      </a:r>
                      <a:r>
                        <a:rPr lang="es-ES_tradnl" dirty="0" err="1" smtClean="0"/>
                        <a:t>have</a:t>
                      </a:r>
                      <a:r>
                        <a:rPr lang="es-ES_tradnl" dirty="0" smtClean="0"/>
                        <a:t> </a:t>
                      </a:r>
                      <a:r>
                        <a:rPr lang="es-ES_tradnl" dirty="0" err="1" smtClean="0"/>
                        <a:t>access</a:t>
                      </a:r>
                      <a:r>
                        <a:rPr lang="es-ES_tradnl" dirty="0" smtClean="0"/>
                        <a:t> to be </a:t>
                      </a:r>
                      <a:r>
                        <a:rPr lang="es-ES_tradnl" dirty="0" err="1" smtClean="0"/>
                        <a:t>able</a:t>
                      </a:r>
                      <a:r>
                        <a:rPr lang="es-ES_tradnl" dirty="0" smtClean="0"/>
                        <a:t> to </a:t>
                      </a:r>
                      <a:r>
                        <a:rPr lang="es-ES_tradnl" dirty="0" err="1" smtClean="0"/>
                        <a:t>change</a:t>
                      </a:r>
                      <a:r>
                        <a:rPr lang="es-ES_tradnl" dirty="0" smtClean="0"/>
                        <a:t> </a:t>
                      </a:r>
                      <a:r>
                        <a:rPr lang="es-ES_tradnl" dirty="0" err="1" smtClean="0"/>
                        <a:t>from</a:t>
                      </a:r>
                      <a:r>
                        <a:rPr lang="es-ES_tradnl" dirty="0" smtClean="0"/>
                        <a:t> </a:t>
                      </a:r>
                      <a:r>
                        <a:rPr lang="es-ES_tradnl" dirty="0" err="1" smtClean="0"/>
                        <a:t>male</a:t>
                      </a:r>
                      <a:r>
                        <a:rPr lang="es-ES_tradnl" dirty="0" smtClean="0"/>
                        <a:t> to </a:t>
                      </a:r>
                      <a:r>
                        <a:rPr lang="es-ES_tradnl" dirty="0" err="1" smtClean="0"/>
                        <a:t>female</a:t>
                      </a:r>
                      <a:r>
                        <a:rPr lang="es-ES_tradnl" dirty="0" smtClean="0"/>
                        <a:t>. </a:t>
                      </a:r>
                      <a:r>
                        <a:rPr lang="es-ES_tradnl" dirty="0" err="1" smtClean="0"/>
                        <a:t>woman</a:t>
                      </a:r>
                      <a:r>
                        <a:rPr lang="es-ES_tradnl" dirty="0" smtClean="0"/>
                        <a:t>, to be </a:t>
                      </a:r>
                      <a:r>
                        <a:rPr lang="es-ES_tradnl" dirty="0" err="1" smtClean="0"/>
                        <a:t>able</a:t>
                      </a:r>
                      <a:r>
                        <a:rPr lang="es-ES_tradnl" dirty="0" smtClean="0"/>
                        <a:t> to observe </a:t>
                      </a:r>
                      <a:r>
                        <a:rPr lang="es-ES_tradnl" dirty="0" err="1" smtClean="0"/>
                        <a:t>the</a:t>
                      </a:r>
                      <a:r>
                        <a:rPr lang="es-ES_tradnl" dirty="0" smtClean="0"/>
                        <a:t> </a:t>
                      </a:r>
                      <a:r>
                        <a:rPr lang="es-ES_tradnl" dirty="0" err="1" smtClean="0"/>
                        <a:t>difference</a:t>
                      </a:r>
                      <a:r>
                        <a:rPr lang="es-ES_tradnl" dirty="0" smtClean="0"/>
                        <a:t>.</a:t>
                      </a:r>
                      <a:endParaRPr lang="en-CA" noProof="0" dirty="0"/>
                    </a:p>
                  </a:txBody>
                  <a:tcPr/>
                </a:tc>
              </a:tr>
            </a:tbl>
          </a:graphicData>
        </a:graphic>
      </p:graphicFrame>
    </p:spTree>
    <p:extLst>
      <p:ext uri="{BB962C8B-B14F-4D97-AF65-F5344CB8AC3E}">
        <p14:creationId xmlns:p14="http://schemas.microsoft.com/office/powerpoint/2010/main" val="1617090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nvPr>
        </p:nvGraphicFramePr>
        <p:xfrm>
          <a:off x="466298" y="328697"/>
          <a:ext cx="11259404" cy="6367758"/>
        </p:xfrm>
        <a:graphic>
          <a:graphicData uri="http://schemas.openxmlformats.org/drawingml/2006/table">
            <a:tbl>
              <a:tblPr firstRow="1" bandRow="1">
                <a:tableStyleId>{5C22544A-7EE6-4342-B048-85BDC9FD1C3A}</a:tableStyleId>
              </a:tblPr>
              <a:tblGrid>
                <a:gridCol w="2705741"/>
                <a:gridCol w="2862545"/>
                <a:gridCol w="2975212"/>
                <a:gridCol w="2715906"/>
              </a:tblGrid>
              <a:tr h="384811">
                <a:tc gridSpan="2">
                  <a:txBody>
                    <a:bodyPr/>
                    <a:lstStyle/>
                    <a:p>
                      <a:pPr algn="ctr"/>
                      <a:r>
                        <a:rPr lang="en-CA" sz="1600" b="1" u="sng" kern="1200" dirty="0" smtClean="0">
                          <a:solidFill>
                            <a:schemeClr val="lt1"/>
                          </a:solidFill>
                          <a:effectLst/>
                          <a:latin typeface="+mn-lt"/>
                          <a:ea typeface="+mn-ea"/>
                          <a:cs typeface="+mn-cs"/>
                        </a:rPr>
                        <a:t>Female Perineum</a:t>
                      </a:r>
                      <a:endParaRPr lang="es-ES_tradnl" sz="1600" b="1" kern="1200" dirty="0">
                        <a:solidFill>
                          <a:schemeClr val="lt1"/>
                        </a:solidFill>
                        <a:effectLst/>
                        <a:latin typeface="+mn-lt"/>
                        <a:ea typeface="+mn-ea"/>
                        <a:cs typeface="+mn-cs"/>
                      </a:endParaRPr>
                    </a:p>
                  </a:txBody>
                  <a:tcPr/>
                </a:tc>
                <a:tc hMerge="1">
                  <a:txBody>
                    <a:bodyPr/>
                    <a:lstStyle/>
                    <a:p>
                      <a:endParaRPr lang="en-CA"/>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u="sng" kern="1200" dirty="0" smtClean="0">
                          <a:solidFill>
                            <a:schemeClr val="lt1"/>
                          </a:solidFill>
                          <a:effectLst/>
                          <a:latin typeface="+mn-lt"/>
                          <a:ea typeface="+mn-ea"/>
                          <a:cs typeface="+mn-cs"/>
                        </a:rPr>
                        <a:t>Male Pelvis</a:t>
                      </a:r>
                      <a:endParaRPr lang="es-ES_tradnl" sz="1800" b="1" kern="1200" dirty="0" smtClean="0">
                        <a:solidFill>
                          <a:schemeClr val="lt1"/>
                        </a:solidFill>
                        <a:effectLst/>
                        <a:latin typeface="+mn-lt"/>
                        <a:ea typeface="+mn-ea"/>
                        <a:cs typeface="+mn-cs"/>
                      </a:endParaRPr>
                    </a:p>
                  </a:txBody>
                  <a:tcPr/>
                </a:tc>
                <a:tc hMerge="1">
                  <a:txBody>
                    <a:bodyPr/>
                    <a:lstStyle/>
                    <a:p>
                      <a:endParaRPr lang="en-CA"/>
                    </a:p>
                  </a:txBody>
                  <a:tcPr/>
                </a:tc>
              </a:tr>
              <a:tr h="2930222">
                <a:tc>
                  <a:txBody>
                    <a:bodyPr/>
                    <a:lstStyle/>
                    <a:p>
                      <a:r>
                        <a:rPr lang="en-CA" sz="1800" kern="1200" dirty="0" smtClean="0">
                          <a:solidFill>
                            <a:schemeClr val="dk1"/>
                          </a:solidFill>
                          <a:effectLst/>
                          <a:latin typeface="+mn-lt"/>
                          <a:ea typeface="+mn-ea"/>
                          <a:cs typeface="+mn-cs"/>
                        </a:rPr>
                        <a:t>-</a:t>
                      </a:r>
                      <a:r>
                        <a:rPr lang="en-CA" sz="1600" kern="1200" dirty="0" smtClean="0">
                          <a:solidFill>
                            <a:schemeClr val="dk1"/>
                          </a:solidFill>
                          <a:effectLst/>
                          <a:latin typeface="+mn-lt"/>
                          <a:ea typeface="+mn-ea"/>
                          <a:cs typeface="+mn-cs"/>
                        </a:rPr>
                        <a:t>Deep transverse perineal</a:t>
                      </a:r>
                    </a:p>
                    <a:p>
                      <a:r>
                        <a:rPr lang="en-CA" sz="1600" kern="1200" dirty="0" smtClean="0">
                          <a:solidFill>
                            <a:schemeClr val="dk1"/>
                          </a:solidFill>
                          <a:effectLst/>
                          <a:latin typeface="+mn-lt"/>
                          <a:ea typeface="+mn-ea"/>
                          <a:cs typeface="+mn-cs"/>
                        </a:rPr>
                        <a:t>-Superficial transverse perineal</a:t>
                      </a:r>
                    </a:p>
                    <a:p>
                      <a:r>
                        <a:rPr lang="en-CA" sz="1600" kern="1200" dirty="0" smtClean="0">
                          <a:solidFill>
                            <a:schemeClr val="dk1"/>
                          </a:solidFill>
                          <a:effectLst/>
                          <a:latin typeface="+mn-lt"/>
                          <a:ea typeface="+mn-ea"/>
                          <a:cs typeface="+mn-cs"/>
                        </a:rPr>
                        <a:t>-elevator </a:t>
                      </a:r>
                      <a:r>
                        <a:rPr lang="en-CA" sz="1600" kern="1200" dirty="0" err="1" smtClean="0">
                          <a:solidFill>
                            <a:schemeClr val="dk1"/>
                          </a:solidFill>
                          <a:effectLst/>
                          <a:latin typeface="+mn-lt"/>
                          <a:ea typeface="+mn-ea"/>
                          <a:cs typeface="+mn-cs"/>
                        </a:rPr>
                        <a:t>ani</a:t>
                      </a:r>
                      <a:endParaRPr lang="en-CA" sz="1600" kern="1200" dirty="0" smtClean="0">
                        <a:solidFill>
                          <a:schemeClr val="dk1"/>
                        </a:solidFill>
                        <a:effectLst/>
                        <a:latin typeface="+mn-lt"/>
                        <a:ea typeface="+mn-ea"/>
                        <a:cs typeface="+mn-cs"/>
                      </a:endParaRPr>
                    </a:p>
                    <a:p>
                      <a:r>
                        <a:rPr lang="en-CA" sz="1600" kern="1200" dirty="0" smtClean="0">
                          <a:solidFill>
                            <a:schemeClr val="dk1"/>
                          </a:solidFill>
                          <a:effectLst/>
                          <a:latin typeface="+mn-lt"/>
                          <a:ea typeface="+mn-ea"/>
                          <a:cs typeface="+mn-cs"/>
                        </a:rPr>
                        <a:t>-piriformis</a:t>
                      </a:r>
                    </a:p>
                    <a:p>
                      <a:r>
                        <a:rPr lang="en-CA" sz="1600" kern="1200" dirty="0" smtClean="0">
                          <a:solidFill>
                            <a:schemeClr val="dk1"/>
                          </a:solidFill>
                          <a:effectLst/>
                          <a:latin typeface="+mn-lt"/>
                          <a:ea typeface="+mn-ea"/>
                          <a:cs typeface="+mn-cs"/>
                        </a:rPr>
                        <a:t>-</a:t>
                      </a:r>
                      <a:r>
                        <a:rPr lang="en-CA" sz="1600" kern="1200" dirty="0" err="1" smtClean="0">
                          <a:solidFill>
                            <a:schemeClr val="dk1"/>
                          </a:solidFill>
                          <a:effectLst/>
                          <a:latin typeface="+mn-lt"/>
                          <a:ea typeface="+mn-ea"/>
                          <a:cs typeface="+mn-cs"/>
                        </a:rPr>
                        <a:t>obturador</a:t>
                      </a:r>
                      <a:r>
                        <a:rPr lang="en-CA" sz="1600" kern="1200" baseline="0" dirty="0" smtClean="0">
                          <a:solidFill>
                            <a:schemeClr val="dk1"/>
                          </a:solidFill>
                          <a:effectLst/>
                          <a:latin typeface="+mn-lt"/>
                          <a:ea typeface="+mn-ea"/>
                          <a:cs typeface="+mn-cs"/>
                        </a:rPr>
                        <a:t> internus</a:t>
                      </a:r>
                    </a:p>
                    <a:p>
                      <a:r>
                        <a:rPr lang="en-CA" sz="1600" kern="1200" baseline="0" dirty="0" smtClean="0">
                          <a:solidFill>
                            <a:schemeClr val="dk1"/>
                          </a:solidFill>
                          <a:effectLst/>
                          <a:latin typeface="+mn-lt"/>
                          <a:ea typeface="+mn-ea"/>
                          <a:cs typeface="+mn-cs"/>
                        </a:rPr>
                        <a:t>-Anus</a:t>
                      </a:r>
                    </a:p>
                    <a:p>
                      <a:r>
                        <a:rPr lang="en-CA" sz="1600" kern="1200" baseline="0" dirty="0" smtClean="0">
                          <a:solidFill>
                            <a:schemeClr val="dk1"/>
                          </a:solidFill>
                          <a:effectLst/>
                          <a:latin typeface="+mn-lt"/>
                          <a:ea typeface="+mn-ea"/>
                          <a:cs typeface="+mn-cs"/>
                        </a:rPr>
                        <a:t>-anococcygeal ligament</a:t>
                      </a:r>
                    </a:p>
                    <a:p>
                      <a:r>
                        <a:rPr lang="en-CA" sz="1600" kern="1200" baseline="0" dirty="0" smtClean="0">
                          <a:solidFill>
                            <a:schemeClr val="dk1"/>
                          </a:solidFill>
                          <a:effectLst/>
                          <a:latin typeface="+mn-lt"/>
                          <a:ea typeface="+mn-ea"/>
                          <a:cs typeface="+mn-cs"/>
                        </a:rPr>
                        <a:t>-</a:t>
                      </a:r>
                      <a:r>
                        <a:rPr lang="en-CA" sz="1600" kern="1200" baseline="0" dirty="0" err="1" smtClean="0">
                          <a:solidFill>
                            <a:schemeClr val="dk1"/>
                          </a:solidFill>
                          <a:effectLst/>
                          <a:latin typeface="+mn-lt"/>
                          <a:ea typeface="+mn-ea"/>
                          <a:cs typeface="+mn-cs"/>
                        </a:rPr>
                        <a:t>coccygeus</a:t>
                      </a:r>
                      <a:endParaRPr lang="en-CA" sz="1600" kern="1200" baseline="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effectLst/>
                          <a:latin typeface="+mn-lt"/>
                          <a:ea typeface="+mn-ea"/>
                          <a:cs typeface="+mn-cs"/>
                        </a:rPr>
                        <a:t>-external anal sphincter</a:t>
                      </a:r>
                    </a:p>
                  </a:txBody>
                  <a:tcPr>
                    <a:lnR w="12700" cap="flat" cmpd="sng" algn="ctr">
                      <a:solidFill>
                        <a:schemeClr val="tx1"/>
                      </a:solidFill>
                      <a:prstDash val="solid"/>
                      <a:round/>
                      <a:headEnd type="none" w="med" len="med"/>
                      <a:tailEnd type="none" w="med" len="med"/>
                    </a:lnR>
                  </a:tcPr>
                </a:tc>
                <a:tc>
                  <a:txBody>
                    <a:bodyPr/>
                    <a:lstStyle/>
                    <a:p>
                      <a:r>
                        <a:rPr lang="en-CA" sz="1800" kern="1200" baseline="0" dirty="0" smtClean="0">
                          <a:solidFill>
                            <a:schemeClr val="dk1"/>
                          </a:solidFill>
                          <a:effectLst/>
                          <a:latin typeface="+mn-lt"/>
                          <a:ea typeface="+mn-ea"/>
                          <a:cs typeface="+mn-cs"/>
                        </a:rPr>
                        <a:t>-external urethral sphincter</a:t>
                      </a: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bulbospongiosus</a:t>
                      </a:r>
                      <a:endParaRPr lang="en-CA" sz="1800" kern="1200" baseline="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Ischiocavernosus</a:t>
                      </a:r>
                      <a:endParaRPr lang="en-CA" sz="1800" kern="1200" baseline="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-clitoris</a:t>
                      </a:r>
                    </a:p>
                    <a:p>
                      <a:r>
                        <a:rPr lang="en-CA" sz="1800" kern="1200" baseline="0" dirty="0" smtClean="0">
                          <a:solidFill>
                            <a:schemeClr val="dk1"/>
                          </a:solidFill>
                          <a:effectLst/>
                          <a:latin typeface="+mn-lt"/>
                          <a:ea typeface="+mn-ea"/>
                          <a:cs typeface="+mn-cs"/>
                        </a:rPr>
                        <a:t>-Urethral orifice</a:t>
                      </a:r>
                    </a:p>
                    <a:p>
                      <a:r>
                        <a:rPr lang="en-CA" sz="1800" kern="1200" baseline="0" dirty="0" smtClean="0">
                          <a:solidFill>
                            <a:schemeClr val="dk1"/>
                          </a:solidFill>
                          <a:effectLst/>
                          <a:latin typeface="+mn-lt"/>
                          <a:ea typeface="+mn-ea"/>
                          <a:cs typeface="+mn-cs"/>
                        </a:rPr>
                        <a:t>-vagina</a:t>
                      </a:r>
                    </a:p>
                    <a:p>
                      <a:r>
                        <a:rPr lang="en-CA" sz="1800" kern="1200" baseline="0" dirty="0" smtClean="0">
                          <a:solidFill>
                            <a:schemeClr val="dk1"/>
                          </a:solidFill>
                          <a:effectLst/>
                          <a:latin typeface="+mn-lt"/>
                          <a:ea typeface="+mn-ea"/>
                          <a:cs typeface="+mn-cs"/>
                        </a:rPr>
                        <a:t>-perineal membrane</a:t>
                      </a: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sacrotuberous</a:t>
                      </a:r>
                      <a:r>
                        <a:rPr lang="en-CA" sz="1800" kern="1200" baseline="0" dirty="0" smtClean="0">
                          <a:solidFill>
                            <a:schemeClr val="dk1"/>
                          </a:solidFill>
                          <a:effectLst/>
                          <a:latin typeface="+mn-lt"/>
                          <a:ea typeface="+mn-ea"/>
                          <a:cs typeface="+mn-cs"/>
                        </a:rPr>
                        <a:t> ligament</a:t>
                      </a:r>
                    </a:p>
                    <a:p>
                      <a:endParaRPr lang="es-ES_tradnl"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r>
                        <a:rPr lang="en-CA" sz="1800" u="none" strike="noStrike" kern="1200" dirty="0" smtClean="0">
                          <a:solidFill>
                            <a:schemeClr val="dk1"/>
                          </a:solidFill>
                          <a:effectLst/>
                          <a:latin typeface="+mn-lt"/>
                          <a:ea typeface="+mn-ea"/>
                          <a:cs typeface="+mn-cs"/>
                        </a:rPr>
                        <a:t> </a:t>
                      </a:r>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bulbospongiosus</a:t>
                      </a:r>
                      <a:endParaRPr lang="en-CA" sz="1800" kern="1200" baseline="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Ischiocavernosus</a:t>
                      </a:r>
                      <a:endParaRPr lang="en-CA" sz="1800" kern="1200" baseline="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effectLst/>
                          <a:latin typeface="+mn-lt"/>
                          <a:ea typeface="+mn-ea"/>
                          <a:cs typeface="+mn-cs"/>
                        </a:rPr>
                        <a:t>-perineal membrane</a:t>
                      </a:r>
                    </a:p>
                    <a:p>
                      <a:r>
                        <a:rPr lang="en-CA" sz="2000" kern="1200" dirty="0" smtClean="0">
                          <a:solidFill>
                            <a:schemeClr val="dk1"/>
                          </a:solidFill>
                          <a:effectLst/>
                          <a:latin typeface="+mn-lt"/>
                          <a:ea typeface="+mn-ea"/>
                          <a:cs typeface="+mn-cs"/>
                        </a:rPr>
                        <a:t>-</a:t>
                      </a:r>
                      <a:r>
                        <a:rPr lang="en-CA" sz="1800" kern="1200" dirty="0" smtClean="0">
                          <a:solidFill>
                            <a:schemeClr val="dk1"/>
                          </a:solidFill>
                          <a:effectLst/>
                          <a:latin typeface="+mn-lt"/>
                          <a:ea typeface="+mn-ea"/>
                          <a:cs typeface="+mn-cs"/>
                        </a:rPr>
                        <a:t>Deep transverse perineal</a:t>
                      </a:r>
                    </a:p>
                    <a:p>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bulb</a:t>
                      </a:r>
                      <a:r>
                        <a:rPr lang="es-ES_tradnl" sz="1800" kern="1200" baseline="0" dirty="0" smtClean="0">
                          <a:solidFill>
                            <a:schemeClr val="dk1"/>
                          </a:solidFill>
                          <a:effectLst/>
                          <a:latin typeface="+mn-lt"/>
                          <a:ea typeface="+mn-ea"/>
                          <a:cs typeface="+mn-cs"/>
                        </a:rPr>
                        <a:t> of </a:t>
                      </a:r>
                      <a:r>
                        <a:rPr lang="es-ES_tradnl" sz="1800" kern="1200" baseline="0" dirty="0" err="1" smtClean="0">
                          <a:solidFill>
                            <a:schemeClr val="dk1"/>
                          </a:solidFill>
                          <a:effectLst/>
                          <a:latin typeface="+mn-lt"/>
                          <a:ea typeface="+mn-ea"/>
                          <a:cs typeface="+mn-cs"/>
                        </a:rPr>
                        <a:t>penis</a:t>
                      </a:r>
                      <a:r>
                        <a:rPr lang="es-ES_tradnl" sz="1800" kern="1200" baseline="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r>
                        <a:rPr lang="en-CA" sz="1800" kern="1200" dirty="0" smtClean="0">
                          <a:solidFill>
                            <a:schemeClr val="dk1"/>
                          </a:solidFill>
                          <a:effectLst/>
                          <a:latin typeface="+mn-lt"/>
                          <a:ea typeface="+mn-ea"/>
                          <a:cs typeface="+mn-cs"/>
                        </a:rPr>
                        <a:t>-Superficial transverse perineal</a:t>
                      </a: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sacrotuberous</a:t>
                      </a:r>
                      <a:r>
                        <a:rPr lang="en-CA" sz="1800" kern="1200" baseline="0" dirty="0" smtClean="0">
                          <a:solidFill>
                            <a:schemeClr val="dk1"/>
                          </a:solidFill>
                          <a:effectLst/>
                          <a:latin typeface="+mn-lt"/>
                          <a:ea typeface="+mn-ea"/>
                          <a:cs typeface="+mn-cs"/>
                        </a:rPr>
                        <a:t> ligament</a:t>
                      </a:r>
                    </a:p>
                    <a:p>
                      <a:pPr marL="0" marR="0" indent="0" algn="l" defTabSz="914400" rtl="0" eaLnBrk="1" fontAlgn="auto" latinLnBrk="0" hangingPunct="1">
                        <a:lnSpc>
                          <a:spcPct val="100000"/>
                        </a:lnSpc>
                        <a:spcBef>
                          <a:spcPts val="0"/>
                        </a:spcBef>
                        <a:spcAft>
                          <a:spcPts val="0"/>
                        </a:spcAft>
                        <a:buClrTx/>
                        <a:buSzTx/>
                        <a:buFontTx/>
                        <a:buNone/>
                        <a:tabLst/>
                        <a:defRPr/>
                      </a:pPr>
                      <a:r>
                        <a:rPr lang="en-CA" sz="1800" kern="1200" dirty="0" smtClean="0">
                          <a:solidFill>
                            <a:schemeClr val="dk1"/>
                          </a:solidFill>
                          <a:effectLst/>
                          <a:latin typeface="+mn-lt"/>
                          <a:ea typeface="+mn-ea"/>
                          <a:cs typeface="+mn-cs"/>
                        </a:rPr>
                        <a:t>-elevator </a:t>
                      </a:r>
                      <a:r>
                        <a:rPr lang="en-CA" sz="1800" kern="1200" dirty="0" err="1" smtClean="0">
                          <a:solidFill>
                            <a:schemeClr val="dk1"/>
                          </a:solidFill>
                          <a:effectLst/>
                          <a:latin typeface="+mn-lt"/>
                          <a:ea typeface="+mn-ea"/>
                          <a:cs typeface="+mn-cs"/>
                        </a:rPr>
                        <a:t>ani</a:t>
                      </a:r>
                      <a:endParaRPr lang="en-CA" sz="1800" kern="1200" dirty="0" smtClean="0">
                        <a:solidFill>
                          <a:schemeClr val="dk1"/>
                        </a:solidFill>
                        <a:effectLst/>
                        <a:latin typeface="+mn-lt"/>
                        <a:ea typeface="+mn-ea"/>
                        <a:cs typeface="+mn-cs"/>
                      </a:endParaRPr>
                    </a:p>
                    <a:p>
                      <a:r>
                        <a:rPr lang="en-CA" sz="1800" kern="1200" baseline="0" dirty="0" smtClean="0">
                          <a:solidFill>
                            <a:schemeClr val="dk1"/>
                          </a:solidFill>
                          <a:effectLst/>
                          <a:latin typeface="+mn-lt"/>
                          <a:ea typeface="+mn-ea"/>
                          <a:cs typeface="+mn-cs"/>
                        </a:rPr>
                        <a:t>-Anus</a:t>
                      </a:r>
                    </a:p>
                    <a:p>
                      <a:r>
                        <a:rPr lang="en-CA" sz="1800" kern="1200" baseline="0" dirty="0" smtClean="0">
                          <a:solidFill>
                            <a:schemeClr val="dk1"/>
                          </a:solidFill>
                          <a:effectLst/>
                          <a:latin typeface="+mn-lt"/>
                          <a:ea typeface="+mn-ea"/>
                          <a:cs typeface="+mn-cs"/>
                        </a:rPr>
                        <a:t>-anococcygeal ligament</a:t>
                      </a:r>
                    </a:p>
                    <a:p>
                      <a:r>
                        <a:rPr lang="en-CA" sz="1800" kern="1200" baseline="0" dirty="0" smtClean="0">
                          <a:solidFill>
                            <a:schemeClr val="dk1"/>
                          </a:solidFill>
                          <a:effectLst/>
                          <a:latin typeface="+mn-lt"/>
                          <a:ea typeface="+mn-ea"/>
                          <a:cs typeface="+mn-cs"/>
                        </a:rPr>
                        <a:t>-</a:t>
                      </a:r>
                      <a:r>
                        <a:rPr lang="en-CA" sz="1800" kern="1200" baseline="0" dirty="0" err="1" smtClean="0">
                          <a:solidFill>
                            <a:schemeClr val="dk1"/>
                          </a:solidFill>
                          <a:effectLst/>
                          <a:latin typeface="+mn-lt"/>
                          <a:ea typeface="+mn-ea"/>
                          <a:cs typeface="+mn-cs"/>
                        </a:rPr>
                        <a:t>coccygeus</a:t>
                      </a:r>
                      <a:endParaRPr lang="en-CA" sz="1800" kern="1200" baseline="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2000" kern="1200" baseline="0" dirty="0" smtClean="0">
                          <a:solidFill>
                            <a:schemeClr val="dk1"/>
                          </a:solidFill>
                          <a:effectLst/>
                          <a:latin typeface="+mn-lt"/>
                          <a:ea typeface="+mn-ea"/>
                          <a:cs typeface="+mn-cs"/>
                        </a:rPr>
                        <a:t>-external anal sphincter</a:t>
                      </a:r>
                    </a:p>
                    <a:p>
                      <a:pPr marL="285750" indent="-285750">
                        <a:buFont typeface="Arial" charset="0"/>
                        <a:buChar char="•"/>
                      </a:pPr>
                      <a:endParaRPr lang="es-ES_tradnl"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tcPr>
                </a:tc>
              </a:tr>
              <a:tr h="2538707">
                <a:tc gridSpan="2">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hMerge="1">
                  <a:txBody>
                    <a:bodyPr/>
                    <a:lstStyle/>
                    <a:p>
                      <a:endParaRPr lang="en-CA"/>
                    </a:p>
                  </a:txBody>
                  <a:tcPr/>
                </a:tc>
                <a:tc gridSpan="2">
                  <a:txBody>
                    <a:bodyPr/>
                    <a:lstStyle/>
                    <a:p>
                      <a:endParaRPr lang="en-CA" dirty="0"/>
                    </a:p>
                  </a:txBody>
                  <a:tcPr/>
                </a:tc>
                <a:tc hMerge="1">
                  <a:txBody>
                    <a:bodyPr/>
                    <a:lstStyle/>
                    <a:p>
                      <a:endParaRPr lang="en-CA"/>
                    </a:p>
                  </a:txBody>
                  <a:tcPr/>
                </a:tc>
              </a:tr>
            </a:tbl>
          </a:graphicData>
        </a:graphic>
      </p:graphicFrame>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22581" r="19693"/>
          <a:stretch/>
        </p:blipFill>
        <p:spPr>
          <a:xfrm>
            <a:off x="1920922" y="4404876"/>
            <a:ext cx="2911643" cy="2416524"/>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507" y="4404876"/>
            <a:ext cx="2449370" cy="2605476"/>
          </a:xfrm>
          <a:prstGeom prst="rect">
            <a:avLst/>
          </a:prstGeom>
        </p:spPr>
      </p:pic>
    </p:spTree>
    <p:extLst>
      <p:ext uri="{BB962C8B-B14F-4D97-AF65-F5344CB8AC3E}">
        <p14:creationId xmlns:p14="http://schemas.microsoft.com/office/powerpoint/2010/main" val="2437303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4"/>
            <a:ext cx="10058400" cy="5285240"/>
          </a:xfrm>
        </p:spPr>
        <p:txBody>
          <a:bodyPr>
            <a:normAutofit/>
          </a:bodyPr>
          <a:lstStyle/>
          <a:p>
            <a:pPr lvl="0"/>
            <a:r>
              <a:rPr lang="en-CA" sz="1600" b="1" dirty="0"/>
              <a:t>ADDITIONAL INFORMATION</a:t>
            </a:r>
            <a:r>
              <a:rPr lang="es-ES_tradnl" sz="1600" dirty="0"/>
              <a:t/>
            </a:r>
            <a:br>
              <a:rPr lang="es-ES_tradnl" sz="1600" dirty="0"/>
            </a:br>
            <a:r>
              <a:rPr lang="en-CA" sz="1600" dirty="0"/>
              <a:t/>
            </a:r>
            <a:br>
              <a:rPr lang="en-CA" sz="1600" dirty="0"/>
            </a:br>
            <a:r>
              <a:rPr lang="es-ES_tradnl" sz="1600" dirty="0" smtClean="0"/>
              <a:t/>
            </a:r>
            <a:br>
              <a:rPr lang="es-ES_tradnl" sz="1600" dirty="0" smtClean="0"/>
            </a:br>
            <a:r>
              <a:rPr lang="es-ES_tradnl" sz="1400" dirty="0" smtClean="0"/>
              <a:t/>
            </a:r>
            <a:br>
              <a:rPr lang="es-ES_tradnl" sz="1400" dirty="0" smtClean="0"/>
            </a:br>
            <a:r>
              <a:rPr lang="en-CA" sz="1400" dirty="0"/>
              <a:t>  </a:t>
            </a:r>
            <a:r>
              <a:rPr lang="es-ES_tradnl" sz="1400" dirty="0"/>
              <a:t>-</a:t>
            </a:r>
            <a:r>
              <a:rPr lang="en-CA" sz="1400" b="1" dirty="0" smtClean="0"/>
              <a:t>Urethra: </a:t>
            </a:r>
            <a:r>
              <a:rPr lang="es-ES_tradnl" sz="1400" dirty="0" err="1" smtClean="0"/>
              <a:t>Duct</a:t>
            </a:r>
            <a:r>
              <a:rPr lang="es-ES_tradnl" sz="1400" dirty="0" smtClean="0"/>
              <a:t> </a:t>
            </a:r>
            <a:r>
              <a:rPr lang="es-ES_tradnl" sz="1400" dirty="0"/>
              <a:t>that transmits urine from the bladder to the exterior of the body during urination. The urethra is held closed by the urethral sphincter, a muscular structure that helps keep urine in the bladder until voiding can occur.</a:t>
            </a:r>
            <a:br>
              <a:rPr lang="es-ES_tradnl" sz="1400" dirty="0"/>
            </a:br>
            <a:r>
              <a:rPr lang="en-CA" sz="1400" dirty="0"/>
              <a:t>-Portions of the female urethra: intrapelvic urethra and intraperineal urethra</a:t>
            </a:r>
            <a:r>
              <a:rPr lang="es-ES_tradnl" sz="1400" dirty="0"/>
              <a:t/>
            </a:r>
            <a:br>
              <a:rPr lang="es-ES_tradnl" sz="1400" dirty="0"/>
            </a:br>
            <a:r>
              <a:rPr lang="en-CA" sz="1400" dirty="0"/>
              <a:t>-Portions of the male urethra: Prostatic urethra, membranous urethra, spongy urethra</a:t>
            </a:r>
            <a:r>
              <a:rPr lang="es-ES_tradnl" sz="1400" dirty="0"/>
              <a:t/>
            </a:r>
            <a:br>
              <a:rPr lang="es-ES_tradnl" sz="1400" dirty="0"/>
            </a:br>
            <a:r>
              <a:rPr lang="en-CA" sz="1400" dirty="0"/>
              <a:t> </a:t>
            </a:r>
            <a:r>
              <a:rPr lang="es-ES_tradnl" sz="1400" dirty="0"/>
              <a:t/>
            </a:r>
            <a:br>
              <a:rPr lang="es-ES_tradnl" sz="1400" dirty="0"/>
            </a:br>
            <a:r>
              <a:rPr lang="es-ES_tradnl" sz="1400" dirty="0" smtClean="0"/>
              <a:t>-</a:t>
            </a:r>
            <a:r>
              <a:rPr lang="en-CA" sz="1400" b="1" dirty="0" smtClean="0"/>
              <a:t>Clitoris</a:t>
            </a:r>
            <a:r>
              <a:rPr lang="en-CA" sz="1400" b="1" dirty="0"/>
              <a:t>:  </a:t>
            </a:r>
            <a:r>
              <a:rPr lang="es-ES_tradnl" sz="1400" dirty="0"/>
              <a:t>A small mass of erectile tissue in the female that is situated at the anterior apex of the vulva, near the meeting of the labia majora (vulvar lips). The clitoris is highly sensitive to stimulation during sex. </a:t>
            </a:r>
            <a:br>
              <a:rPr lang="es-ES_tradnl" sz="1400" dirty="0"/>
            </a:br>
            <a:r>
              <a:rPr lang="en-CA" sz="1400" b="1" dirty="0"/>
              <a:t> </a:t>
            </a:r>
            <a:r>
              <a:rPr lang="es-ES_tradnl" sz="1400" dirty="0"/>
              <a:t/>
            </a:r>
            <a:br>
              <a:rPr lang="es-ES_tradnl" sz="1400" dirty="0"/>
            </a:br>
            <a:r>
              <a:rPr lang="es-ES_tradnl" sz="1400" dirty="0" smtClean="0"/>
              <a:t>-</a:t>
            </a:r>
            <a:r>
              <a:rPr lang="en-CA" sz="1400" b="1" dirty="0" smtClean="0"/>
              <a:t>Penis</a:t>
            </a:r>
            <a:r>
              <a:rPr lang="en-CA" sz="1400" b="1" dirty="0"/>
              <a:t>: </a:t>
            </a:r>
            <a:r>
              <a:rPr lang="en-CA" sz="1400" dirty="0"/>
              <a:t>An external male reproductive organ, it contains a tube called the urethra which carries semen and urine to the outside of the body. The parts of the penis are the base, shaft, glans, and foreskin. The Tirssue, and erectile tissue (corpus cavernosum and corpus spongiosum). The urethra passes from the bladder to the tip of the penis.</a:t>
            </a:r>
            <a:r>
              <a:rPr lang="es-ES_tradnl" sz="1400" dirty="0"/>
              <a:t/>
            </a:r>
            <a:br>
              <a:rPr lang="es-ES_tradnl" sz="1400" dirty="0"/>
            </a:br>
            <a:r>
              <a:rPr lang="es-ES_tradnl" sz="1400" dirty="0" smtClean="0"/>
              <a:t/>
            </a:r>
            <a:br>
              <a:rPr lang="es-ES_tradnl" sz="1400" dirty="0" smtClean="0"/>
            </a:br>
            <a:r>
              <a:rPr lang="es-ES_tradnl" sz="1400" dirty="0" smtClean="0"/>
              <a:t>-</a:t>
            </a:r>
            <a:r>
              <a:rPr lang="en-CA" sz="1400" b="1" dirty="0"/>
              <a:t> Perineal Membrane:</a:t>
            </a:r>
            <a:r>
              <a:rPr lang="en-CA" sz="1400" dirty="0"/>
              <a:t> </a:t>
            </a:r>
            <a:r>
              <a:rPr lang="es-ES_tradnl" sz="1400" dirty="0"/>
              <a:t>The perineal membrane</a:t>
            </a:r>
            <a:r>
              <a:rPr lang="es-ES_tradnl" sz="1400" b="1" dirty="0"/>
              <a:t> </a:t>
            </a:r>
            <a:r>
              <a:rPr lang="es-ES_tradnl" sz="1400" dirty="0"/>
              <a:t>is a thin triangular horizontal layer of dense tough fascia in the perineum the dividing the urogenital triangle into the superficial (inferior) and deep (superior) perineal pouches.</a:t>
            </a:r>
            <a:br>
              <a:rPr lang="es-ES_tradnl" sz="1400" dirty="0"/>
            </a:br>
            <a:r>
              <a:rPr lang="es-ES_tradnl" sz="1400" dirty="0"/>
              <a:t>It attaches to the inferior margins of the ischiopubic rami, enclosing the anterior portion of the pelvic outlet. Its posterior margin is thickened and connects to the transverse perineal ligament</a:t>
            </a:r>
            <a:r>
              <a:rPr lang="es-ES_tradnl" sz="1400" b="1" dirty="0"/>
              <a:t> </a:t>
            </a:r>
            <a:r>
              <a:rPr lang="es-ES_tradnl" sz="1400" dirty="0"/>
              <a:t>which contains the perineal body</a:t>
            </a:r>
            <a:r>
              <a:rPr lang="es-ES_tradnl" sz="1400" b="1" dirty="0"/>
              <a:t> </a:t>
            </a:r>
            <a:r>
              <a:rPr lang="es-ES_tradnl" sz="1400" dirty="0"/>
              <a:t>in the midline, a condensation of fibromuscular tissue with various muscular attachments.</a:t>
            </a:r>
            <a:br>
              <a:rPr lang="es-ES_tradnl" sz="1400" dirty="0"/>
            </a:br>
            <a:r>
              <a:rPr lang="en-CA" sz="1400" dirty="0"/>
              <a:t> </a:t>
            </a:r>
            <a:r>
              <a:rPr lang="es-ES_tradnl" sz="1400" dirty="0"/>
              <a:t/>
            </a:r>
            <a:br>
              <a:rPr lang="es-ES_tradnl" sz="1400" dirty="0"/>
            </a:br>
            <a:r>
              <a:rPr lang="en-CA" sz="1400" dirty="0"/>
              <a:t> </a:t>
            </a:r>
            <a:r>
              <a:rPr lang="es-ES_tradnl" sz="1400" dirty="0"/>
              <a:t/>
            </a:r>
            <a:br>
              <a:rPr lang="es-ES_tradnl" sz="1400" dirty="0"/>
            </a:br>
            <a:endParaRPr lang="es-ES_tradnl" sz="1600" dirty="0"/>
          </a:p>
        </p:txBody>
      </p:sp>
    </p:spTree>
    <p:extLst>
      <p:ext uri="{BB962C8B-B14F-4D97-AF65-F5344CB8AC3E}">
        <p14:creationId xmlns:p14="http://schemas.microsoft.com/office/powerpoint/2010/main" val="17742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778374625"/>
              </p:ext>
            </p:extLst>
          </p:nvPr>
        </p:nvGraphicFramePr>
        <p:xfrm>
          <a:off x="606095" y="887885"/>
          <a:ext cx="10965794" cy="5629913"/>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5</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s-ES_tradnl" sz="1800" kern="1200" dirty="0" smtClean="0">
                          <a:solidFill>
                            <a:schemeClr val="dk1"/>
                          </a:solidFill>
                          <a:effectLst/>
                          <a:latin typeface="+mn-lt"/>
                          <a:ea typeface="+mn-ea"/>
                          <a:cs typeface="+mn-cs"/>
                        </a:rPr>
                        <a:t>Define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border</a:t>
                      </a:r>
                      <a:r>
                        <a:rPr lang="es-ES_tradnl" sz="1800" kern="1200" dirty="0" smtClean="0">
                          <a:solidFill>
                            <a:schemeClr val="dk1"/>
                          </a:solidFill>
                          <a:effectLst/>
                          <a:latin typeface="+mn-lt"/>
                          <a:ea typeface="+mn-ea"/>
                          <a:cs typeface="+mn-cs"/>
                        </a:rPr>
                        <a:t> and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extent</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ischioanal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fossa</a:t>
                      </a:r>
                      <a:r>
                        <a:rPr lang="es-ES_tradnl" dirty="0" smtClean="0">
                          <a:effectLst/>
                        </a:rPr>
                        <a:t> </a:t>
                      </a:r>
                      <a:endParaRPr lang="en-CA" b="1" noProof="0" dirty="0" smtClean="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s-ES_tradnl" sz="180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ischioal</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fossa</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is</a:t>
                      </a:r>
                      <a:r>
                        <a:rPr lang="es-ES_tradnl" sz="1800" b="0" i="0" kern="1200" dirty="0" smtClean="0">
                          <a:solidFill>
                            <a:schemeClr val="dk1"/>
                          </a:solidFill>
                          <a:effectLst/>
                          <a:latin typeface="+mn-lt"/>
                          <a:ea typeface="+mn-ea"/>
                          <a:cs typeface="+mn-cs"/>
                        </a:rPr>
                        <a:t> a </a:t>
                      </a:r>
                      <a:r>
                        <a:rPr lang="es-ES_tradnl" sz="1800" b="0" i="0" kern="1200" dirty="0" err="1" smtClean="0">
                          <a:solidFill>
                            <a:schemeClr val="dk1"/>
                          </a:solidFill>
                          <a:effectLst/>
                          <a:latin typeface="+mn-lt"/>
                          <a:ea typeface="+mn-ea"/>
                          <a:cs typeface="+mn-cs"/>
                        </a:rPr>
                        <a:t>wedge-shaped</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space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located</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between</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levator</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ani</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muscle</a:t>
                      </a:r>
                      <a:r>
                        <a:rPr lang="es-ES_tradnl" sz="1800" b="0" i="0" kern="1200" dirty="0" smtClean="0">
                          <a:solidFill>
                            <a:schemeClr val="dk1"/>
                          </a:solidFill>
                          <a:effectLst/>
                          <a:latin typeface="+mn-lt"/>
                          <a:ea typeface="+mn-ea"/>
                          <a:cs typeface="+mn-cs"/>
                        </a:rPr>
                        <a:t> and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wall</a:t>
                      </a:r>
                      <a:r>
                        <a:rPr lang="es-ES_tradnl" sz="1800" b="0" i="0" kern="1200" dirty="0" smtClean="0">
                          <a:solidFill>
                            <a:schemeClr val="dk1"/>
                          </a:solidFill>
                          <a:effectLst/>
                          <a:latin typeface="+mn-lt"/>
                          <a:ea typeface="+mn-ea"/>
                          <a:cs typeface="+mn-cs"/>
                        </a:rPr>
                        <a:t> of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pelvis </a:t>
                      </a:r>
                      <a:r>
                        <a:rPr lang="es-ES_tradnl" sz="1800" b="0" i="0" kern="1200" dirty="0" err="1" smtClean="0">
                          <a:solidFill>
                            <a:schemeClr val="dk1"/>
                          </a:solidFill>
                          <a:effectLst/>
                          <a:latin typeface="+mn-lt"/>
                          <a:ea typeface="+mn-ea"/>
                          <a:cs typeface="+mn-cs"/>
                        </a:rPr>
                        <a:t>on</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each</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side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ischioanal</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fossae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allow</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movement</a:t>
                      </a:r>
                      <a:r>
                        <a:rPr lang="es-ES_tradnl" sz="1800" b="0" i="0" kern="1200" dirty="0" smtClean="0">
                          <a:solidFill>
                            <a:schemeClr val="dk1"/>
                          </a:solidFill>
                          <a:effectLst/>
                          <a:latin typeface="+mn-lt"/>
                          <a:ea typeface="+mn-ea"/>
                          <a:cs typeface="+mn-cs"/>
                        </a:rPr>
                        <a:t> of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pelvic</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diaphragm</a:t>
                      </a:r>
                      <a:r>
                        <a:rPr lang="es-ES_tradnl" sz="1800" b="0" i="0" kern="1200" dirty="0" smtClean="0">
                          <a:solidFill>
                            <a:schemeClr val="dk1"/>
                          </a:solidFill>
                          <a:effectLst/>
                          <a:latin typeface="+mn-lt"/>
                          <a:ea typeface="+mn-ea"/>
                          <a:cs typeface="+mn-cs"/>
                        </a:rPr>
                        <a:t> and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expansion</a:t>
                      </a:r>
                      <a:r>
                        <a:rPr lang="es-ES_tradnl" sz="1800" b="0" i="0" kern="1200" dirty="0" smtClean="0">
                          <a:solidFill>
                            <a:schemeClr val="dk1"/>
                          </a:solidFill>
                          <a:effectLst/>
                          <a:latin typeface="+mn-lt"/>
                          <a:ea typeface="+mn-ea"/>
                          <a:cs typeface="+mn-cs"/>
                        </a:rPr>
                        <a:t> of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anal canal </a:t>
                      </a:r>
                      <a:r>
                        <a:rPr lang="es-ES_tradnl" sz="1800" b="0" i="0" kern="1200" dirty="0" err="1" smtClean="0">
                          <a:solidFill>
                            <a:schemeClr val="dk1"/>
                          </a:solidFill>
                          <a:effectLst/>
                          <a:latin typeface="+mn-lt"/>
                          <a:ea typeface="+mn-ea"/>
                          <a:cs typeface="+mn-cs"/>
                        </a:rPr>
                        <a:t>during</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defecatio</a:t>
                      </a:r>
                      <a:r>
                        <a:rPr lang="es-ES_tradnl" sz="1800" b="0" i="0" kern="1200" dirty="0" smtClean="0">
                          <a:solidFill>
                            <a:schemeClr val="dk1"/>
                          </a:solidFill>
                          <a:effectLst/>
                          <a:latin typeface="+mn-lt"/>
                          <a:ea typeface="+mn-ea"/>
                          <a:cs typeface="+mn-cs"/>
                        </a:rPr>
                        <a:t>.</a:t>
                      </a:r>
                    </a:p>
                    <a:p>
                      <a:endParaRPr lang="es-ES_tradnl" sz="1800" b="0" i="0" kern="1200" noProof="0" dirty="0" smtClean="0">
                        <a:solidFill>
                          <a:schemeClr val="dk1"/>
                        </a:solidFill>
                        <a:effectLst/>
                        <a:latin typeface="+mn-lt"/>
                        <a:ea typeface="+mn-ea"/>
                        <a:cs typeface="+mn-cs"/>
                      </a:endParaRPr>
                    </a:p>
                    <a:p>
                      <a:r>
                        <a:rPr lang="es-ES_tradnl" sz="1200" b="1" i="0" kern="1200" dirty="0" err="1" smtClean="0">
                          <a:solidFill>
                            <a:schemeClr val="dk1"/>
                          </a:solidFill>
                          <a:effectLst/>
                          <a:latin typeface="+mn-lt"/>
                          <a:ea typeface="+mn-ea"/>
                          <a:cs typeface="+mn-cs"/>
                        </a:rPr>
                        <a:t>Contents</a:t>
                      </a:r>
                      <a:endParaRPr lang="es-ES_tradnl" sz="1200" b="1" i="0" kern="1200" dirty="0" smtClean="0">
                        <a:solidFill>
                          <a:schemeClr val="dk1"/>
                        </a:solidFill>
                        <a:effectLst/>
                        <a:latin typeface="+mn-lt"/>
                        <a:ea typeface="+mn-ea"/>
                        <a:cs typeface="+mn-cs"/>
                      </a:endParaRPr>
                    </a:p>
                    <a:p>
                      <a:r>
                        <a:rPr lang="es-ES_tradnl" sz="1200" b="0" i="0" kern="1200" dirty="0" smtClean="0">
                          <a:solidFill>
                            <a:schemeClr val="dk1"/>
                          </a:solidFill>
                          <a:effectLst/>
                          <a:latin typeface="+mn-lt"/>
                          <a:ea typeface="+mn-ea"/>
                          <a:cs typeface="+mn-cs"/>
                        </a:rPr>
                        <a:t>-</a:t>
                      </a:r>
                      <a:r>
                        <a:rPr lang="es-ES_tradnl" sz="1200" b="0" i="0" kern="1200" dirty="0" err="1" smtClean="0">
                          <a:solidFill>
                            <a:schemeClr val="dk1"/>
                          </a:solidFill>
                          <a:effectLst/>
                          <a:latin typeface="+mn-lt"/>
                          <a:ea typeface="+mn-ea"/>
                          <a:cs typeface="+mn-cs"/>
                        </a:rPr>
                        <a:t>ischioanal</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or</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ischiorectal</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fat</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pad</a:t>
                      </a:r>
                      <a:endParaRPr lang="es-ES_tradnl" sz="1200" b="0" i="0" kern="1200" dirty="0" smtClean="0">
                        <a:solidFill>
                          <a:schemeClr val="dk1"/>
                        </a:solidFill>
                        <a:effectLst/>
                        <a:latin typeface="+mn-lt"/>
                        <a:ea typeface="+mn-ea"/>
                        <a:cs typeface="+mn-cs"/>
                      </a:endParaRPr>
                    </a:p>
                    <a:p>
                      <a:r>
                        <a:rPr lang="es-ES_tradnl" sz="1200" b="0" i="0" u="none" strike="noStrike" kern="1200" dirty="0" smtClean="0">
                          <a:solidFill>
                            <a:schemeClr val="dk1"/>
                          </a:solidFill>
                          <a:effectLst/>
                          <a:latin typeface="+mn-lt"/>
                          <a:ea typeface="+mn-ea"/>
                          <a:cs typeface="+mn-cs"/>
                        </a:rPr>
                        <a:t>-pudendal canal</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lies</a:t>
                      </a:r>
                      <a:r>
                        <a:rPr lang="es-ES_tradnl" sz="1200" b="0" i="0" kern="1200" dirty="0" smtClean="0">
                          <a:solidFill>
                            <a:schemeClr val="dk1"/>
                          </a:solidFill>
                          <a:effectLst/>
                          <a:latin typeface="+mn-lt"/>
                          <a:ea typeface="+mn-ea"/>
                          <a:cs typeface="+mn-cs"/>
                        </a:rPr>
                        <a:t> in a </a:t>
                      </a:r>
                      <a:r>
                        <a:rPr lang="es-ES_tradnl" sz="1200" b="0" i="0" kern="1200" dirty="0" err="1" smtClean="0">
                          <a:solidFill>
                            <a:schemeClr val="dk1"/>
                          </a:solidFill>
                          <a:effectLst/>
                          <a:latin typeface="+mn-lt"/>
                          <a:ea typeface="+mn-ea"/>
                          <a:cs typeface="+mn-cs"/>
                        </a:rPr>
                        <a:t>fibrous</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sheath</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on</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the</a:t>
                      </a:r>
                      <a:r>
                        <a:rPr lang="es-ES_tradnl" sz="1200" b="0" i="0" kern="1200" dirty="0" smtClean="0">
                          <a:solidFill>
                            <a:schemeClr val="dk1"/>
                          </a:solidFill>
                          <a:effectLst/>
                          <a:latin typeface="+mn-lt"/>
                          <a:ea typeface="+mn-ea"/>
                          <a:cs typeface="+mn-cs"/>
                        </a:rPr>
                        <a:t> lateral </a:t>
                      </a:r>
                      <a:r>
                        <a:rPr lang="es-ES_tradnl" sz="1200" b="0" i="0" kern="1200" dirty="0" err="1" smtClean="0">
                          <a:solidFill>
                            <a:schemeClr val="dk1"/>
                          </a:solidFill>
                          <a:effectLst/>
                          <a:latin typeface="+mn-lt"/>
                          <a:ea typeface="+mn-ea"/>
                          <a:cs typeface="+mn-cs"/>
                        </a:rPr>
                        <a:t>wall</a:t>
                      </a:r>
                      <a:r>
                        <a:rPr lang="es-ES_tradnl" sz="1200" b="0" i="0" kern="1200" dirty="0" smtClean="0">
                          <a:solidFill>
                            <a:schemeClr val="dk1"/>
                          </a:solidFill>
                          <a:effectLst/>
                          <a:latin typeface="+mn-lt"/>
                          <a:ea typeface="+mn-ea"/>
                          <a:cs typeface="+mn-cs"/>
                        </a:rPr>
                        <a:t> and </a:t>
                      </a:r>
                      <a:r>
                        <a:rPr lang="es-ES_tradnl" sz="1200" b="0" i="0" kern="1200" dirty="0" err="1" smtClean="0">
                          <a:solidFill>
                            <a:schemeClr val="dk1"/>
                          </a:solidFill>
                          <a:effectLst/>
                          <a:latin typeface="+mn-lt"/>
                          <a:ea typeface="+mn-ea"/>
                          <a:cs typeface="+mn-cs"/>
                        </a:rPr>
                        <a:t>itself</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contains</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the</a:t>
                      </a:r>
                      <a:r>
                        <a:rPr lang="es-ES_tradnl" sz="1200" b="0" i="0" kern="1200" dirty="0" smtClean="0">
                          <a:solidFill>
                            <a:schemeClr val="dk1"/>
                          </a:solidFill>
                          <a:effectLst/>
                          <a:latin typeface="+mn-lt"/>
                          <a:ea typeface="+mn-ea"/>
                          <a:cs typeface="+mn-cs"/>
                        </a:rPr>
                        <a:t> </a:t>
                      </a:r>
                      <a:r>
                        <a:rPr lang="es-ES_tradnl" sz="1200" b="0" i="0" u="none" strike="noStrike" kern="1200" dirty="0" smtClean="0">
                          <a:solidFill>
                            <a:schemeClr val="dk1"/>
                          </a:solidFill>
                          <a:effectLst/>
                          <a:latin typeface="+mn-lt"/>
                          <a:ea typeface="+mn-ea"/>
                          <a:cs typeface="+mn-cs"/>
                        </a:rPr>
                        <a:t>pudendal nerve</a:t>
                      </a:r>
                      <a:r>
                        <a:rPr lang="es-ES_tradnl" sz="1200" b="0" i="0" kern="1200" dirty="0" smtClean="0">
                          <a:solidFill>
                            <a:schemeClr val="dk1"/>
                          </a:solidFill>
                          <a:effectLst/>
                          <a:latin typeface="+mn-lt"/>
                          <a:ea typeface="+mn-ea"/>
                          <a:cs typeface="+mn-cs"/>
                        </a:rPr>
                        <a:t> and </a:t>
                      </a:r>
                      <a:r>
                        <a:rPr lang="es-ES_tradnl" sz="1200" b="0" i="0" kern="1200" dirty="0" err="1" smtClean="0">
                          <a:solidFill>
                            <a:schemeClr val="dk1"/>
                          </a:solidFill>
                          <a:effectLst/>
                          <a:latin typeface="+mn-lt"/>
                          <a:ea typeface="+mn-ea"/>
                          <a:cs typeface="+mn-cs"/>
                        </a:rPr>
                        <a:t>internal</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pudendal</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vessels</a:t>
                      </a:r>
                      <a:endParaRPr lang="es-ES_tradnl" sz="1200" b="0" i="0" kern="1200" dirty="0" smtClean="0">
                        <a:solidFill>
                          <a:schemeClr val="dk1"/>
                        </a:solidFill>
                        <a:effectLst/>
                        <a:latin typeface="+mn-lt"/>
                        <a:ea typeface="+mn-ea"/>
                        <a:cs typeface="+mn-cs"/>
                      </a:endParaRPr>
                    </a:p>
                    <a:p>
                      <a:r>
                        <a:rPr lang="es-ES_tradnl" sz="1200" b="0" i="0" u="none" strike="noStrike" kern="1200" dirty="0" smtClean="0">
                          <a:solidFill>
                            <a:schemeClr val="dk1"/>
                          </a:solidFill>
                          <a:effectLst/>
                          <a:latin typeface="+mn-lt"/>
                          <a:ea typeface="+mn-ea"/>
                          <a:cs typeface="+mn-cs"/>
                        </a:rPr>
                        <a:t>-inferior rectal branches</a:t>
                      </a:r>
                      <a:r>
                        <a:rPr lang="es-ES_tradnl" sz="1200" b="0" i="0" kern="1200" dirty="0" smtClean="0">
                          <a:solidFill>
                            <a:schemeClr val="dk1"/>
                          </a:solidFill>
                          <a:effectLst/>
                          <a:latin typeface="+mn-lt"/>
                          <a:ea typeface="+mn-ea"/>
                          <a:cs typeface="+mn-cs"/>
                        </a:rPr>
                        <a:t> of </a:t>
                      </a:r>
                      <a:r>
                        <a:rPr lang="es-ES_tradnl" sz="1200" b="0" i="0" kern="1200" dirty="0" err="1" smtClean="0">
                          <a:solidFill>
                            <a:schemeClr val="dk1"/>
                          </a:solidFill>
                          <a:effectLst/>
                          <a:latin typeface="+mn-lt"/>
                          <a:ea typeface="+mn-ea"/>
                          <a:cs typeface="+mn-cs"/>
                        </a:rPr>
                        <a:t>the</a:t>
                      </a:r>
                      <a:r>
                        <a:rPr lang="es-ES_tradnl" sz="1200" b="0" i="0" kern="1200" dirty="0" smtClean="0">
                          <a:solidFill>
                            <a:schemeClr val="dk1"/>
                          </a:solidFill>
                          <a:effectLst/>
                          <a:latin typeface="+mn-lt"/>
                          <a:ea typeface="+mn-ea"/>
                          <a:cs typeface="+mn-cs"/>
                        </a:rPr>
                        <a:t> </a:t>
                      </a:r>
                      <a:r>
                        <a:rPr lang="es-ES_tradnl" sz="1200" b="0" i="0" u="none" strike="noStrike" kern="1200" dirty="0" smtClean="0">
                          <a:solidFill>
                            <a:schemeClr val="dk1"/>
                          </a:solidFill>
                          <a:effectLst/>
                          <a:latin typeface="+mn-lt"/>
                          <a:ea typeface="+mn-ea"/>
                          <a:cs typeface="+mn-cs"/>
                        </a:rPr>
                        <a:t>pudendal nerve</a:t>
                      </a:r>
                      <a:endParaRPr lang="es-ES_tradnl" sz="1200" b="0" i="0" kern="1200" dirty="0" smtClean="0">
                        <a:solidFill>
                          <a:schemeClr val="dk1"/>
                        </a:solidFill>
                        <a:effectLst/>
                        <a:latin typeface="+mn-lt"/>
                        <a:ea typeface="+mn-ea"/>
                        <a:cs typeface="+mn-cs"/>
                      </a:endParaRPr>
                    </a:p>
                    <a:p>
                      <a:r>
                        <a:rPr lang="es-ES_tradnl" sz="1200" b="0" i="0" kern="1200" dirty="0" smtClean="0">
                          <a:solidFill>
                            <a:schemeClr val="dk1"/>
                          </a:solidFill>
                          <a:effectLst/>
                          <a:latin typeface="+mn-lt"/>
                          <a:ea typeface="+mn-ea"/>
                          <a:cs typeface="+mn-cs"/>
                        </a:rPr>
                        <a:t>-posterior </a:t>
                      </a:r>
                      <a:r>
                        <a:rPr lang="es-ES_tradnl" sz="1200" b="0" i="0" kern="1200" dirty="0" err="1" smtClean="0">
                          <a:solidFill>
                            <a:schemeClr val="dk1"/>
                          </a:solidFill>
                          <a:effectLst/>
                          <a:latin typeface="+mn-lt"/>
                          <a:ea typeface="+mn-ea"/>
                          <a:cs typeface="+mn-cs"/>
                        </a:rPr>
                        <a:t>scrotal</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labral</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nerves</a:t>
                      </a:r>
                      <a:r>
                        <a:rPr lang="es-ES_tradnl" sz="1200" b="0" i="0" kern="1200" dirty="0" smtClean="0">
                          <a:solidFill>
                            <a:schemeClr val="dk1"/>
                          </a:solidFill>
                          <a:effectLst/>
                          <a:latin typeface="+mn-lt"/>
                          <a:ea typeface="+mn-ea"/>
                          <a:cs typeface="+mn-cs"/>
                        </a:rPr>
                        <a:t> and </a:t>
                      </a:r>
                      <a:r>
                        <a:rPr lang="es-ES_tradnl" sz="1200" b="0" i="0" kern="1200" dirty="0" err="1" smtClean="0">
                          <a:solidFill>
                            <a:schemeClr val="dk1"/>
                          </a:solidFill>
                          <a:effectLst/>
                          <a:latin typeface="+mn-lt"/>
                          <a:ea typeface="+mn-ea"/>
                          <a:cs typeface="+mn-cs"/>
                        </a:rPr>
                        <a:t>vessels</a:t>
                      </a:r>
                      <a:r>
                        <a:rPr lang="es-ES_tradnl" sz="1200" b="0" i="0" kern="1200" dirty="0" smtClean="0">
                          <a:solidFill>
                            <a:schemeClr val="dk1"/>
                          </a:solidFill>
                          <a:effectLst/>
                          <a:latin typeface="+mn-lt"/>
                          <a:ea typeface="+mn-ea"/>
                          <a:cs typeface="+mn-cs"/>
                        </a:rPr>
                        <a:t> </a:t>
                      </a:r>
                    </a:p>
                    <a:p>
                      <a:r>
                        <a:rPr lang="es-ES_tradnl" sz="1200" b="0" i="0" kern="1200" dirty="0" smtClean="0">
                          <a:solidFill>
                            <a:schemeClr val="dk1"/>
                          </a:solidFill>
                          <a:effectLst/>
                          <a:latin typeface="+mn-lt"/>
                          <a:ea typeface="+mn-ea"/>
                          <a:cs typeface="+mn-cs"/>
                        </a:rPr>
                        <a:t>-perineal </a:t>
                      </a:r>
                      <a:r>
                        <a:rPr lang="es-ES_tradnl" sz="1200" b="0" i="0" kern="1200" dirty="0" err="1" smtClean="0">
                          <a:solidFill>
                            <a:schemeClr val="dk1"/>
                          </a:solidFill>
                          <a:effectLst/>
                          <a:latin typeface="+mn-lt"/>
                          <a:ea typeface="+mn-ea"/>
                          <a:cs typeface="+mn-cs"/>
                        </a:rPr>
                        <a:t>branch</a:t>
                      </a:r>
                      <a:r>
                        <a:rPr lang="es-ES_tradnl" sz="1200" b="0" i="0" kern="1200" dirty="0" smtClean="0">
                          <a:solidFill>
                            <a:schemeClr val="dk1"/>
                          </a:solidFill>
                          <a:effectLst/>
                          <a:latin typeface="+mn-lt"/>
                          <a:ea typeface="+mn-ea"/>
                          <a:cs typeface="+mn-cs"/>
                        </a:rPr>
                        <a:t> of S4</a:t>
                      </a:r>
                    </a:p>
                    <a:p>
                      <a:r>
                        <a:rPr lang="es-ES_tradnl" sz="1200" b="0" i="0" u="none" strike="noStrike" kern="1200" dirty="0" smtClean="0">
                          <a:solidFill>
                            <a:schemeClr val="dk1"/>
                          </a:solidFill>
                          <a:effectLst/>
                          <a:latin typeface="+mn-lt"/>
                          <a:ea typeface="+mn-ea"/>
                          <a:cs typeface="+mn-cs"/>
                        </a:rPr>
                        <a:t>-perforating cutaneous nerve</a:t>
                      </a:r>
                      <a:endParaRPr lang="es-ES_tradnl" sz="1200" b="0" i="0" kern="1200" dirty="0" smtClean="0">
                        <a:solidFill>
                          <a:schemeClr val="dk1"/>
                        </a:solidFill>
                        <a:effectLst/>
                        <a:latin typeface="+mn-lt"/>
                        <a:ea typeface="+mn-ea"/>
                        <a:cs typeface="+mn-cs"/>
                      </a:endParaRPr>
                    </a:p>
                    <a:p>
                      <a:r>
                        <a:rPr lang="es-ES_tradnl" sz="1200" b="0" i="0" kern="1200" dirty="0" smtClean="0">
                          <a:solidFill>
                            <a:schemeClr val="dk1"/>
                          </a:solidFill>
                          <a:effectLst/>
                          <a:latin typeface="+mn-lt"/>
                          <a:ea typeface="+mn-ea"/>
                          <a:cs typeface="+mn-cs"/>
                        </a:rPr>
                        <a:t>-</a:t>
                      </a:r>
                      <a:r>
                        <a:rPr lang="es-ES_tradnl" sz="1200" b="0" i="0" kern="1200" dirty="0" err="1" smtClean="0">
                          <a:solidFill>
                            <a:schemeClr val="dk1"/>
                          </a:solidFill>
                          <a:effectLst/>
                          <a:latin typeface="+mn-lt"/>
                          <a:ea typeface="+mn-ea"/>
                          <a:cs typeface="+mn-cs"/>
                        </a:rPr>
                        <a:t>lymphatic</a:t>
                      </a:r>
                      <a:r>
                        <a:rPr lang="es-ES_tradnl" sz="1200" b="0" i="0" kern="1200" dirty="0" smtClean="0">
                          <a:solidFill>
                            <a:schemeClr val="dk1"/>
                          </a:solidFill>
                          <a:effectLst/>
                          <a:latin typeface="+mn-lt"/>
                          <a:ea typeface="+mn-ea"/>
                          <a:cs typeface="+mn-cs"/>
                        </a:rPr>
                        <a:t> </a:t>
                      </a:r>
                      <a:r>
                        <a:rPr lang="es-ES_tradnl" sz="1200" b="0" i="0" kern="1200" dirty="0" err="1" smtClean="0">
                          <a:solidFill>
                            <a:schemeClr val="dk1"/>
                          </a:solidFill>
                          <a:effectLst/>
                          <a:latin typeface="+mn-lt"/>
                          <a:ea typeface="+mn-ea"/>
                          <a:cs typeface="+mn-cs"/>
                        </a:rPr>
                        <a:t>trunks</a:t>
                      </a:r>
                      <a:endParaRPr lang="es-ES_tradnl" sz="1200" b="0" i="0" kern="1200" dirty="0" smtClean="0">
                        <a:solidFill>
                          <a:schemeClr val="dk1"/>
                        </a:solidFill>
                        <a:effectLst/>
                        <a:latin typeface="+mn-lt"/>
                        <a:ea typeface="+mn-ea"/>
                        <a:cs typeface="+mn-cs"/>
                      </a:endParaRPr>
                    </a:p>
                    <a:p>
                      <a:r>
                        <a:rPr lang="es-ES_tradnl" dirty="0" smtClean="0"/>
                        <a:t/>
                      </a:r>
                      <a:br>
                        <a:rPr lang="es-ES_tradnl" dirty="0" smtClean="0"/>
                      </a:br>
                      <a:endParaRPr lang="en-CA" sz="1800" kern="1200" noProof="0" dirty="0">
                        <a:solidFill>
                          <a:schemeClr val="dk1"/>
                        </a:solidFill>
                        <a:effectLst/>
                        <a:latin typeface="+mn-lt"/>
                        <a:ea typeface="+mn-ea"/>
                        <a:cs typeface="+mn-cs"/>
                      </a:endParaRPr>
                    </a:p>
                  </a:txBody>
                  <a:tcPr/>
                </a:tc>
                <a:tc>
                  <a:txBody>
                    <a:bodyPr/>
                    <a:lstStyle/>
                    <a:p>
                      <a:r>
                        <a:rPr lang="es-ES_tradnl" sz="1800" b="0" i="0" kern="1200" dirty="0" err="1" smtClean="0">
                          <a:solidFill>
                            <a:schemeClr val="dk1"/>
                          </a:solidFill>
                          <a:effectLst/>
                          <a:latin typeface="+mn-lt"/>
                          <a:ea typeface="+mn-ea"/>
                          <a:cs typeface="+mn-cs"/>
                        </a:rPr>
                        <a:t>Students</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should</a:t>
                      </a:r>
                      <a:r>
                        <a:rPr lang="es-ES_tradnl" sz="1800" b="0" i="0" kern="1200" dirty="0" smtClean="0">
                          <a:solidFill>
                            <a:schemeClr val="dk1"/>
                          </a:solidFill>
                          <a:effectLst/>
                          <a:latin typeface="+mn-lt"/>
                          <a:ea typeface="+mn-ea"/>
                          <a:cs typeface="+mn-cs"/>
                        </a:rPr>
                        <a:t> be </a:t>
                      </a:r>
                      <a:r>
                        <a:rPr lang="es-ES_tradnl" sz="1800" b="0" i="0" kern="1200" dirty="0" err="1" smtClean="0">
                          <a:solidFill>
                            <a:schemeClr val="dk1"/>
                          </a:solidFill>
                          <a:effectLst/>
                          <a:latin typeface="+mn-lt"/>
                          <a:ea typeface="+mn-ea"/>
                          <a:cs typeface="+mn-cs"/>
                        </a:rPr>
                        <a:t>able</a:t>
                      </a:r>
                      <a:r>
                        <a:rPr lang="es-ES_tradnl" sz="1800" b="0" i="0" kern="1200" dirty="0" smtClean="0">
                          <a:solidFill>
                            <a:schemeClr val="dk1"/>
                          </a:solidFill>
                          <a:effectLst/>
                          <a:latin typeface="+mn-lt"/>
                          <a:ea typeface="+mn-ea"/>
                          <a:cs typeface="+mn-cs"/>
                        </a:rPr>
                        <a:t> to </a:t>
                      </a:r>
                      <a:r>
                        <a:rPr lang="es-ES_tradnl" sz="1800" b="0" i="0" kern="1200" dirty="0" err="1" smtClean="0">
                          <a:solidFill>
                            <a:schemeClr val="dk1"/>
                          </a:solidFill>
                          <a:effectLst/>
                          <a:latin typeface="+mn-lt"/>
                          <a:ea typeface="+mn-ea"/>
                          <a:cs typeface="+mn-cs"/>
                        </a:rPr>
                        <a:t>see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back of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pelvis, and </a:t>
                      </a:r>
                      <a:r>
                        <a:rPr lang="es-ES_tradnl" sz="1800" b="0" i="0" kern="1200" dirty="0" err="1" smtClean="0">
                          <a:solidFill>
                            <a:schemeClr val="dk1"/>
                          </a:solidFill>
                          <a:effectLst/>
                          <a:latin typeface="+mn-lt"/>
                          <a:ea typeface="+mn-ea"/>
                          <a:cs typeface="+mn-cs"/>
                        </a:rPr>
                        <a:t>see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structures</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that</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limit</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the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ischioanal</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fossa</a:t>
                      </a:r>
                      <a:r>
                        <a:rPr lang="es-ES_tradnl" sz="1800" b="0" i="0" kern="1200" dirty="0" smtClean="0">
                          <a:solidFill>
                            <a:schemeClr val="dk1"/>
                          </a:solidFill>
                          <a:effectLst/>
                          <a:latin typeface="+mn-lt"/>
                          <a:ea typeface="+mn-ea"/>
                          <a:cs typeface="+mn-cs"/>
                        </a:rPr>
                        <a:t>, as </a:t>
                      </a:r>
                      <a:r>
                        <a:rPr lang="es-ES_tradnl" sz="1800" b="0" i="0" kern="1200" dirty="0" err="1" smtClean="0">
                          <a:solidFill>
                            <a:schemeClr val="dk1"/>
                          </a:solidFill>
                          <a:effectLst/>
                          <a:latin typeface="+mn-lt"/>
                          <a:ea typeface="+mn-ea"/>
                          <a:cs typeface="+mn-cs"/>
                        </a:rPr>
                        <a:t>well</a:t>
                      </a:r>
                      <a:r>
                        <a:rPr lang="es-ES_tradnl" sz="1800" b="0" i="0" kern="1200" dirty="0" smtClean="0">
                          <a:solidFill>
                            <a:schemeClr val="dk1"/>
                          </a:solidFill>
                          <a:effectLst/>
                          <a:latin typeface="+mn-lt"/>
                          <a:ea typeface="+mn-ea"/>
                          <a:cs typeface="+mn-cs"/>
                        </a:rPr>
                        <a:t> as </a:t>
                      </a:r>
                      <a:r>
                        <a:rPr lang="es-ES_tradnl" sz="1800" b="0" i="0" kern="1200" dirty="0" err="1" smtClean="0">
                          <a:solidFill>
                            <a:schemeClr val="dk1"/>
                          </a:solidFill>
                          <a:effectLst/>
                          <a:latin typeface="+mn-lt"/>
                          <a:ea typeface="+mn-ea"/>
                          <a:cs typeface="+mn-cs"/>
                        </a:rPr>
                        <a:t>see</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its</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fat</a:t>
                      </a:r>
                      <a:r>
                        <a:rPr lang="es-ES_tradnl" sz="1800" b="0" i="0" kern="1200" dirty="0" smtClean="0">
                          <a:solidFill>
                            <a:schemeClr val="dk1"/>
                          </a:solidFill>
                          <a:effectLst/>
                          <a:latin typeface="+mn-lt"/>
                          <a:ea typeface="+mn-ea"/>
                          <a:cs typeface="+mn-cs"/>
                        </a:rPr>
                        <a:t> </a:t>
                      </a:r>
                      <a:r>
                        <a:rPr lang="es-ES_tradnl" sz="1800" b="0" i="0" kern="1200" dirty="0" err="1" smtClean="0">
                          <a:solidFill>
                            <a:schemeClr val="dk1"/>
                          </a:solidFill>
                          <a:effectLst/>
                          <a:latin typeface="+mn-lt"/>
                          <a:ea typeface="+mn-ea"/>
                          <a:cs typeface="+mn-cs"/>
                        </a:rPr>
                        <a:t>content</a:t>
                      </a:r>
                      <a:endParaRPr lang="en-CA" noProof="0" dirty="0"/>
                    </a:p>
                  </a:txBody>
                  <a:tcPr/>
                </a:tc>
              </a:tr>
            </a:tbl>
          </a:graphicData>
        </a:graphic>
      </p:graphicFrame>
    </p:spTree>
    <p:extLst>
      <p:ext uri="{BB962C8B-B14F-4D97-AF65-F5344CB8AC3E}">
        <p14:creationId xmlns:p14="http://schemas.microsoft.com/office/powerpoint/2010/main" val="2089341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1406552738"/>
              </p:ext>
            </p:extLst>
          </p:nvPr>
        </p:nvGraphicFramePr>
        <p:xfrm>
          <a:off x="1701800" y="642594"/>
          <a:ext cx="7819390" cy="4754906"/>
        </p:xfrm>
        <a:graphic>
          <a:graphicData uri="http://schemas.openxmlformats.org/drawingml/2006/table">
            <a:tbl>
              <a:tblPr firstRow="1" bandRow="1">
                <a:tableStyleId>{5C22544A-7EE6-4342-B048-85BDC9FD1C3A}</a:tableStyleId>
              </a:tblPr>
              <a:tblGrid>
                <a:gridCol w="3909695"/>
                <a:gridCol w="3909695"/>
              </a:tblGrid>
              <a:tr h="477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b="1" u="sng" kern="1200" dirty="0" smtClean="0">
                          <a:solidFill>
                            <a:schemeClr val="lt1"/>
                          </a:solidFill>
                          <a:effectLst/>
                          <a:latin typeface="+mn-lt"/>
                          <a:ea typeface="+mn-ea"/>
                          <a:cs typeface="+mn-cs"/>
                        </a:rPr>
                        <a:t>Posterior View of Male Pelvis</a:t>
                      </a:r>
                      <a:endParaRPr lang="es-ES_tradnl" sz="1800" b="1" kern="1200" dirty="0" smtClean="0">
                        <a:solidFill>
                          <a:schemeClr val="lt1"/>
                        </a:solidFill>
                        <a:effectLst/>
                        <a:latin typeface="+mn-lt"/>
                        <a:ea typeface="+mn-ea"/>
                        <a:cs typeface="+mn-cs"/>
                      </a:endParaRPr>
                    </a:p>
                  </a:txBody>
                  <a:tcPr/>
                </a:tc>
                <a:tc>
                  <a:txBody>
                    <a:bodyPr/>
                    <a:lstStyle/>
                    <a:p>
                      <a:r>
                        <a:rPr lang="en-CA" sz="1800" b="1" u="sng" kern="1200" dirty="0" smtClean="0">
                          <a:solidFill>
                            <a:schemeClr val="lt1"/>
                          </a:solidFill>
                          <a:effectLst/>
                          <a:latin typeface="+mn-lt"/>
                          <a:ea typeface="+mn-ea"/>
                          <a:cs typeface="+mn-cs"/>
                        </a:rPr>
                        <a:t>Posterior View of Male Pelvis</a:t>
                      </a:r>
                      <a:endParaRPr lang="es-ES_tradnl" sz="1800" b="1" kern="1200" dirty="0">
                        <a:solidFill>
                          <a:schemeClr val="lt1"/>
                        </a:solidFill>
                        <a:effectLst/>
                        <a:latin typeface="+mn-lt"/>
                        <a:ea typeface="+mn-ea"/>
                        <a:cs typeface="+mn-cs"/>
                      </a:endParaRPr>
                    </a:p>
                  </a:txBody>
                  <a:tcPr/>
                </a:tc>
              </a:tr>
              <a:tr h="2038077">
                <a:tc>
                  <a:txBody>
                    <a:bodyPr/>
                    <a:lstStyle/>
                    <a:p>
                      <a:pPr lvl="0"/>
                      <a:r>
                        <a:rPr lang="en-CA" sz="1800" kern="1200" dirty="0" smtClean="0">
                          <a:solidFill>
                            <a:schemeClr val="dk1"/>
                          </a:solidFill>
                          <a:effectLst/>
                          <a:latin typeface="+mn-lt"/>
                          <a:ea typeface="+mn-ea"/>
                          <a:cs typeface="+mn-cs"/>
                        </a:rPr>
                        <a:t>-Sacrospinous ligament</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a:t>
                      </a:r>
                      <a:r>
                        <a:rPr lang="en-CA" sz="1800" kern="1200" dirty="0" err="1" smtClean="0">
                          <a:solidFill>
                            <a:schemeClr val="dk1"/>
                          </a:solidFill>
                          <a:effectLst/>
                          <a:latin typeface="+mn-lt"/>
                          <a:ea typeface="+mn-ea"/>
                          <a:cs typeface="+mn-cs"/>
                        </a:rPr>
                        <a:t>Sacrotuberous</a:t>
                      </a:r>
                      <a:r>
                        <a:rPr lang="en-CA" sz="1800" kern="1200" dirty="0" smtClean="0">
                          <a:solidFill>
                            <a:schemeClr val="dk1"/>
                          </a:solidFill>
                          <a:effectLst/>
                          <a:latin typeface="+mn-lt"/>
                          <a:ea typeface="+mn-ea"/>
                          <a:cs typeface="+mn-cs"/>
                        </a:rPr>
                        <a:t> ligament</a:t>
                      </a:r>
                      <a:endParaRPr lang="es-ES_tradnl"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800" b="1"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ischioanal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fossa</a:t>
                      </a:r>
                      <a:endParaRPr lang="es-ES_tradnl" sz="1800" kern="1200" dirty="0" smtClean="0">
                        <a:solidFill>
                          <a:schemeClr val="dk1"/>
                        </a:solidFill>
                        <a:effectLst/>
                        <a:latin typeface="+mn-lt"/>
                        <a:ea typeface="+mn-ea"/>
                        <a:cs typeface="+mn-cs"/>
                      </a:endParaRPr>
                    </a:p>
                    <a:p>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coccys</a:t>
                      </a:r>
                      <a:endParaRPr lang="es-ES_tradnl" sz="1800" kern="1200" dirty="0" smtClean="0">
                        <a:solidFill>
                          <a:schemeClr val="dk1"/>
                        </a:solidFill>
                        <a:effectLst/>
                        <a:latin typeface="+mn-lt"/>
                        <a:ea typeface="+mn-ea"/>
                        <a:cs typeface="+mn-cs"/>
                      </a:endParaRPr>
                    </a:p>
                    <a:p>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anus</a:t>
                      </a:r>
                      <a:endParaRPr lang="es-ES_tradnl" sz="1800"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b="1" kern="1200" dirty="0" smtClean="0">
                          <a:solidFill>
                            <a:schemeClr val="dk1"/>
                          </a:solidFill>
                          <a:effectLst/>
                          <a:latin typeface="+mn-lt"/>
                          <a:ea typeface="+mn-ea"/>
                          <a:cs typeface="+mn-cs"/>
                        </a:rPr>
                        <a:t>-</a:t>
                      </a:r>
                      <a:r>
                        <a:rPr lang="es-ES_tradnl" sz="1800" b="0" kern="1200" dirty="0" err="1" smtClean="0">
                          <a:solidFill>
                            <a:schemeClr val="dk1"/>
                          </a:solidFill>
                          <a:effectLst/>
                          <a:latin typeface="+mn-lt"/>
                          <a:ea typeface="+mn-ea"/>
                          <a:cs typeface="+mn-cs"/>
                        </a:rPr>
                        <a:t>ischioanal</a:t>
                      </a:r>
                      <a:r>
                        <a:rPr lang="es-ES_tradnl" sz="1800" b="0" kern="1200" dirty="0" smtClean="0">
                          <a:solidFill>
                            <a:schemeClr val="dk1"/>
                          </a:solidFill>
                          <a:effectLst/>
                          <a:latin typeface="+mn-lt"/>
                          <a:ea typeface="+mn-ea"/>
                          <a:cs typeface="+mn-cs"/>
                        </a:rPr>
                        <a:t> </a:t>
                      </a:r>
                      <a:r>
                        <a:rPr lang="es-ES_tradnl" sz="1800" b="0" kern="1200" dirty="0" err="1" smtClean="0">
                          <a:solidFill>
                            <a:schemeClr val="dk1"/>
                          </a:solidFill>
                          <a:effectLst/>
                          <a:latin typeface="+mn-lt"/>
                          <a:ea typeface="+mn-ea"/>
                          <a:cs typeface="+mn-cs"/>
                        </a:rPr>
                        <a:t>fossa</a:t>
                      </a:r>
                      <a:endParaRPr lang="es-ES_tradnl" sz="1800" b="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b="0" kern="1200" noProof="0" dirty="0" smtClean="0">
                          <a:solidFill>
                            <a:schemeClr val="dk1"/>
                          </a:solidFill>
                          <a:effectLst/>
                          <a:latin typeface="+mn-lt"/>
                          <a:ea typeface="+mn-ea"/>
                          <a:cs typeface="+mn-cs"/>
                        </a:rPr>
                        <a:t>-</a:t>
                      </a:r>
                      <a:r>
                        <a:rPr lang="es-ES_tradnl" sz="1800" b="0" kern="1200" noProof="0" dirty="0" err="1" smtClean="0">
                          <a:solidFill>
                            <a:schemeClr val="dk1"/>
                          </a:solidFill>
                          <a:effectLst/>
                          <a:latin typeface="+mn-lt"/>
                          <a:ea typeface="+mn-ea"/>
                          <a:cs typeface="+mn-cs"/>
                        </a:rPr>
                        <a:t>Sacrum</a:t>
                      </a:r>
                      <a:endParaRPr lang="es-ES_tradnl" sz="1800" b="0" kern="1200" noProof="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b="0" kern="1200" dirty="0" smtClean="0">
                          <a:solidFill>
                            <a:schemeClr val="dk1"/>
                          </a:solidFill>
                          <a:effectLst/>
                          <a:latin typeface="+mn-lt"/>
                          <a:ea typeface="+mn-ea"/>
                          <a:cs typeface="+mn-cs"/>
                        </a:rPr>
                        <a:t>-</a:t>
                      </a:r>
                      <a:r>
                        <a:rPr lang="es-ES_tradnl" sz="1800" b="0" kern="1200" dirty="0" err="1" smtClean="0">
                          <a:solidFill>
                            <a:schemeClr val="dk1"/>
                          </a:solidFill>
                          <a:effectLst/>
                          <a:latin typeface="+mn-lt"/>
                          <a:ea typeface="+mn-ea"/>
                          <a:cs typeface="+mn-cs"/>
                        </a:rPr>
                        <a:t>coccys</a:t>
                      </a:r>
                      <a:endParaRPr lang="es-ES_tradnl" sz="1800" b="0" kern="1200" noProof="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b="0" noProof="0" dirty="0" smtClean="0"/>
                        <a:t>-</a:t>
                      </a:r>
                      <a:r>
                        <a:rPr lang="es-ES_tradnl" b="0" noProof="0" dirty="0" err="1" smtClean="0"/>
                        <a:t>ischiatic</a:t>
                      </a:r>
                      <a:r>
                        <a:rPr lang="es-ES_tradnl" b="0" noProof="0" dirty="0" smtClean="0"/>
                        <a:t> </a:t>
                      </a:r>
                      <a:r>
                        <a:rPr lang="es-ES_tradnl" b="0" noProof="0" dirty="0" err="1" smtClean="0"/>
                        <a:t>tuberosity</a:t>
                      </a:r>
                      <a:endParaRPr lang="es-ES_tradnl" b="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b="0" noProof="0" dirty="0" smtClean="0"/>
                        <a:t>-</a:t>
                      </a:r>
                      <a:r>
                        <a:rPr lang="es-ES_tradnl" b="0" noProof="0" dirty="0" err="1" smtClean="0"/>
                        <a:t>iliacum</a:t>
                      </a:r>
                      <a:endParaRPr lang="es-ES_tradnl" b="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b="1" noProof="0" dirty="0" smtClean="0"/>
                    </a:p>
                  </a:txBody>
                  <a:tcPr/>
                </a:tc>
              </a:tr>
              <a:tr h="2238929">
                <a:tc>
                  <a:txBody>
                    <a:bodyPr/>
                    <a:lstStyle/>
                    <a:p>
                      <a:endParaRPr lang="en-CA" dirty="0"/>
                    </a:p>
                  </a:txBody>
                  <a:tcPr/>
                </a:tc>
                <a:tc>
                  <a:txBody>
                    <a:bodyPr/>
                    <a:lstStyle/>
                    <a:p>
                      <a:endParaRPr lang="en-CA" dirty="0"/>
                    </a:p>
                  </a:txBody>
                  <a:tcPr/>
                </a:tc>
              </a:tr>
            </a:tbl>
          </a:graphicData>
        </a:graphic>
      </p:graphicFrame>
      <p:pic>
        <p:nvPicPr>
          <p:cNvPr id="2050" name="Picture 2" descr="esultado de imagen para fosas isquioanales"/>
          <p:cNvPicPr>
            <a:picLocks noChangeAspect="1" noChangeArrowheads="1"/>
          </p:cNvPicPr>
          <p:nvPr/>
        </p:nvPicPr>
        <p:blipFill rotWithShape="1">
          <a:blip r:embed="rId2">
            <a:extLst>
              <a:ext uri="{28A0092B-C50C-407E-A947-70E740481C1C}">
                <a14:useLocalDpi xmlns:a14="http://schemas.microsoft.com/office/drawing/2010/main" val="0"/>
              </a:ext>
            </a:extLst>
          </a:blip>
          <a:srcRect l="3129" t="14024" r="21712" b="24085"/>
          <a:stretch/>
        </p:blipFill>
        <p:spPr bwMode="auto">
          <a:xfrm>
            <a:off x="2400299" y="3390900"/>
            <a:ext cx="2335268" cy="1504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sultado de imagen para fosas isquioanales vista posteri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742" y="3173151"/>
            <a:ext cx="3729448" cy="22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791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1756583663"/>
              </p:ext>
            </p:extLst>
          </p:nvPr>
        </p:nvGraphicFramePr>
        <p:xfrm>
          <a:off x="567594" y="271868"/>
          <a:ext cx="10965794" cy="6727193"/>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5</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s-ES_tradnl" sz="1800" kern="1200" dirty="0" err="1" smtClean="0">
                          <a:solidFill>
                            <a:schemeClr val="dk1"/>
                          </a:solidFill>
                          <a:effectLst/>
                          <a:latin typeface="+mn-lt"/>
                          <a:ea typeface="+mn-ea"/>
                          <a:cs typeface="+mn-cs"/>
                        </a:rPr>
                        <a:t>Differentiate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contents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male</a:t>
                      </a:r>
                      <a:r>
                        <a:rPr lang="es-ES_tradnl" sz="1800" kern="1200" dirty="0" smtClean="0">
                          <a:solidFill>
                            <a:schemeClr val="dk1"/>
                          </a:solidFill>
                          <a:effectLst/>
                          <a:latin typeface="+mn-lt"/>
                          <a:ea typeface="+mn-ea"/>
                          <a:cs typeface="+mn-cs"/>
                        </a:rPr>
                        <a:t> and </a:t>
                      </a:r>
                      <a:r>
                        <a:rPr lang="es-ES_tradnl" sz="1800" kern="1200" dirty="0" err="1" smtClean="0">
                          <a:solidFill>
                            <a:schemeClr val="dk1"/>
                          </a:solidFill>
                          <a:effectLst/>
                          <a:latin typeface="+mn-lt"/>
                          <a:ea typeface="+mn-ea"/>
                          <a:cs typeface="+mn-cs"/>
                        </a:rPr>
                        <a:t>female</a:t>
                      </a:r>
                      <a:r>
                        <a:rPr lang="es-ES_tradnl" sz="1800" kern="1200" dirty="0" smtClean="0">
                          <a:solidFill>
                            <a:schemeClr val="dk1"/>
                          </a:solidFill>
                          <a:effectLst/>
                          <a:latin typeface="+mn-lt"/>
                          <a:ea typeface="+mn-ea"/>
                          <a:cs typeface="+mn-cs"/>
                        </a:rPr>
                        <a:t> superficial perineal </a:t>
                      </a:r>
                      <a:r>
                        <a:rPr lang="es-ES_tradnl" sz="1800" kern="1200" dirty="0" err="1" smtClean="0">
                          <a:solidFill>
                            <a:schemeClr val="dk1"/>
                          </a:solidFill>
                          <a:effectLst/>
                          <a:latin typeface="+mn-lt"/>
                          <a:ea typeface="+mn-ea"/>
                          <a:cs typeface="+mn-cs"/>
                        </a:rPr>
                        <a:t>pouch</a:t>
                      </a:r>
                      <a:r>
                        <a:rPr lang="es-ES_tradnl" dirty="0" smtClean="0">
                          <a:effectLst/>
                        </a:rPr>
                        <a:t> </a:t>
                      </a:r>
                      <a:endParaRPr lang="en-CA" b="1" noProof="0" dirty="0" smtClean="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content</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varies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depending</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on</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whether</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it</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male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or</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female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since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it</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supports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sexual </a:t>
                      </a:r>
                      <a:r>
                        <a:rPr lang="es-ES_tradnl" sz="1800" kern="1200" dirty="0" err="1" smtClean="0">
                          <a:solidFill>
                            <a:schemeClr val="dk1"/>
                          </a:solidFill>
                          <a:effectLst/>
                          <a:latin typeface="+mn-lt"/>
                          <a:ea typeface="+mn-ea"/>
                          <a:cs typeface="+mn-cs"/>
                        </a:rPr>
                        <a:t>organs</a:t>
                      </a:r>
                      <a:r>
                        <a:rPr lang="es-ES_tradnl" sz="1800" kern="1200" dirty="0" smtClean="0">
                          <a:solidFill>
                            <a:schemeClr val="dk1"/>
                          </a:solidFill>
                          <a:effectLst/>
                          <a:latin typeface="+mn-lt"/>
                          <a:ea typeface="+mn-ea"/>
                          <a:cs typeface="+mn-cs"/>
                        </a:rPr>
                        <a:t>.</a:t>
                      </a:r>
                    </a:p>
                    <a:p>
                      <a:r>
                        <a:rPr lang="es-ES_tradnl" sz="1800" kern="1200" dirty="0" smtClean="0">
                          <a:solidFill>
                            <a:schemeClr val="dk1"/>
                          </a:solidFill>
                          <a:effectLst/>
                          <a:latin typeface="+mn-lt"/>
                          <a:ea typeface="+mn-ea"/>
                          <a:cs typeface="+mn-cs"/>
                        </a:rPr>
                        <a:t> </a:t>
                      </a:r>
                    </a:p>
                    <a:p>
                      <a:r>
                        <a:rPr lang="es-ES_tradnl" sz="1800" b="1" kern="1200" dirty="0" err="1" smtClean="0">
                          <a:solidFill>
                            <a:schemeClr val="dk1"/>
                          </a:solidFill>
                          <a:effectLst/>
                          <a:latin typeface="+mn-lt"/>
                          <a:ea typeface="+mn-ea"/>
                          <a:cs typeface="+mn-cs"/>
                        </a:rPr>
                        <a:t>Male</a:t>
                      </a:r>
                      <a:r>
                        <a:rPr lang="es-ES_tradnl" sz="1800" b="1"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Bulbospongiosus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Ischiocavernosus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 Anal </a:t>
                      </a:r>
                      <a:r>
                        <a:rPr lang="es-ES_tradnl" sz="1800" kern="1200" dirty="0" err="1" smtClean="0">
                          <a:solidFill>
                            <a:schemeClr val="dk1"/>
                          </a:solidFill>
                          <a:effectLst/>
                          <a:latin typeface="+mn-lt"/>
                          <a:ea typeface="+mn-ea"/>
                          <a:cs typeface="+mn-cs"/>
                        </a:rPr>
                        <a:t>Sphincter</a:t>
                      </a:r>
                      <a:r>
                        <a:rPr lang="es-ES_tradnl" sz="1800" kern="1200" dirty="0" smtClean="0">
                          <a:solidFill>
                            <a:schemeClr val="dk1"/>
                          </a:solidFill>
                          <a:effectLst/>
                          <a:latin typeface="+mn-lt"/>
                          <a:ea typeface="+mn-ea"/>
                          <a:cs typeface="+mn-cs"/>
                        </a:rPr>
                        <a:t>, Deep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Anal </a:t>
                      </a:r>
                      <a:r>
                        <a:rPr lang="es-ES_tradnl" sz="1800" kern="1200" dirty="0" err="1" smtClean="0">
                          <a:solidFill>
                            <a:schemeClr val="dk1"/>
                          </a:solidFill>
                          <a:effectLst/>
                          <a:latin typeface="+mn-lt"/>
                          <a:ea typeface="+mn-ea"/>
                          <a:cs typeface="+mn-cs"/>
                        </a:rPr>
                        <a:t>sphincter</a:t>
                      </a:r>
                      <a:r>
                        <a:rPr lang="es-ES_tradnl" sz="1800" kern="1200" dirty="0" smtClean="0">
                          <a:solidFill>
                            <a:schemeClr val="dk1"/>
                          </a:solidFill>
                          <a:effectLst/>
                          <a:latin typeface="+mn-lt"/>
                          <a:ea typeface="+mn-ea"/>
                          <a:cs typeface="+mn-cs"/>
                        </a:rPr>
                        <a:t>, Deep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superficial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a:t>
                      </a:r>
                      <a:r>
                        <a:rPr lang="es-ES_tradnl" dirty="0" smtClean="0">
                          <a:effectLst/>
                        </a:rPr>
                        <a:t> </a:t>
                      </a:r>
                      <a:endParaRPr lang="es-ES_tradnl" sz="1800" kern="1200" dirty="0" smtClean="0">
                        <a:solidFill>
                          <a:schemeClr val="dk1"/>
                        </a:solidFill>
                        <a:effectLst/>
                        <a:latin typeface="+mn-lt"/>
                        <a:ea typeface="+mn-ea"/>
                        <a:cs typeface="+mn-cs"/>
                      </a:endParaRPr>
                    </a:p>
                    <a:p>
                      <a:endParaRPr lang="es-ES_tradnl" sz="1800" kern="1200" dirty="0" smtClean="0">
                        <a:solidFill>
                          <a:schemeClr val="dk1"/>
                        </a:solidFill>
                        <a:effectLst/>
                        <a:latin typeface="+mn-lt"/>
                        <a:ea typeface="+mn-ea"/>
                        <a:cs typeface="+mn-cs"/>
                      </a:endParaRPr>
                    </a:p>
                    <a:p>
                      <a:r>
                        <a:rPr lang="es-ES_tradnl" sz="1800" b="1" kern="1200" dirty="0" err="1" smtClean="0">
                          <a:solidFill>
                            <a:schemeClr val="dk1"/>
                          </a:solidFill>
                          <a:effectLst/>
                          <a:latin typeface="+mn-lt"/>
                          <a:ea typeface="+mn-ea"/>
                          <a:cs typeface="+mn-cs"/>
                        </a:rPr>
                        <a:t>Female</a:t>
                      </a:r>
                      <a:r>
                        <a:rPr lang="es-ES_tradnl" sz="1800" b="1"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Root</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clítoris and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associated</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with</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it</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bulbs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vestibule</a:t>
                      </a:r>
                      <a:r>
                        <a:rPr lang="es-ES_tradnl" sz="1800" kern="1200" dirty="0" smtClean="0">
                          <a:solidFill>
                            <a:schemeClr val="dk1"/>
                          </a:solidFill>
                          <a:effectLst/>
                          <a:latin typeface="+mn-lt"/>
                          <a:ea typeface="+mn-ea"/>
                          <a:cs typeface="+mn-cs"/>
                        </a:rPr>
                        <a:t> and </a:t>
                      </a:r>
                      <a:r>
                        <a:rPr lang="es-ES_tradnl" sz="1800" kern="1200" dirty="0" err="1" smtClean="0">
                          <a:solidFill>
                            <a:schemeClr val="dk1"/>
                          </a:solidFill>
                          <a:effectLst/>
                          <a:latin typeface="+mn-lt"/>
                          <a:ea typeface="+mn-ea"/>
                          <a:cs typeface="+mn-cs"/>
                        </a:rPr>
                        <a:t>surrounding</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 Superficial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Branches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branches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posterior labial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of perineal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pudendal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nerves</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of posterior </a:t>
                      </a:r>
                      <a:r>
                        <a:rPr lang="es-ES_tradnl" sz="1800" kern="1200" dirty="0" err="1" smtClean="0">
                          <a:solidFill>
                            <a:schemeClr val="dk1"/>
                          </a:solidFill>
                          <a:effectLst/>
                          <a:latin typeface="+mn-lt"/>
                          <a:ea typeface="+mn-ea"/>
                          <a:cs typeface="+mn-cs"/>
                        </a:rPr>
                        <a:t>cutaneous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nerve</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thigh</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greater</a:t>
                      </a:r>
                      <a:r>
                        <a:rPr lang="es-ES_tradnl" sz="1800" kern="1200" dirty="0" smtClean="0">
                          <a:solidFill>
                            <a:schemeClr val="dk1"/>
                          </a:solidFill>
                          <a:effectLst/>
                          <a:latin typeface="+mn-lt"/>
                          <a:ea typeface="+mn-ea"/>
                          <a:cs typeface="+mn-cs"/>
                        </a:rPr>
                        <a:t> vestibular </a:t>
                      </a:r>
                      <a:r>
                        <a:rPr lang="es-ES_tradnl" sz="1800" kern="1200" dirty="0" err="1" smtClean="0">
                          <a:solidFill>
                            <a:schemeClr val="dk1"/>
                          </a:solidFill>
                          <a:effectLst/>
                          <a:latin typeface="+mn-lt"/>
                          <a:ea typeface="+mn-ea"/>
                          <a:cs typeface="+mn-cs"/>
                        </a:rPr>
                        <a:t>glands</a:t>
                      </a:r>
                      <a:r>
                        <a:rPr lang="es-ES_tradnl" sz="1800" kern="1200" dirty="0" smtClean="0">
                          <a:solidFill>
                            <a:schemeClr val="dk1"/>
                          </a:solidFill>
                          <a:effectLst/>
                          <a:latin typeface="+mn-lt"/>
                          <a:ea typeface="+mn-ea"/>
                          <a:cs typeface="+mn-cs"/>
                        </a:rPr>
                        <a:t>.</a:t>
                      </a:r>
                      <a:endParaRPr lang="es-ES_tradnl" sz="1800" kern="1200" dirty="0">
                        <a:solidFill>
                          <a:schemeClr val="dk1"/>
                        </a:solidFill>
                        <a:effectLst/>
                        <a:latin typeface="+mn-lt"/>
                        <a:ea typeface="+mn-ea"/>
                        <a:cs typeface="+mn-cs"/>
                      </a:endParaRPr>
                    </a:p>
                  </a:txBody>
                  <a:tcPr/>
                </a:tc>
                <a:tc>
                  <a:txBody>
                    <a:bodyPr/>
                    <a:lstStyle/>
                    <a:p>
                      <a:r>
                        <a:rPr lang="es-ES_tradnl" dirty="0" err="1" smtClean="0"/>
                        <a:t>Students</a:t>
                      </a:r>
                      <a:r>
                        <a:rPr lang="es-ES_tradnl" dirty="0" smtClean="0"/>
                        <a:t> </a:t>
                      </a:r>
                      <a:r>
                        <a:rPr lang="es-ES_tradnl" dirty="0" err="1" smtClean="0"/>
                        <a:t>should</a:t>
                      </a:r>
                      <a:r>
                        <a:rPr lang="es-ES_tradnl" dirty="0" smtClean="0"/>
                        <a:t> be </a:t>
                      </a:r>
                      <a:r>
                        <a:rPr lang="es-ES_tradnl" dirty="0" err="1" smtClean="0"/>
                        <a:t>able</a:t>
                      </a:r>
                      <a:r>
                        <a:rPr lang="es-ES_tradnl" dirty="0" smtClean="0"/>
                        <a:t> to </a:t>
                      </a:r>
                      <a:r>
                        <a:rPr lang="es-ES_tradnl" dirty="0" err="1" smtClean="0"/>
                        <a:t>see</a:t>
                      </a:r>
                      <a:r>
                        <a:rPr lang="es-ES_tradnl" dirty="0" smtClean="0"/>
                        <a:t> </a:t>
                      </a:r>
                      <a:r>
                        <a:rPr lang="es-ES_tradnl" dirty="0" err="1" smtClean="0"/>
                        <a:t>from</a:t>
                      </a:r>
                      <a:r>
                        <a:rPr lang="es-ES_tradnl" dirty="0" smtClean="0"/>
                        <a:t> </a:t>
                      </a:r>
                      <a:r>
                        <a:rPr lang="es-ES_tradnl" dirty="0" err="1" smtClean="0"/>
                        <a:t>the</a:t>
                      </a:r>
                      <a:r>
                        <a:rPr lang="es-ES_tradnl" dirty="0" smtClean="0"/>
                        <a:t> </a:t>
                      </a:r>
                      <a:r>
                        <a:rPr lang="es-ES_tradnl" dirty="0" err="1" smtClean="0"/>
                        <a:t>bottom</a:t>
                      </a:r>
                      <a:r>
                        <a:rPr lang="es-ES_tradnl" dirty="0" smtClean="0"/>
                        <a:t> </a:t>
                      </a:r>
                      <a:r>
                        <a:rPr lang="es-ES_tradnl" dirty="0" err="1" smtClean="0"/>
                        <a:t>view</a:t>
                      </a:r>
                      <a:r>
                        <a:rPr lang="es-ES_tradnl" dirty="0" smtClean="0"/>
                        <a:t>, </a:t>
                      </a:r>
                      <a:r>
                        <a:rPr lang="es-ES_tradnl" dirty="0" err="1" smtClean="0"/>
                        <a:t>the</a:t>
                      </a:r>
                      <a:r>
                        <a:rPr lang="es-ES_tradnl" dirty="0" smtClean="0"/>
                        <a:t> </a:t>
                      </a:r>
                      <a:r>
                        <a:rPr lang="es-ES_tradnl" dirty="0" err="1" smtClean="0"/>
                        <a:t>structures</a:t>
                      </a:r>
                      <a:r>
                        <a:rPr lang="es-ES_tradnl" dirty="0" smtClean="0"/>
                        <a:t> </a:t>
                      </a:r>
                      <a:r>
                        <a:rPr lang="es-ES_tradnl" dirty="0" err="1" smtClean="0"/>
                        <a:t>that</a:t>
                      </a:r>
                      <a:r>
                        <a:rPr lang="es-ES_tradnl" dirty="0" smtClean="0"/>
                        <a:t> </a:t>
                      </a:r>
                      <a:r>
                        <a:rPr lang="es-ES_tradnl" dirty="0" err="1" smtClean="0"/>
                        <a:t>cross</a:t>
                      </a:r>
                      <a:r>
                        <a:rPr lang="es-ES_tradnl" dirty="0" smtClean="0"/>
                        <a:t> </a:t>
                      </a:r>
                      <a:r>
                        <a:rPr lang="es-ES_tradnl" dirty="0" err="1" smtClean="0"/>
                        <a:t>the</a:t>
                      </a:r>
                      <a:r>
                        <a:rPr lang="es-ES_tradnl" dirty="0" smtClean="0"/>
                        <a:t> </a:t>
                      </a:r>
                      <a:r>
                        <a:rPr lang="es-ES_tradnl" dirty="0" err="1" smtClean="0"/>
                        <a:t>pelvic</a:t>
                      </a:r>
                      <a:r>
                        <a:rPr lang="es-ES_tradnl" dirty="0" smtClean="0"/>
                        <a:t> </a:t>
                      </a:r>
                      <a:r>
                        <a:rPr lang="es-ES_tradnl" dirty="0" err="1" smtClean="0"/>
                        <a:t>floor</a:t>
                      </a:r>
                      <a:r>
                        <a:rPr lang="es-ES_tradnl" dirty="0" smtClean="0"/>
                        <a:t>, </a:t>
                      </a:r>
                      <a:r>
                        <a:rPr lang="es-ES_tradnl" dirty="0" err="1" smtClean="0"/>
                        <a:t>since</a:t>
                      </a:r>
                      <a:r>
                        <a:rPr lang="es-ES_tradnl" dirty="0" smtClean="0"/>
                        <a:t> </a:t>
                      </a:r>
                      <a:r>
                        <a:rPr lang="es-ES_tradnl" dirty="0" err="1" smtClean="0"/>
                        <a:t>these</a:t>
                      </a:r>
                      <a:r>
                        <a:rPr lang="es-ES_tradnl" dirty="0" smtClean="0"/>
                        <a:t> </a:t>
                      </a:r>
                      <a:r>
                        <a:rPr lang="es-ES_tradnl" dirty="0" err="1" smtClean="0"/>
                        <a:t>vary</a:t>
                      </a:r>
                      <a:r>
                        <a:rPr lang="es-ES_tradnl" dirty="0" smtClean="0"/>
                        <a:t> </a:t>
                      </a:r>
                      <a:r>
                        <a:rPr lang="es-ES_tradnl" dirty="0" err="1" smtClean="0"/>
                        <a:t>between</a:t>
                      </a:r>
                      <a:r>
                        <a:rPr lang="es-ES_tradnl" dirty="0" smtClean="0"/>
                        <a:t> </a:t>
                      </a:r>
                      <a:r>
                        <a:rPr lang="es-ES_tradnl" dirty="0" err="1" smtClean="0"/>
                        <a:t>men</a:t>
                      </a:r>
                      <a:r>
                        <a:rPr lang="es-ES_tradnl" dirty="0" smtClean="0"/>
                        <a:t> and </a:t>
                      </a:r>
                      <a:r>
                        <a:rPr lang="es-ES_tradnl" dirty="0" err="1" smtClean="0"/>
                        <a:t>women</a:t>
                      </a:r>
                      <a:r>
                        <a:rPr lang="es-ES_tradnl" dirty="0" smtClean="0"/>
                        <a:t>, </a:t>
                      </a:r>
                      <a:r>
                        <a:rPr lang="es-ES_tradnl" dirty="0" err="1" smtClean="0"/>
                        <a:t>the</a:t>
                      </a:r>
                      <a:r>
                        <a:rPr lang="es-ES_tradnl" dirty="0" smtClean="0"/>
                        <a:t> </a:t>
                      </a:r>
                      <a:r>
                        <a:rPr lang="es-ES_tradnl" dirty="0" err="1" smtClean="0"/>
                        <a:t>order</a:t>
                      </a:r>
                      <a:r>
                        <a:rPr lang="es-ES_tradnl" dirty="0" smtClean="0"/>
                        <a:t> of </a:t>
                      </a:r>
                      <a:r>
                        <a:rPr lang="es-ES_tradnl" dirty="0" err="1" smtClean="0"/>
                        <a:t>the</a:t>
                      </a:r>
                      <a:r>
                        <a:rPr lang="es-ES_tradnl" dirty="0" smtClean="0"/>
                        <a:t> </a:t>
                      </a:r>
                      <a:r>
                        <a:rPr lang="es-ES_tradnl" dirty="0" err="1" smtClean="0"/>
                        <a:t>structures</a:t>
                      </a:r>
                      <a:r>
                        <a:rPr lang="es-ES_tradnl" dirty="0" smtClean="0"/>
                        <a:t> </a:t>
                      </a:r>
                      <a:r>
                        <a:rPr lang="es-ES_tradnl" dirty="0" err="1" smtClean="0"/>
                        <a:t>changes</a:t>
                      </a:r>
                      <a:r>
                        <a:rPr lang="es-ES_tradnl" dirty="0" smtClean="0"/>
                        <a:t>, </a:t>
                      </a:r>
                      <a:r>
                        <a:rPr lang="es-ES_tradnl" dirty="0" err="1" smtClean="0"/>
                        <a:t>that</a:t>
                      </a:r>
                      <a:r>
                        <a:rPr lang="es-ES_tradnl" dirty="0" smtClean="0"/>
                        <a:t> </a:t>
                      </a:r>
                      <a:r>
                        <a:rPr lang="es-ES_tradnl" dirty="0" err="1" smtClean="0"/>
                        <a:t>is</a:t>
                      </a:r>
                      <a:r>
                        <a:rPr lang="es-ES_tradnl" dirty="0" smtClean="0"/>
                        <a:t> </a:t>
                      </a:r>
                      <a:r>
                        <a:rPr lang="es-ES_tradnl" dirty="0" err="1" smtClean="0"/>
                        <a:t>why</a:t>
                      </a:r>
                      <a:r>
                        <a:rPr lang="es-ES_tradnl" dirty="0" smtClean="0"/>
                        <a:t> </a:t>
                      </a:r>
                      <a:r>
                        <a:rPr lang="es-ES_tradnl" dirty="0" err="1" smtClean="0"/>
                        <a:t>students</a:t>
                      </a:r>
                      <a:r>
                        <a:rPr lang="es-ES_tradnl" dirty="0" smtClean="0"/>
                        <a:t> </a:t>
                      </a:r>
                      <a:r>
                        <a:rPr lang="es-ES_tradnl" dirty="0" err="1" smtClean="0"/>
                        <a:t>should</a:t>
                      </a:r>
                      <a:r>
                        <a:rPr lang="es-ES_tradnl" dirty="0" smtClean="0"/>
                        <a:t> </a:t>
                      </a:r>
                      <a:r>
                        <a:rPr lang="es-ES_tradnl" dirty="0" err="1" smtClean="0"/>
                        <a:t>have</a:t>
                      </a:r>
                      <a:r>
                        <a:rPr lang="es-ES_tradnl" dirty="0" smtClean="0"/>
                        <a:t> </a:t>
                      </a:r>
                      <a:r>
                        <a:rPr lang="es-ES_tradnl" dirty="0" err="1" smtClean="0"/>
                        <a:t>access</a:t>
                      </a:r>
                      <a:r>
                        <a:rPr lang="es-ES_tradnl" dirty="0" smtClean="0"/>
                        <a:t> to be </a:t>
                      </a:r>
                      <a:r>
                        <a:rPr lang="es-ES_tradnl" dirty="0" err="1" smtClean="0"/>
                        <a:t>able</a:t>
                      </a:r>
                      <a:r>
                        <a:rPr lang="es-ES_tradnl" dirty="0" smtClean="0"/>
                        <a:t> to </a:t>
                      </a:r>
                      <a:r>
                        <a:rPr lang="es-ES_tradnl" dirty="0" err="1" smtClean="0"/>
                        <a:t>change</a:t>
                      </a:r>
                      <a:r>
                        <a:rPr lang="es-ES_tradnl" dirty="0" smtClean="0"/>
                        <a:t> </a:t>
                      </a:r>
                      <a:r>
                        <a:rPr lang="es-ES_tradnl" dirty="0" err="1" smtClean="0"/>
                        <a:t>from</a:t>
                      </a:r>
                      <a:r>
                        <a:rPr lang="es-ES_tradnl" dirty="0" smtClean="0"/>
                        <a:t> </a:t>
                      </a:r>
                      <a:r>
                        <a:rPr lang="es-ES_tradnl" dirty="0" err="1" smtClean="0"/>
                        <a:t>male</a:t>
                      </a:r>
                      <a:r>
                        <a:rPr lang="es-ES_tradnl" dirty="0" smtClean="0"/>
                        <a:t> to </a:t>
                      </a:r>
                      <a:r>
                        <a:rPr lang="es-ES_tradnl" dirty="0" err="1" smtClean="0"/>
                        <a:t>female</a:t>
                      </a:r>
                      <a:r>
                        <a:rPr lang="es-ES_tradnl" dirty="0" smtClean="0"/>
                        <a:t>. </a:t>
                      </a:r>
                      <a:r>
                        <a:rPr lang="es-ES_tradnl" dirty="0" err="1" smtClean="0"/>
                        <a:t>woman</a:t>
                      </a:r>
                      <a:r>
                        <a:rPr lang="es-ES_tradnl" dirty="0" smtClean="0"/>
                        <a:t>, to be </a:t>
                      </a:r>
                      <a:r>
                        <a:rPr lang="es-ES_tradnl" dirty="0" err="1" smtClean="0"/>
                        <a:t>able</a:t>
                      </a:r>
                      <a:r>
                        <a:rPr lang="es-ES_tradnl" dirty="0" smtClean="0"/>
                        <a:t> to observe </a:t>
                      </a:r>
                      <a:r>
                        <a:rPr lang="es-ES_tradnl" dirty="0" err="1" smtClean="0"/>
                        <a:t>the</a:t>
                      </a:r>
                      <a:r>
                        <a:rPr lang="es-ES_tradnl" dirty="0" smtClean="0"/>
                        <a:t> </a:t>
                      </a:r>
                      <a:r>
                        <a:rPr lang="es-ES_tradnl" dirty="0" err="1" smtClean="0"/>
                        <a:t>difference</a:t>
                      </a:r>
                      <a:r>
                        <a:rPr lang="es-ES_tradnl" dirty="0" smtClean="0"/>
                        <a:t>.</a:t>
                      </a:r>
                      <a:endParaRPr lang="en-CA" noProof="0" dirty="0"/>
                    </a:p>
                  </a:txBody>
                  <a:tcPr/>
                </a:tc>
              </a:tr>
            </a:tbl>
          </a:graphicData>
        </a:graphic>
      </p:graphicFrame>
    </p:spTree>
    <p:extLst>
      <p:ext uri="{BB962C8B-B14F-4D97-AF65-F5344CB8AC3E}">
        <p14:creationId xmlns:p14="http://schemas.microsoft.com/office/powerpoint/2010/main" val="546968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1363863217"/>
              </p:ext>
            </p:extLst>
          </p:nvPr>
        </p:nvGraphicFramePr>
        <p:xfrm>
          <a:off x="606095" y="387142"/>
          <a:ext cx="10965794" cy="3774203"/>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1</a:t>
                      </a:r>
                      <a:endParaRPr lang="es-ES_tradnl" dirty="0"/>
                    </a:p>
                  </a:txBody>
                  <a:tcPr/>
                </a:tc>
                <a:tc hMerge="1">
                  <a:txBody>
                    <a:bodyPr/>
                    <a:lstStyle/>
                    <a:p>
                      <a:endParaRPr lang="es-ES_tradnl" dirty="0"/>
                    </a:p>
                  </a:txBody>
                  <a:tcPr/>
                </a:tc>
              </a:tr>
              <a:tr h="1255742">
                <a:tc>
                  <a:txBody>
                    <a:bodyPr/>
                    <a:lstStyle/>
                    <a:p>
                      <a:r>
                        <a:rPr lang="en-CA" b="1" noProof="0" dirty="0" smtClean="0"/>
                        <a:t>LEARNIG OBJETIVE:</a:t>
                      </a:r>
                    </a:p>
                    <a:p>
                      <a:r>
                        <a:rPr lang="en-CA" noProof="0" dirty="0" smtClean="0"/>
                        <a:t>Understand the orientation of the pelvis: </a:t>
                      </a:r>
                      <a:endParaRPr lang="en-CA" noProof="0" dirty="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n-CA" noProof="0" dirty="0" smtClean="0"/>
                        <a:t>The orientation of the pelvis with the body in the upright position is with the anterior superior iliac spine and the superior part of the pubic symphysis in a vertical plane</a:t>
                      </a:r>
                      <a:endParaRPr lang="en-CA" noProof="0" dirty="0"/>
                    </a:p>
                  </a:txBody>
                  <a:tcPr/>
                </a:tc>
                <a:tc>
                  <a:txBody>
                    <a:bodyPr/>
                    <a:lstStyle/>
                    <a:p>
                      <a:r>
                        <a:rPr lang="en-CA" sz="1800" kern="1200" dirty="0" smtClean="0">
                          <a:effectLst/>
                        </a:rPr>
                        <a:t>The students will be able to manipulate the pelvis and thus locate its anatomical position with respect to the structures that surround it.</a:t>
                      </a:r>
                      <a:r>
                        <a:rPr lang="es-ES_tradnl" dirty="0" smtClean="0">
                          <a:effectLst/>
                        </a:rPr>
                        <a:t> </a:t>
                      </a:r>
                      <a:endParaRPr lang="es-ES_tradnl" dirty="0"/>
                    </a:p>
                  </a:txBody>
                  <a:tcPr/>
                </a:tc>
              </a:tr>
            </a:tbl>
          </a:graphicData>
        </a:graphic>
      </p:graphicFrame>
      <p:pic>
        <p:nvPicPr>
          <p:cNvPr id="1026" name="Picture 2" descr="esultado de imagen para orientacion de la pelv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550" y="3810000"/>
            <a:ext cx="30194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47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1993285617"/>
              </p:ext>
            </p:extLst>
          </p:nvPr>
        </p:nvGraphicFramePr>
        <p:xfrm>
          <a:off x="466298" y="328697"/>
          <a:ext cx="11259404" cy="6306798"/>
        </p:xfrm>
        <a:graphic>
          <a:graphicData uri="http://schemas.openxmlformats.org/drawingml/2006/table">
            <a:tbl>
              <a:tblPr firstRow="1" bandRow="1">
                <a:tableStyleId>{5C22544A-7EE6-4342-B048-85BDC9FD1C3A}</a:tableStyleId>
              </a:tblPr>
              <a:tblGrid>
                <a:gridCol w="2705741"/>
                <a:gridCol w="2862545"/>
                <a:gridCol w="2975212"/>
                <a:gridCol w="2715906"/>
              </a:tblGrid>
              <a:tr h="384811">
                <a:tc gridSpan="2">
                  <a:txBody>
                    <a:bodyPr/>
                    <a:lstStyle/>
                    <a:p>
                      <a:pPr algn="ctr"/>
                      <a:r>
                        <a:rPr lang="en-CA" sz="1600" b="1" u="sng" kern="1200" dirty="0" smtClean="0">
                          <a:solidFill>
                            <a:schemeClr val="lt1"/>
                          </a:solidFill>
                          <a:effectLst/>
                          <a:latin typeface="+mn-lt"/>
                          <a:ea typeface="+mn-ea"/>
                          <a:cs typeface="+mn-cs"/>
                        </a:rPr>
                        <a:t>Female Perineum</a:t>
                      </a:r>
                      <a:endParaRPr lang="es-ES_tradnl" sz="1600" b="1" kern="1200" dirty="0">
                        <a:solidFill>
                          <a:schemeClr val="lt1"/>
                        </a:solidFill>
                        <a:effectLst/>
                        <a:latin typeface="+mn-lt"/>
                        <a:ea typeface="+mn-ea"/>
                        <a:cs typeface="+mn-cs"/>
                      </a:endParaRPr>
                    </a:p>
                  </a:txBody>
                  <a:tcPr/>
                </a:tc>
                <a:tc hMerge="1">
                  <a:txBody>
                    <a:bodyPr/>
                    <a:lstStyle/>
                    <a:p>
                      <a:endParaRPr lang="en-CA"/>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u="sng" kern="1200" dirty="0" smtClean="0">
                          <a:solidFill>
                            <a:schemeClr val="lt1"/>
                          </a:solidFill>
                          <a:effectLst/>
                          <a:latin typeface="+mn-lt"/>
                          <a:ea typeface="+mn-ea"/>
                          <a:cs typeface="+mn-cs"/>
                        </a:rPr>
                        <a:t>Male Pelvis</a:t>
                      </a:r>
                      <a:endParaRPr lang="es-ES_tradnl" sz="1800" b="1" kern="1200" dirty="0" smtClean="0">
                        <a:solidFill>
                          <a:schemeClr val="lt1"/>
                        </a:solidFill>
                        <a:effectLst/>
                        <a:latin typeface="+mn-lt"/>
                        <a:ea typeface="+mn-ea"/>
                        <a:cs typeface="+mn-cs"/>
                      </a:endParaRPr>
                    </a:p>
                  </a:txBody>
                  <a:tcPr/>
                </a:tc>
                <a:tc hMerge="1">
                  <a:txBody>
                    <a:bodyPr/>
                    <a:lstStyle/>
                    <a:p>
                      <a:endParaRPr lang="en-CA"/>
                    </a:p>
                  </a:txBody>
                  <a:tcPr/>
                </a:tc>
              </a:tr>
              <a:tr h="2930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Root</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clítoris and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associated</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with</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it</a:t>
                      </a:r>
                      <a:r>
                        <a:rPr lang="es-ES_tradnl" sz="1800" kern="1200" dirty="0" smtClean="0">
                          <a:solidFill>
                            <a:schemeClr val="dk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Bulbs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vestibule</a:t>
                      </a:r>
                      <a:r>
                        <a:rPr lang="es-ES_tradnl" sz="1800" kern="1200" dirty="0" smtClean="0">
                          <a:solidFill>
                            <a:schemeClr val="dk1"/>
                          </a:solidFill>
                          <a:effectLst/>
                          <a:latin typeface="+mn-lt"/>
                          <a:ea typeface="+mn-ea"/>
                          <a:cs typeface="+mn-cs"/>
                        </a:rPr>
                        <a:t> and </a:t>
                      </a:r>
                      <a:r>
                        <a:rPr lang="es-ES_tradnl" sz="1800" kern="1200" dirty="0" err="1" smtClean="0">
                          <a:solidFill>
                            <a:schemeClr val="dk1"/>
                          </a:solidFill>
                          <a:effectLst/>
                          <a:latin typeface="+mn-lt"/>
                          <a:ea typeface="+mn-ea"/>
                          <a:cs typeface="+mn-cs"/>
                        </a:rPr>
                        <a:t>surrounding</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muscle</a:t>
                      </a:r>
                      <a:endParaRPr lang="es-ES_tradnl"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-Superficial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muscle</a:t>
                      </a:r>
                      <a:endParaRPr lang="es-ES_tradnl"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Branches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branch</a:t>
                      </a:r>
                      <a:endParaRPr lang="es-ES_tradnl" sz="1800" kern="1200" dirty="0" smtClean="0">
                        <a:solidFill>
                          <a:schemeClr val="dk1"/>
                        </a:solidFill>
                        <a:effectLst/>
                        <a:latin typeface="+mn-lt"/>
                        <a:ea typeface="+mn-ea"/>
                        <a:cs typeface="+mn-cs"/>
                      </a:endParaRPr>
                    </a:p>
                    <a:p>
                      <a:endParaRPr lang="en-CA" sz="1800" kern="1200" baseline="0" dirty="0" smtClean="0">
                        <a:solidFill>
                          <a:schemeClr val="dk1"/>
                        </a:solidFill>
                        <a:effectLst/>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r>
                        <a:rPr lang="es-ES_tradnl" sz="1800" kern="1200" dirty="0" smtClean="0">
                          <a:solidFill>
                            <a:schemeClr val="dk1"/>
                          </a:solidFill>
                          <a:effectLst/>
                          <a:latin typeface="+mn-lt"/>
                          <a:ea typeface="+mn-ea"/>
                          <a:cs typeface="+mn-cs"/>
                        </a:rPr>
                        <a:t>-Vestibular </a:t>
                      </a:r>
                      <a:r>
                        <a:rPr lang="es-ES_tradnl" sz="1800" kern="1200" dirty="0" err="1" smtClean="0">
                          <a:solidFill>
                            <a:schemeClr val="dk1"/>
                          </a:solidFill>
                          <a:effectLst/>
                          <a:latin typeface="+mn-lt"/>
                          <a:ea typeface="+mn-ea"/>
                          <a:cs typeface="+mn-cs"/>
                        </a:rPr>
                        <a:t>glands</a:t>
                      </a:r>
                      <a:endParaRPr lang="es-ES_tradnl" sz="1800" kern="1200" dirty="0" smtClean="0">
                        <a:solidFill>
                          <a:schemeClr val="dk1"/>
                        </a:solidFill>
                        <a:effectLst/>
                        <a:latin typeface="+mn-lt"/>
                        <a:ea typeface="+mn-ea"/>
                        <a:cs typeface="+mn-cs"/>
                      </a:endParaRPr>
                    </a:p>
                    <a:p>
                      <a:r>
                        <a:rPr lang="es-ES_tradnl" sz="1800" kern="1200" dirty="0" smtClean="0">
                          <a:solidFill>
                            <a:schemeClr val="dk1"/>
                          </a:solidFill>
                          <a:effectLst/>
                          <a:latin typeface="+mn-lt"/>
                          <a:ea typeface="+mn-ea"/>
                          <a:cs typeface="+mn-cs"/>
                        </a:rPr>
                        <a:t>-Great</a:t>
                      </a:r>
                    </a:p>
                    <a:p>
                      <a:r>
                        <a:rPr lang="es-ES_tradnl" sz="1800" kern="1200" dirty="0" smtClean="0">
                          <a:solidFill>
                            <a:schemeClr val="dk1"/>
                          </a:solidFill>
                          <a:effectLst/>
                          <a:latin typeface="+mn-lt"/>
                          <a:ea typeface="+mn-ea"/>
                          <a:cs typeface="+mn-cs"/>
                        </a:rPr>
                        <a:t>-Perineal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of posterior </a:t>
                      </a:r>
                      <a:r>
                        <a:rPr lang="es-ES_tradnl" sz="1800" kern="1200" dirty="0" err="1" smtClean="0">
                          <a:solidFill>
                            <a:schemeClr val="dk1"/>
                          </a:solidFill>
                          <a:effectLst/>
                          <a:latin typeface="+mn-lt"/>
                          <a:ea typeface="+mn-ea"/>
                          <a:cs typeface="+mn-cs"/>
                        </a:rPr>
                        <a:t>cutaneous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nerve</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thighe</a:t>
                      </a:r>
                      <a:endParaRPr lang="es-ES_tradnl" sz="1800" kern="1200" dirty="0" smtClean="0">
                        <a:solidFill>
                          <a:schemeClr val="dk1"/>
                        </a:solidFill>
                        <a:effectLst/>
                        <a:latin typeface="+mn-lt"/>
                        <a:ea typeface="+mn-ea"/>
                        <a:cs typeface="+mn-cs"/>
                      </a:endParaRPr>
                    </a:p>
                    <a:p>
                      <a:r>
                        <a:rPr lang="es-ES_tradnl" sz="1800" kern="1200" dirty="0" smtClean="0">
                          <a:solidFill>
                            <a:schemeClr val="dk1"/>
                          </a:solidFill>
                          <a:effectLst/>
                          <a:latin typeface="+mn-lt"/>
                          <a:ea typeface="+mn-ea"/>
                          <a:cs typeface="+mn-cs"/>
                        </a:rPr>
                        <a:t>-Posterior labial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of perineal </a:t>
                      </a:r>
                      <a:r>
                        <a:rPr lang="es-ES_tradnl" sz="1800" kern="1200" dirty="0" err="1" smtClean="0">
                          <a:solidFill>
                            <a:schemeClr val="dk1"/>
                          </a:solidFill>
                          <a:effectLst/>
                          <a:latin typeface="+mn-lt"/>
                          <a:ea typeface="+mn-ea"/>
                          <a:cs typeface="+mn-cs"/>
                        </a:rPr>
                        <a:t>branch</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pudendal</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nerves</a:t>
                      </a:r>
                      <a:endParaRPr lang="es-ES_tradnl" sz="1800" kern="1200" dirty="0" smtClean="0">
                        <a:solidFill>
                          <a:schemeClr val="dk1"/>
                        </a:solidFill>
                        <a:effectLst/>
                        <a:latin typeface="+mn-lt"/>
                        <a:ea typeface="+mn-ea"/>
                        <a:cs typeface="+mn-cs"/>
                      </a:endParaRPr>
                    </a:p>
                    <a:p>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branches</a:t>
                      </a:r>
                      <a:r>
                        <a:rPr lang="es-ES_tradnl" sz="1800" kern="1200" dirty="0" smtClean="0">
                          <a:solidFill>
                            <a:schemeClr val="dk1"/>
                          </a:solidFill>
                          <a:effectLst/>
                          <a:latin typeface="+mn-lt"/>
                          <a:ea typeface="+mn-ea"/>
                          <a:cs typeface="+mn-cs"/>
                        </a:rPr>
                        <a:t> of </a:t>
                      </a:r>
                      <a:r>
                        <a:rPr lang="es-ES_tradnl" sz="1800" kern="1200" dirty="0" err="1" smtClean="0">
                          <a:solidFill>
                            <a:schemeClr val="dk1"/>
                          </a:solidFill>
                          <a:effectLst/>
                          <a:latin typeface="+mn-lt"/>
                          <a:ea typeface="+mn-ea"/>
                          <a:cs typeface="+mn-cs"/>
                        </a:rPr>
                        <a:t>the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branch</a:t>
                      </a:r>
                      <a:endParaRPr lang="es-ES_tradnl" sz="1800" kern="1200" dirty="0" smtClean="0">
                        <a:solidFill>
                          <a:schemeClr val="dk1"/>
                        </a:solidFill>
                        <a:effectLst/>
                        <a:latin typeface="+mn-lt"/>
                        <a:ea typeface="+mn-ea"/>
                        <a:cs typeface="+mn-cs"/>
                      </a:endParaRPr>
                    </a:p>
                    <a:p>
                      <a:endParaRPr lang="es-ES_tradnl"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800" u="none" strike="noStrike"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Bulbospongiosus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muscle</a:t>
                      </a:r>
                      <a:endParaRPr lang="es-ES_tradnl"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a:t>
                      </a:r>
                      <a:r>
                        <a:rPr lang="es-ES_tradnl" sz="1800" kern="1200" dirty="0" err="1" smtClean="0">
                          <a:solidFill>
                            <a:schemeClr val="dk1"/>
                          </a:solidFill>
                          <a:effectLst/>
                          <a:latin typeface="+mn-lt"/>
                          <a:ea typeface="+mn-ea"/>
                          <a:cs typeface="+mn-cs"/>
                        </a:rPr>
                        <a:t>Ischiocavernosus</a:t>
                      </a:r>
                      <a:r>
                        <a:rPr lang="es-ES_tradnl" sz="1800" kern="1200" dirty="0" smtClean="0">
                          <a:solidFill>
                            <a:schemeClr val="dk1"/>
                          </a:solidFill>
                          <a:effectLst/>
                          <a:latin typeface="+mn-lt"/>
                          <a:ea typeface="+mn-ea"/>
                          <a:cs typeface="+mn-cs"/>
                        </a:rPr>
                        <a:t> </a:t>
                      </a:r>
                      <a:r>
                        <a:rPr lang="es-ES_tradnl" sz="1800" kern="1200" dirty="0" err="1" smtClean="0">
                          <a:solidFill>
                            <a:schemeClr val="dk1"/>
                          </a:solidFill>
                          <a:effectLst/>
                          <a:latin typeface="+mn-lt"/>
                          <a:ea typeface="+mn-ea"/>
                          <a:cs typeface="+mn-cs"/>
                        </a:rPr>
                        <a:t>muscle</a:t>
                      </a:r>
                      <a:endParaRPr lang="es-ES_tradnl"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-Anal </a:t>
                      </a:r>
                      <a:r>
                        <a:rPr lang="es-ES_tradnl" sz="1800" kern="1200" dirty="0" err="1" smtClean="0">
                          <a:solidFill>
                            <a:schemeClr val="dk1"/>
                          </a:solidFill>
                          <a:effectLst/>
                          <a:latin typeface="+mn-lt"/>
                          <a:ea typeface="+mn-ea"/>
                          <a:cs typeface="+mn-cs"/>
                        </a:rPr>
                        <a:t>Sphincter</a:t>
                      </a:r>
                      <a:endParaRPr lang="es-ES_tradnl"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-Deep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a:t>
                      </a:r>
                    </a:p>
                    <a:p>
                      <a:endParaRPr lang="es-ES_tradnl" sz="1800" kern="1200" dirty="0" smtClean="0">
                        <a:solidFill>
                          <a:schemeClr val="dk1"/>
                        </a:solidFill>
                        <a:effectLst/>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-Anal </a:t>
                      </a:r>
                      <a:r>
                        <a:rPr lang="es-ES_tradnl" sz="1800" kern="1200" dirty="0" err="1" smtClean="0">
                          <a:solidFill>
                            <a:schemeClr val="dk1"/>
                          </a:solidFill>
                          <a:effectLst/>
                          <a:latin typeface="+mn-lt"/>
                          <a:ea typeface="+mn-ea"/>
                          <a:cs typeface="+mn-cs"/>
                        </a:rPr>
                        <a:t>sphincter</a:t>
                      </a:r>
                      <a:endParaRPr lang="es-ES_tradnl" sz="180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-Deep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800" kern="1200" dirty="0" smtClean="0">
                          <a:solidFill>
                            <a:schemeClr val="dk1"/>
                          </a:solidFill>
                          <a:effectLst/>
                          <a:latin typeface="+mn-lt"/>
                          <a:ea typeface="+mn-ea"/>
                          <a:cs typeface="+mn-cs"/>
                        </a:rPr>
                        <a:t>-superficial </a:t>
                      </a:r>
                      <a:r>
                        <a:rPr lang="es-ES_tradnl" sz="1800" kern="1200" dirty="0" err="1" smtClean="0">
                          <a:solidFill>
                            <a:schemeClr val="dk1"/>
                          </a:solidFill>
                          <a:effectLst/>
                          <a:latin typeface="+mn-lt"/>
                          <a:ea typeface="+mn-ea"/>
                          <a:cs typeface="+mn-cs"/>
                        </a:rPr>
                        <a:t>transverse</a:t>
                      </a:r>
                      <a:r>
                        <a:rPr lang="es-ES_tradnl" sz="1800" kern="1200" dirty="0" smtClean="0">
                          <a:solidFill>
                            <a:schemeClr val="dk1"/>
                          </a:solidFill>
                          <a:effectLst/>
                          <a:latin typeface="+mn-lt"/>
                          <a:ea typeface="+mn-ea"/>
                          <a:cs typeface="+mn-cs"/>
                        </a:rPr>
                        <a:t> perineal </a:t>
                      </a:r>
                      <a:r>
                        <a:rPr lang="es-ES_tradnl" sz="1800" kern="1200" dirty="0" err="1" smtClean="0">
                          <a:solidFill>
                            <a:schemeClr val="dk1"/>
                          </a:solidFill>
                          <a:effectLst/>
                          <a:latin typeface="+mn-lt"/>
                          <a:ea typeface="+mn-ea"/>
                          <a:cs typeface="+mn-cs"/>
                        </a:rPr>
                        <a:t>muscle</a:t>
                      </a:r>
                      <a:r>
                        <a:rPr lang="es-ES_tradnl" sz="1800" kern="1200" dirty="0" smtClean="0">
                          <a:solidFill>
                            <a:schemeClr val="dk1"/>
                          </a:solidFill>
                          <a:effectLst/>
                          <a:latin typeface="+mn-lt"/>
                          <a:ea typeface="+mn-ea"/>
                          <a:cs typeface="+mn-cs"/>
                        </a:rPr>
                        <a:t>.</a:t>
                      </a:r>
                      <a:r>
                        <a:rPr lang="es-ES_tradnl" dirty="0" smtClean="0">
                          <a:effectLst/>
                        </a:rPr>
                        <a:t> </a:t>
                      </a:r>
                      <a:endParaRPr lang="es-ES_tradnl" sz="1800" kern="1200" dirty="0" smtClean="0">
                        <a:solidFill>
                          <a:schemeClr val="dk1"/>
                        </a:solidFill>
                        <a:effectLst/>
                        <a:latin typeface="+mn-lt"/>
                        <a:ea typeface="+mn-ea"/>
                        <a:cs typeface="+mn-cs"/>
                      </a:endParaRPr>
                    </a:p>
                    <a:p>
                      <a:pPr marL="285750" indent="-285750">
                        <a:buFont typeface="Arial" charset="0"/>
                        <a:buChar char="•"/>
                      </a:pPr>
                      <a:endParaRPr lang="es-ES_tradnl"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tcPr>
                </a:tc>
              </a:tr>
              <a:tr h="2538707">
                <a:tc gridSpan="2">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hMerge="1">
                  <a:txBody>
                    <a:bodyPr/>
                    <a:lstStyle/>
                    <a:p>
                      <a:endParaRPr lang="en-CA"/>
                    </a:p>
                  </a:txBody>
                  <a:tcPr/>
                </a:tc>
                <a:tc gridSpan="2">
                  <a:txBody>
                    <a:bodyPr/>
                    <a:lstStyle/>
                    <a:p>
                      <a:endParaRPr lang="en-CA" dirty="0"/>
                    </a:p>
                  </a:txBody>
                  <a:tcPr/>
                </a:tc>
                <a:tc hMerge="1">
                  <a:txBody>
                    <a:bodyPr/>
                    <a:lstStyle/>
                    <a:p>
                      <a:endParaRPr lang="en-CA"/>
                    </a:p>
                  </a:txBody>
                  <a:tcPr/>
                </a:tc>
              </a:tr>
            </a:tbl>
          </a:graphicData>
        </a:graphic>
      </p:graphicFrame>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l="22581" r="19693"/>
          <a:stretch/>
        </p:blipFill>
        <p:spPr>
          <a:xfrm>
            <a:off x="2574081" y="4404876"/>
            <a:ext cx="2911643" cy="2416524"/>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007" y="4215924"/>
            <a:ext cx="2449370" cy="2605476"/>
          </a:xfrm>
          <a:prstGeom prst="rect">
            <a:avLst/>
          </a:prstGeom>
        </p:spPr>
      </p:pic>
    </p:spTree>
    <p:extLst>
      <p:ext uri="{BB962C8B-B14F-4D97-AF65-F5344CB8AC3E}">
        <p14:creationId xmlns:p14="http://schemas.microsoft.com/office/powerpoint/2010/main" val="1376776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418648059"/>
              </p:ext>
            </p:extLst>
          </p:nvPr>
        </p:nvGraphicFramePr>
        <p:xfrm>
          <a:off x="606095" y="887885"/>
          <a:ext cx="10965794" cy="3435353"/>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6</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n-CA" sz="1800" kern="1200" dirty="0" smtClean="0">
                          <a:solidFill>
                            <a:schemeClr val="dk1"/>
                          </a:solidFill>
                          <a:effectLst/>
                          <a:latin typeface="+mn-lt"/>
                          <a:ea typeface="+mn-ea"/>
                          <a:cs typeface="+mn-cs"/>
                        </a:rPr>
                        <a:t>Understand the arterial and nerve supply to the perineum</a:t>
                      </a:r>
                      <a:r>
                        <a:rPr lang="en-CA" dirty="0" smtClean="0">
                          <a:effectLst/>
                        </a:rPr>
                        <a:t> </a:t>
                      </a:r>
                      <a:endParaRPr lang="en-CA" b="1" noProof="0" dirty="0" smtClean="0"/>
                    </a:p>
                  </a:txBody>
                  <a:tcPr/>
                </a:tc>
                <a:tc>
                  <a:txBody>
                    <a:bodyPr/>
                    <a:lstStyle/>
                    <a:p>
                      <a:r>
                        <a:rPr lang="en-CA" sz="1800" b="1" kern="1200" dirty="0" smtClean="0">
                          <a:effectLst/>
                        </a:rPr>
                        <a:t>HOW TO MEET THE OBJETIVE?</a:t>
                      </a:r>
                      <a:r>
                        <a:rPr lang="en-CA" b="1" dirty="0" smtClean="0">
                          <a:effectLst/>
                        </a:rPr>
                        <a:t> </a:t>
                      </a:r>
                      <a:endParaRPr lang="en-CA" b="1" dirty="0"/>
                    </a:p>
                  </a:txBody>
                  <a:tcPr/>
                </a:tc>
              </a:tr>
              <a:tr h="2009188">
                <a:tc>
                  <a:txBody>
                    <a:bodyPr/>
                    <a:lstStyle/>
                    <a:p>
                      <a:r>
                        <a:rPr lang="en-CA" dirty="0" smtClean="0"/>
                        <a:t>The pudendal nerve gives innervation to the perineum through its branches. It is divided into the inferior anal nerve, the perineal nerve and the dorsal nerve of the penis or clitoris. Each branch of the pudendal nerve is accompanied by branches of the internal pudendal artery that irrigates the area.</a:t>
                      </a:r>
                      <a:endParaRPr lang="en-CA" sz="1800" kern="1200" dirty="0">
                        <a:solidFill>
                          <a:schemeClr val="dk1"/>
                        </a:solidFill>
                        <a:effectLst/>
                        <a:latin typeface="+mn-lt"/>
                        <a:ea typeface="+mn-ea"/>
                        <a:cs typeface="+mn-cs"/>
                      </a:endParaRPr>
                    </a:p>
                  </a:txBody>
                  <a:tcPr/>
                </a:tc>
                <a:tc>
                  <a:txBody>
                    <a:bodyPr/>
                    <a:lstStyle/>
                    <a:p>
                      <a:r>
                        <a:rPr lang="en-CA" dirty="0" smtClean="0"/>
                        <a:t>Students can observe the path of the pudendal nerve and its branches that invert the perineum. Students can observe the path taken by the arteries to follow the path of the pudendal nerve and its branches.</a:t>
                      </a:r>
                      <a:endParaRPr lang="en-CA" noProof="0" dirty="0"/>
                    </a:p>
                  </a:txBody>
                  <a:tcPr/>
                </a:tc>
              </a:tr>
            </a:tbl>
          </a:graphicData>
        </a:graphic>
      </p:graphicFrame>
    </p:spTree>
    <p:extLst>
      <p:ext uri="{BB962C8B-B14F-4D97-AF65-F5344CB8AC3E}">
        <p14:creationId xmlns:p14="http://schemas.microsoft.com/office/powerpoint/2010/main" val="1497008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292220234"/>
              </p:ext>
            </p:extLst>
          </p:nvPr>
        </p:nvGraphicFramePr>
        <p:xfrm>
          <a:off x="3172400" y="642594"/>
          <a:ext cx="6747640" cy="3971331"/>
        </p:xfrm>
        <a:graphic>
          <a:graphicData uri="http://schemas.openxmlformats.org/drawingml/2006/table">
            <a:tbl>
              <a:tblPr firstRow="1" bandRow="1">
                <a:tableStyleId>{5C22544A-7EE6-4342-B048-85BDC9FD1C3A}</a:tableStyleId>
              </a:tblPr>
              <a:tblGrid>
                <a:gridCol w="3373820"/>
                <a:gridCol w="3373820"/>
              </a:tblGrid>
              <a:tr h="546881">
                <a:tc>
                  <a:txBody>
                    <a:bodyPr/>
                    <a:lstStyle/>
                    <a:p>
                      <a:r>
                        <a:rPr lang="en-CA" sz="1600" b="1" u="sng" kern="1200" dirty="0" smtClean="0">
                          <a:solidFill>
                            <a:schemeClr val="lt1"/>
                          </a:solidFill>
                          <a:effectLst/>
                          <a:latin typeface="+mn-lt"/>
                          <a:ea typeface="+mn-ea"/>
                          <a:cs typeface="+mn-cs"/>
                        </a:rPr>
                        <a:t>Inferior</a:t>
                      </a:r>
                      <a:r>
                        <a:rPr lang="en-CA" sz="1600" b="1" u="sng" kern="1200" baseline="0" dirty="0" smtClean="0">
                          <a:solidFill>
                            <a:schemeClr val="lt1"/>
                          </a:solidFill>
                          <a:effectLst/>
                          <a:latin typeface="+mn-lt"/>
                          <a:ea typeface="+mn-ea"/>
                          <a:cs typeface="+mn-cs"/>
                        </a:rPr>
                        <a:t> </a:t>
                      </a:r>
                      <a:r>
                        <a:rPr lang="en-CA" sz="1600" b="1" u="sng" kern="1200" dirty="0" smtClean="0">
                          <a:solidFill>
                            <a:schemeClr val="lt1"/>
                          </a:solidFill>
                          <a:effectLst/>
                          <a:latin typeface="+mn-lt"/>
                          <a:ea typeface="+mn-ea"/>
                          <a:cs typeface="+mn-cs"/>
                        </a:rPr>
                        <a:t> View of Perineum</a:t>
                      </a:r>
                      <a:endParaRPr lang="es-ES_tradnl" sz="1600" b="1" kern="1200" dirty="0">
                        <a:solidFill>
                          <a:schemeClr val="lt1"/>
                        </a:solidFill>
                        <a:effectLst/>
                        <a:latin typeface="+mn-lt"/>
                        <a:ea typeface="+mn-ea"/>
                        <a:cs typeface="+mn-cs"/>
                      </a:endParaRPr>
                    </a:p>
                  </a:txBody>
                  <a:tcPr/>
                </a:tc>
                <a:tc>
                  <a:txBody>
                    <a:bodyPr/>
                    <a:lstStyle/>
                    <a:p>
                      <a:r>
                        <a:rPr lang="en-CA" sz="1800" b="1" u="sng" kern="1200" dirty="0" smtClean="0">
                          <a:solidFill>
                            <a:schemeClr val="lt1"/>
                          </a:solidFill>
                          <a:effectLst/>
                          <a:latin typeface="+mn-lt"/>
                          <a:ea typeface="+mn-ea"/>
                          <a:cs typeface="+mn-cs"/>
                        </a:rPr>
                        <a:t>Posterior View of</a:t>
                      </a:r>
                      <a:r>
                        <a:rPr lang="en-CA" sz="1800" b="1" u="sng" kern="1200" baseline="0" dirty="0" smtClean="0">
                          <a:solidFill>
                            <a:schemeClr val="lt1"/>
                          </a:solidFill>
                          <a:effectLst/>
                          <a:latin typeface="+mn-lt"/>
                          <a:ea typeface="+mn-ea"/>
                          <a:cs typeface="+mn-cs"/>
                        </a:rPr>
                        <a:t> Perineum</a:t>
                      </a:r>
                      <a:r>
                        <a:rPr lang="es-ES_tradnl" dirty="0" smtClean="0">
                          <a:effectLst/>
                        </a:rPr>
                        <a:t> </a:t>
                      </a:r>
                      <a:endParaRPr lang="en-CA" dirty="0"/>
                    </a:p>
                  </a:txBody>
                  <a:tcPr/>
                </a:tc>
              </a:tr>
              <a:tr h="862349">
                <a:tc>
                  <a:txBody>
                    <a:bodyPr/>
                    <a:lstStyle/>
                    <a:p>
                      <a:r>
                        <a:rPr lang="en-CA" sz="1800" kern="1200" dirty="0" smtClean="0">
                          <a:solidFill>
                            <a:schemeClr val="dk1"/>
                          </a:solidFill>
                          <a:effectLst/>
                          <a:latin typeface="+mn-lt"/>
                          <a:ea typeface="+mn-ea"/>
                          <a:cs typeface="+mn-cs"/>
                        </a:rPr>
                        <a:t> -Pudendal</a:t>
                      </a:r>
                      <a:r>
                        <a:rPr lang="en-CA" sz="1800" kern="1200" baseline="0" dirty="0" smtClean="0">
                          <a:solidFill>
                            <a:schemeClr val="dk1"/>
                          </a:solidFill>
                          <a:effectLst/>
                          <a:latin typeface="+mn-lt"/>
                          <a:ea typeface="+mn-ea"/>
                          <a:cs typeface="+mn-cs"/>
                        </a:rPr>
                        <a:t> nerve</a:t>
                      </a:r>
                      <a:endParaRPr lang="es-ES_tradnl" sz="1800" kern="1200" dirty="0" smtClean="0">
                        <a:solidFill>
                          <a:schemeClr val="dk1"/>
                        </a:solidFill>
                        <a:effectLst/>
                        <a:latin typeface="+mn-lt"/>
                        <a:ea typeface="+mn-ea"/>
                        <a:cs typeface="+mn-cs"/>
                      </a:endParaRPr>
                    </a:p>
                  </a:txBody>
                  <a:tcPr/>
                </a:tc>
                <a:tc>
                  <a:txBody>
                    <a:bodyPr/>
                    <a:lstStyle/>
                    <a:p>
                      <a:r>
                        <a:rPr lang="en-CA" sz="1800" kern="1200" dirty="0" smtClean="0">
                          <a:solidFill>
                            <a:schemeClr val="dk1"/>
                          </a:solidFill>
                          <a:effectLst/>
                          <a:latin typeface="+mn-lt"/>
                          <a:ea typeface="+mn-ea"/>
                          <a:cs typeface="+mn-cs"/>
                        </a:rPr>
                        <a:t>Pudendal</a:t>
                      </a:r>
                      <a:r>
                        <a:rPr lang="en-CA" sz="1800" kern="1200" baseline="0" dirty="0" smtClean="0">
                          <a:solidFill>
                            <a:schemeClr val="dk1"/>
                          </a:solidFill>
                          <a:effectLst/>
                          <a:latin typeface="+mn-lt"/>
                          <a:ea typeface="+mn-ea"/>
                          <a:cs typeface="+mn-cs"/>
                        </a:rPr>
                        <a:t> nerve</a:t>
                      </a:r>
                      <a:endParaRPr lang="es-ES_tradnl" sz="1800" kern="1200" dirty="0" smtClean="0">
                        <a:solidFill>
                          <a:schemeClr val="dk1"/>
                        </a:solidFill>
                        <a:effectLst/>
                        <a:latin typeface="+mn-lt"/>
                        <a:ea typeface="+mn-ea"/>
                        <a:cs typeface="+mn-cs"/>
                      </a:endParaRPr>
                    </a:p>
                  </a:txBody>
                  <a:tcPr/>
                </a:tc>
              </a:tr>
              <a:tr h="2562101">
                <a:tc>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a:txBody>
                    <a:bodyPr/>
                    <a:lstStyle/>
                    <a:p>
                      <a:endParaRPr lang="en-CA" dirty="0"/>
                    </a:p>
                  </a:txBody>
                  <a:tcPr/>
                </a:tc>
              </a:tr>
            </a:tbl>
          </a:graphicData>
        </a:graphic>
      </p:graphicFrame>
      <p:pic>
        <p:nvPicPr>
          <p:cNvPr id="3074" name="Picture 2" descr="esultado de imagen para nervio pudendo y sus ram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502" y="2633222"/>
            <a:ext cx="3569368" cy="274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212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CA"/>
          </a:p>
        </p:txBody>
      </p:sp>
      <p:graphicFrame>
        <p:nvGraphicFramePr>
          <p:cNvPr id="3" name="Tabla 2"/>
          <p:cNvGraphicFramePr>
            <a:graphicFrameLocks noGrp="1"/>
          </p:cNvGraphicFramePr>
          <p:nvPr>
            <p:extLst>
              <p:ext uri="{D42A27DB-BD31-4B8C-83A1-F6EECF244321}">
                <p14:modId xmlns:p14="http://schemas.microsoft.com/office/powerpoint/2010/main" val="1898558078"/>
              </p:ext>
            </p:extLst>
          </p:nvPr>
        </p:nvGraphicFramePr>
        <p:xfrm>
          <a:off x="542612" y="730386"/>
          <a:ext cx="11178584" cy="4936884"/>
        </p:xfrm>
        <a:graphic>
          <a:graphicData uri="http://schemas.openxmlformats.org/drawingml/2006/table">
            <a:tbl>
              <a:tblPr firstRow="1" firstCol="1" bandRow="1">
                <a:tableStyleId>{5C22544A-7EE6-4342-B048-85BDC9FD1C3A}</a:tableStyleId>
              </a:tblPr>
              <a:tblGrid>
                <a:gridCol w="971616"/>
                <a:gridCol w="2823071"/>
                <a:gridCol w="342173"/>
                <a:gridCol w="338554"/>
                <a:gridCol w="343983"/>
                <a:gridCol w="340363"/>
                <a:gridCol w="338554"/>
                <a:gridCol w="323163"/>
                <a:gridCol w="323163"/>
                <a:gridCol w="323163"/>
                <a:gridCol w="329501"/>
                <a:gridCol w="438128"/>
                <a:gridCol w="438128"/>
                <a:gridCol w="438128"/>
                <a:gridCol w="438128"/>
                <a:gridCol w="438128"/>
                <a:gridCol w="438128"/>
                <a:gridCol w="438128"/>
                <a:gridCol w="438128"/>
                <a:gridCol w="438128"/>
                <a:gridCol w="438128"/>
              </a:tblGrid>
              <a:tr h="259836">
                <a:tc>
                  <a:txBody>
                    <a:bodyPr/>
                    <a:lstStyle/>
                    <a:p>
                      <a:pPr algn="ctr">
                        <a:spcAft>
                          <a:spcPts val="0"/>
                        </a:spcAft>
                      </a:pPr>
                      <a:endParaRPr lang="es-ES_tradnl" sz="1200" dirty="0">
                        <a:effectLst/>
                        <a:latin typeface="Times New Roman" charset="0"/>
                        <a:ea typeface="Calibri" charset="0"/>
                      </a:endParaRPr>
                    </a:p>
                  </a:txBody>
                  <a:tcPr marL="68580" marR="68580" marT="0" marB="0"/>
                </a:tc>
                <a:tc gridSpan="20">
                  <a:txBody>
                    <a:bodyPr/>
                    <a:lstStyle/>
                    <a:p>
                      <a:pPr algn="ctr">
                        <a:spcAft>
                          <a:spcPts val="0"/>
                        </a:spcAft>
                      </a:pPr>
                      <a:r>
                        <a:rPr lang="es-ES_tradnl" sz="1200" dirty="0" err="1">
                          <a:effectLst/>
                        </a:rPr>
                        <a:t>Cap</a:t>
                      </a:r>
                      <a:endParaRPr lang="es-ES_tradnl" sz="1200" dirty="0">
                        <a:effectLst/>
                        <a:latin typeface="Times New Roman" charset="0"/>
                        <a:ea typeface="Calibri" charset="0"/>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259836">
                <a:tc>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err="1" smtClean="0">
                          <a:effectLst/>
                        </a:rPr>
                        <a:t>structure</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1</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2</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3</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4</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5</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6</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7</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8</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9</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10</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11</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12</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13</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14</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15</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16</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17</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18</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rPr>
                        <a:t>19</a:t>
                      </a:r>
                      <a:endParaRPr lang="es-ES_tradnl" sz="1200" dirty="0">
                        <a:effectLst/>
                        <a:latin typeface="Times New Roman" charset="0"/>
                        <a:ea typeface="Calibri" charset="0"/>
                      </a:endParaRPr>
                    </a:p>
                  </a:txBody>
                  <a:tcPr marL="68580" marR="68580" marT="0" marB="0"/>
                </a:tc>
              </a:tr>
              <a:tr h="259836">
                <a:tc>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Pelvis </a:t>
                      </a:r>
                      <a:r>
                        <a:rPr lang="es-ES_tradnl" sz="900" dirty="0">
                          <a:effectLst/>
                        </a:rPr>
                        <a:t>(</a:t>
                      </a:r>
                      <a:r>
                        <a:rPr lang="es-ES_tradnl" sz="900" dirty="0" err="1">
                          <a:effectLst/>
                        </a:rPr>
                        <a:t>without</a:t>
                      </a:r>
                      <a:r>
                        <a:rPr lang="es-ES_tradnl" sz="900" dirty="0">
                          <a:effectLst/>
                        </a:rPr>
                        <a:t> </a:t>
                      </a:r>
                      <a:r>
                        <a:rPr lang="es-ES_tradnl" sz="900" dirty="0" err="1">
                          <a:effectLst/>
                        </a:rPr>
                        <a:t>names</a:t>
                      </a:r>
                      <a:r>
                        <a:rPr lang="es-ES_tradnl" sz="9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rowSpan="7">
                  <a:txBody>
                    <a:bodyPr/>
                    <a:lstStyle/>
                    <a:p>
                      <a:pPr>
                        <a:spcAft>
                          <a:spcPts val="0"/>
                        </a:spcAft>
                      </a:pPr>
                      <a:endParaRPr lang="es-ES_tradnl" sz="1200" b="1" dirty="0" smtClean="0">
                        <a:solidFill>
                          <a:schemeClr val="bg1"/>
                        </a:solidFill>
                        <a:effectLst/>
                        <a:latin typeface="Times New Roman" charset="0"/>
                        <a:ea typeface="Calibri" charset="0"/>
                      </a:endParaRPr>
                    </a:p>
                    <a:p>
                      <a:pPr>
                        <a:spcAft>
                          <a:spcPts val="0"/>
                        </a:spcAft>
                      </a:pPr>
                      <a:endParaRPr lang="es-ES_tradnl" sz="1200" b="1" dirty="0" smtClean="0">
                        <a:solidFill>
                          <a:schemeClr val="bg1"/>
                        </a:solidFill>
                        <a:effectLst/>
                        <a:latin typeface="Times New Roman" charset="0"/>
                        <a:ea typeface="Calibri" charset="0"/>
                      </a:endParaRPr>
                    </a:p>
                    <a:p>
                      <a:pPr>
                        <a:spcAft>
                          <a:spcPts val="0"/>
                        </a:spcAft>
                      </a:pPr>
                      <a:endParaRPr lang="es-ES_tradnl" sz="1200" b="1" dirty="0" smtClean="0">
                        <a:solidFill>
                          <a:schemeClr val="bg1"/>
                        </a:solidFill>
                        <a:effectLst/>
                        <a:latin typeface="Times New Roman" charset="0"/>
                        <a:ea typeface="Calibri" charset="0"/>
                      </a:endParaRPr>
                    </a:p>
                    <a:p>
                      <a:pPr algn="ctr">
                        <a:spcAft>
                          <a:spcPts val="0"/>
                        </a:spcAft>
                      </a:pPr>
                      <a:endParaRPr lang="es-ES_tradnl" sz="1200" b="1" dirty="0" smtClean="0">
                        <a:solidFill>
                          <a:schemeClr val="bg1"/>
                        </a:solidFill>
                        <a:effectLst/>
                        <a:latin typeface="Times New Roman" charset="0"/>
                        <a:ea typeface="Calibri" charset="0"/>
                      </a:endParaRPr>
                    </a:p>
                    <a:p>
                      <a:pPr algn="ctr">
                        <a:spcAft>
                          <a:spcPts val="0"/>
                        </a:spcAft>
                      </a:pPr>
                      <a:r>
                        <a:rPr lang="es-ES_tradnl" sz="1200" b="1" dirty="0" smtClean="0">
                          <a:solidFill>
                            <a:schemeClr val="bg1"/>
                          </a:solidFill>
                          <a:effectLst/>
                          <a:latin typeface="Times New Roman" charset="0"/>
                          <a:ea typeface="Calibri" charset="0"/>
                        </a:rPr>
                        <a:t>Deep </a:t>
                      </a:r>
                      <a:r>
                        <a:rPr lang="es-ES_tradnl" sz="1200" b="1" dirty="0" err="1" smtClean="0">
                          <a:solidFill>
                            <a:schemeClr val="bg1"/>
                          </a:solidFill>
                          <a:effectLst/>
                          <a:latin typeface="Times New Roman" charset="0"/>
                          <a:ea typeface="Calibri" charset="0"/>
                        </a:rPr>
                        <a:t>Pouch</a:t>
                      </a:r>
                      <a:endParaRPr lang="es-ES_tradnl" sz="1200" b="1" dirty="0">
                        <a:solidFill>
                          <a:schemeClr val="bg1"/>
                        </a:solidFill>
                        <a:effectLst/>
                        <a:latin typeface="Times New Roman" charset="0"/>
                        <a:ea typeface="Calibri" charset="0"/>
                      </a:endParaRPr>
                    </a:p>
                  </a:txBody>
                  <a:tcPr marL="68580" marR="68580" marT="0" marB="0"/>
                </a:tc>
                <a:tc>
                  <a:txBody>
                    <a:bodyPr/>
                    <a:lstStyle/>
                    <a:p>
                      <a:pPr>
                        <a:spcAft>
                          <a:spcPts val="0"/>
                        </a:spcAft>
                      </a:pPr>
                      <a:r>
                        <a:rPr lang="en-CA" sz="1200" b="0" dirty="0" err="1" smtClean="0">
                          <a:solidFill>
                            <a:schemeClr val="tx1"/>
                          </a:solidFill>
                          <a:effectLst/>
                        </a:rPr>
                        <a:t>Sphinter</a:t>
                      </a:r>
                      <a:r>
                        <a:rPr lang="en-CA" sz="1200" b="0" dirty="0" smtClean="0">
                          <a:solidFill>
                            <a:schemeClr val="tx1"/>
                          </a:solidFill>
                          <a:effectLst/>
                        </a:rPr>
                        <a:t> urethrae muscle</a:t>
                      </a:r>
                      <a:endParaRPr lang="es-ES_tradnl" sz="1200" b="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 </a:t>
                      </a:r>
                      <a:r>
                        <a:rPr lang="es-ES_tradnl" sz="1200" dirty="0" smtClean="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smtClean="0">
                          <a:effectLst/>
                        </a:rPr>
                        <a:t>Deep transverse perineal muscle</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smtClean="0">
                          <a:effectLst/>
                        </a:rPr>
                        <a:t>Urethra (membranous)</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smtClean="0">
                          <a:effectLst/>
                        </a:rPr>
                        <a:t>Vagina</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smtClean="0">
                          <a:effectLst/>
                        </a:rPr>
                        <a:t>Rectum</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solidFill>
                            <a:srgbClr val="FF0000"/>
                          </a:solidFill>
                          <a:effectLst/>
                        </a:rPr>
                        <a:t>+</a:t>
                      </a:r>
                      <a:endParaRPr lang="es-ES_tradnl" sz="120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smtClean="0">
                          <a:effectLst/>
                        </a:rPr>
                        <a:t>Bulbourethral gland</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err="1" smtClean="0">
                          <a:effectLst/>
                        </a:rPr>
                        <a:t>Ischioanal</a:t>
                      </a:r>
                      <a:r>
                        <a:rPr lang="en-CA" sz="1200" dirty="0" smtClean="0">
                          <a:effectLst/>
                        </a:rPr>
                        <a:t> fossa</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519672">
                <a:tc>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smtClean="0">
                          <a:effectLst/>
                        </a:rPr>
                        <a:t>Internal pudendal artery and vena, pudendal nerve and branches</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a:txBody>
                    <a:bodyPr/>
                    <a:lstStyle/>
                    <a:p>
                      <a:pPr algn="ctr">
                        <a:spcAft>
                          <a:spcPts val="0"/>
                        </a:spcAft>
                      </a:pPr>
                      <a:endParaRPr lang="es-ES_tradnl" sz="1200" dirty="0">
                        <a:effectLst/>
                        <a:latin typeface="Times New Roman" charset="0"/>
                        <a:ea typeface="Calibri" charset="0"/>
                      </a:endParaRPr>
                    </a:p>
                  </a:txBody>
                  <a:tcPr marL="68580" marR="68580" marT="0" marB="0"/>
                </a:tc>
                <a:tc>
                  <a:txBody>
                    <a:bodyPr/>
                    <a:lstStyle/>
                    <a:p>
                      <a:pPr algn="ctr">
                        <a:spcAft>
                          <a:spcPts val="0"/>
                        </a:spcAft>
                      </a:pPr>
                      <a:r>
                        <a:rPr lang="en-CA" sz="1200" dirty="0" smtClean="0">
                          <a:effectLst/>
                        </a:rPr>
                        <a:t>Perineal Membrane</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rowSpan="5">
                  <a:txBody>
                    <a:bodyPr/>
                    <a:lstStyle/>
                    <a:p>
                      <a:pPr>
                        <a:spcAft>
                          <a:spcPts val="0"/>
                        </a:spcAft>
                      </a:pPr>
                      <a:endParaRPr lang="es-ES_tradnl" sz="1200" dirty="0" smtClean="0">
                        <a:effectLst/>
                        <a:latin typeface="Times New Roman" charset="0"/>
                        <a:ea typeface="Calibri" charset="0"/>
                      </a:endParaRPr>
                    </a:p>
                    <a:p>
                      <a:pPr>
                        <a:spcAft>
                          <a:spcPts val="0"/>
                        </a:spcAft>
                      </a:pPr>
                      <a:endParaRPr lang="es-ES_tradnl" sz="1200" dirty="0" smtClean="0">
                        <a:effectLst/>
                        <a:latin typeface="Times New Roman" charset="0"/>
                        <a:ea typeface="Calibri" charset="0"/>
                      </a:endParaRPr>
                    </a:p>
                    <a:p>
                      <a:pPr algn="ctr">
                        <a:spcAft>
                          <a:spcPts val="0"/>
                        </a:spcAft>
                      </a:pPr>
                      <a:endParaRPr lang="es-ES_tradnl" sz="1200" dirty="0" smtClean="0">
                        <a:effectLst/>
                        <a:latin typeface="Times New Roman" charset="0"/>
                        <a:ea typeface="Calibri" charset="0"/>
                      </a:endParaRPr>
                    </a:p>
                    <a:p>
                      <a:pPr algn="ctr">
                        <a:spcAft>
                          <a:spcPts val="0"/>
                        </a:spcAft>
                      </a:pPr>
                      <a:r>
                        <a:rPr lang="es-ES_tradnl" sz="1200" dirty="0" smtClean="0">
                          <a:effectLst/>
                          <a:latin typeface="Times New Roman" charset="0"/>
                          <a:ea typeface="Calibri" charset="0"/>
                        </a:rPr>
                        <a:t>Superficial </a:t>
                      </a:r>
                      <a:r>
                        <a:rPr lang="es-ES_tradnl" sz="1200" dirty="0" err="1" smtClean="0">
                          <a:effectLst/>
                          <a:latin typeface="Times New Roman" charset="0"/>
                          <a:ea typeface="Calibri" charset="0"/>
                        </a:rPr>
                        <a:t>pouch</a:t>
                      </a: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err="1" smtClean="0">
                          <a:effectLst/>
                        </a:rPr>
                        <a:t>Isquiocavernosus</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solidFill>
                            <a:schemeClr val="tx1"/>
                          </a:solidFill>
                          <a:effectLst/>
                        </a:rPr>
                        <a:t>-</a:t>
                      </a:r>
                      <a:endParaRPr lang="es-ES_tradnl" sz="120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8580" marR="68580" marT="0" marB="0"/>
                </a:tc>
                <a:tc>
                  <a:txBody>
                    <a:bodyPr/>
                    <a:lstStyle/>
                    <a:p>
                      <a:pPr>
                        <a:spcAft>
                          <a:spcPts val="0"/>
                        </a:spcAft>
                      </a:pPr>
                      <a:r>
                        <a:rPr lang="en-CA" sz="1200" dirty="0" err="1" smtClean="0">
                          <a:effectLst/>
                        </a:rPr>
                        <a:t>Bulbocavernosus</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effectLst/>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a:effectLst/>
                        </a:rPr>
                        <a:t>-</a:t>
                      </a:r>
                      <a:endParaRPr lang="es-ES_tradnl" sz="1200">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latin typeface="+mn-lt"/>
                          <a:ea typeface="+mn-ea"/>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chemeClr val="tx1"/>
                          </a:solidFill>
                          <a:effectLst/>
                          <a:latin typeface="+mn-lt"/>
                          <a:ea typeface="+mn-ea"/>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a:solidFill>
                            <a:srgbClr val="FF0000"/>
                          </a:solidFill>
                          <a:effectLst/>
                        </a:rPr>
                        <a:t>+</a:t>
                      </a:r>
                      <a:endParaRPr lang="es-ES_tradnl" sz="1200" dirty="0">
                        <a:solidFill>
                          <a:srgbClr val="FF0000"/>
                        </a:solidFill>
                        <a:effectLst/>
                        <a:latin typeface="Times New Roman" charset="0"/>
                        <a:ea typeface="Calibri" charset="0"/>
                      </a:endParaRPr>
                    </a:p>
                  </a:txBody>
                  <a:tcPr marL="68580" marR="68580" marT="0" marB="0"/>
                </a:tc>
              </a:tr>
              <a:tr h="519672">
                <a:tc vMerge="1">
                  <a:txBody>
                    <a:bodyPr/>
                    <a:lstStyle/>
                    <a:p>
                      <a:pPr>
                        <a:spcAft>
                          <a:spcPts val="0"/>
                        </a:spcAft>
                      </a:pPr>
                      <a:endParaRPr lang="es-ES_tradnl" sz="1200" dirty="0">
                        <a:effectLst/>
                        <a:latin typeface="Times New Roman" charset="0"/>
                        <a:ea typeface="Calibri" charset="0"/>
                      </a:endParaRPr>
                    </a:p>
                  </a:txBody>
                  <a:tcPr marL="66722" marR="66722" marT="0" marB="0"/>
                </a:tc>
                <a:tc>
                  <a:txBody>
                    <a:bodyPr/>
                    <a:lstStyle/>
                    <a:p>
                      <a:pPr>
                        <a:spcAft>
                          <a:spcPts val="0"/>
                        </a:spcAft>
                      </a:pPr>
                      <a:r>
                        <a:rPr lang="en-CA" sz="1200" dirty="0">
                          <a:effectLst/>
                        </a:rPr>
                        <a:t>Superficial transverse perineal muscle</a:t>
                      </a:r>
                      <a:endParaRPr lang="es-ES_tradnl" sz="1200" dirty="0">
                        <a:effectLst/>
                        <a:latin typeface="Times New Roman" charset="0"/>
                        <a:ea typeface="Calibri" charset="0"/>
                      </a:endParaRPr>
                    </a:p>
                  </a:txBody>
                  <a:tcPr marL="66722" marR="66722"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6722" marR="66722" marT="0" marB="0"/>
                </a:tc>
                <a:tc>
                  <a:txBody>
                    <a:bodyPr/>
                    <a:lstStyle/>
                    <a:p>
                      <a:pPr>
                        <a:spcAft>
                          <a:spcPts val="0"/>
                        </a:spcAft>
                      </a:pPr>
                      <a:r>
                        <a:rPr lang="en-CA" sz="1200" dirty="0">
                          <a:effectLst/>
                        </a:rPr>
                        <a:t>Urethra (penile)</a:t>
                      </a:r>
                      <a:endParaRPr lang="es-ES_tradnl" sz="1200" dirty="0">
                        <a:effectLst/>
                        <a:latin typeface="Times New Roman" charset="0"/>
                        <a:ea typeface="Calibri" charset="0"/>
                      </a:endParaRPr>
                    </a:p>
                  </a:txBody>
                  <a:tcPr marL="66722" marR="66722"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r h="259836">
                <a:tc vMerge="1">
                  <a:txBody>
                    <a:bodyPr/>
                    <a:lstStyle/>
                    <a:p>
                      <a:pPr>
                        <a:spcAft>
                          <a:spcPts val="0"/>
                        </a:spcAft>
                      </a:pPr>
                      <a:endParaRPr lang="es-ES_tradnl" sz="1200" dirty="0">
                        <a:effectLst/>
                        <a:latin typeface="Times New Roman" charset="0"/>
                        <a:ea typeface="Calibri" charset="0"/>
                      </a:endParaRPr>
                    </a:p>
                  </a:txBody>
                  <a:tcPr marL="66722" marR="66722" marT="0" marB="0"/>
                </a:tc>
                <a:tc>
                  <a:txBody>
                    <a:bodyPr/>
                    <a:lstStyle/>
                    <a:p>
                      <a:pPr>
                        <a:spcAft>
                          <a:spcPts val="0"/>
                        </a:spcAft>
                      </a:pPr>
                      <a:r>
                        <a:rPr lang="en-CA" sz="1200" dirty="0">
                          <a:effectLst/>
                        </a:rPr>
                        <a:t>Clitoris and penis</a:t>
                      </a:r>
                      <a:endParaRPr lang="es-ES_tradnl" sz="1200" dirty="0">
                        <a:effectLst/>
                        <a:latin typeface="Times New Roman" charset="0"/>
                        <a:ea typeface="Calibri" charset="0"/>
                      </a:endParaRPr>
                    </a:p>
                  </a:txBody>
                  <a:tcPr marL="66722" marR="66722"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effectLst/>
                          <a:latin typeface="Times New Roman" charset="0"/>
                          <a:ea typeface="Calibri" charset="0"/>
                        </a:rPr>
                        <a:t>-</a:t>
                      </a:r>
                      <a:endParaRPr lang="es-ES_tradnl" sz="1200" dirty="0">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chemeClr val="tx1"/>
                          </a:solidFill>
                          <a:effectLst/>
                          <a:latin typeface="Times New Roman" charset="0"/>
                          <a:ea typeface="Calibri" charset="0"/>
                        </a:rPr>
                        <a:t>-</a:t>
                      </a:r>
                      <a:endParaRPr lang="es-ES_tradnl" sz="1200" dirty="0">
                        <a:solidFill>
                          <a:schemeClr val="tx1"/>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c>
                  <a:txBody>
                    <a:bodyPr/>
                    <a:lstStyle/>
                    <a:p>
                      <a:pPr>
                        <a:spcAft>
                          <a:spcPts val="0"/>
                        </a:spcAft>
                      </a:pPr>
                      <a:r>
                        <a:rPr lang="es-ES_tradnl" sz="1200" dirty="0" smtClean="0">
                          <a:solidFill>
                            <a:srgbClr val="FF0000"/>
                          </a:solidFill>
                          <a:effectLst/>
                          <a:latin typeface="Times New Roman" charset="0"/>
                          <a:ea typeface="Calibri" charset="0"/>
                        </a:rPr>
                        <a:t>+</a:t>
                      </a:r>
                      <a:endParaRPr lang="es-ES_tradnl" sz="1200" dirty="0">
                        <a:solidFill>
                          <a:srgbClr val="FF0000"/>
                        </a:solidFill>
                        <a:effectLst/>
                        <a:latin typeface="Times New Roman" charset="0"/>
                        <a:ea typeface="Calibri" charset="0"/>
                      </a:endParaRPr>
                    </a:p>
                  </a:txBody>
                  <a:tcPr marL="68580" marR="68580" marT="0" marB="0"/>
                </a:tc>
              </a:tr>
            </a:tbl>
          </a:graphicData>
        </a:graphic>
      </p:graphicFrame>
    </p:spTree>
    <p:extLst>
      <p:ext uri="{BB962C8B-B14F-4D97-AF65-F5344CB8AC3E}">
        <p14:creationId xmlns:p14="http://schemas.microsoft.com/office/powerpoint/2010/main" val="989551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3"/>
            <a:ext cx="10058400" cy="5728061"/>
          </a:xfrm>
        </p:spPr>
        <p:txBody>
          <a:bodyPr>
            <a:noAutofit/>
          </a:bodyPr>
          <a:lstStyle/>
          <a:p>
            <a:pPr lvl="0"/>
            <a:r>
              <a:rPr lang="en-CA" sz="1200" b="1" dirty="0" smtClean="0"/>
              <a:t>-Internal </a:t>
            </a:r>
            <a:r>
              <a:rPr lang="en-CA" sz="1200" b="1" dirty="0" err="1" smtClean="0"/>
              <a:t>Sphinter</a:t>
            </a:r>
            <a:r>
              <a:rPr lang="en-CA" sz="1200" b="1" dirty="0" smtClean="0"/>
              <a:t> urethrae muscle: </a:t>
            </a:r>
            <a:r>
              <a:rPr lang="es-ES_tradnl" sz="1200" dirty="0" smtClean="0"/>
              <a:t/>
            </a:r>
            <a:br>
              <a:rPr lang="es-ES_tradnl" sz="1200" dirty="0" smtClean="0"/>
            </a:br>
            <a:r>
              <a:rPr lang="es-ES_tradnl" sz="1200" dirty="0" err="1" smtClean="0"/>
              <a:t>The</a:t>
            </a:r>
            <a:r>
              <a:rPr lang="es-ES_tradnl" sz="1200" dirty="0" smtClean="0"/>
              <a:t> </a:t>
            </a:r>
            <a:r>
              <a:rPr lang="es-ES_tradnl" sz="1200" dirty="0" err="1" smtClean="0"/>
              <a:t>internal</a:t>
            </a:r>
            <a:r>
              <a:rPr lang="es-ES_tradnl" sz="1200" dirty="0" smtClean="0"/>
              <a:t> </a:t>
            </a:r>
            <a:r>
              <a:rPr lang="es-ES_tradnl" sz="1200" dirty="0" err="1" smtClean="0"/>
              <a:t>sphincter</a:t>
            </a:r>
            <a:r>
              <a:rPr lang="es-ES_tradnl" sz="1200" dirty="0" smtClean="0"/>
              <a:t> </a:t>
            </a:r>
            <a:r>
              <a:rPr lang="es-ES_tradnl" sz="1200" dirty="0" err="1" smtClean="0"/>
              <a:t>muscle</a:t>
            </a:r>
            <a:r>
              <a:rPr lang="es-ES_tradnl" sz="1200" dirty="0" smtClean="0"/>
              <a:t> of </a:t>
            </a:r>
            <a:r>
              <a:rPr lang="es-ES_tradnl" sz="1200" dirty="0" err="1" smtClean="0"/>
              <a:t>urethra</a:t>
            </a:r>
            <a:r>
              <a:rPr lang="es-ES_tradnl" sz="1200" dirty="0" smtClean="0"/>
              <a:t>: </a:t>
            </a:r>
            <a:r>
              <a:rPr lang="es-ES_tradnl" sz="1200" dirty="0" err="1" smtClean="0"/>
              <a:t>located</a:t>
            </a:r>
            <a:r>
              <a:rPr lang="es-ES_tradnl" sz="1200" dirty="0" smtClean="0"/>
              <a:t> at </a:t>
            </a:r>
            <a:r>
              <a:rPr lang="es-ES_tradnl" sz="1200" dirty="0" err="1" smtClean="0"/>
              <a:t>the</a:t>
            </a:r>
            <a:r>
              <a:rPr lang="es-ES_tradnl" sz="1200" dirty="0" smtClean="0"/>
              <a:t> </a:t>
            </a:r>
            <a:r>
              <a:rPr lang="es-ES_tradnl" sz="1200" dirty="0" err="1" smtClean="0"/>
              <a:t>bladder's</a:t>
            </a:r>
            <a:r>
              <a:rPr lang="es-ES_tradnl" sz="1200" dirty="0" smtClean="0"/>
              <a:t> inferior </a:t>
            </a:r>
            <a:r>
              <a:rPr lang="es-ES_tradnl" sz="1200" dirty="0" err="1" smtClean="0"/>
              <a:t>end</a:t>
            </a:r>
            <a:r>
              <a:rPr lang="es-ES_tradnl" sz="1200" dirty="0" smtClean="0"/>
              <a:t> and </a:t>
            </a:r>
            <a:r>
              <a:rPr lang="es-ES_tradnl" sz="1200" dirty="0" err="1" smtClean="0"/>
              <a:t>the</a:t>
            </a:r>
            <a:r>
              <a:rPr lang="es-ES_tradnl" sz="1200" dirty="0" smtClean="0"/>
              <a:t> </a:t>
            </a:r>
            <a:r>
              <a:rPr lang="es-ES_tradnl" sz="1200" dirty="0" err="1" smtClean="0"/>
              <a:t>urethra's</a:t>
            </a:r>
            <a:r>
              <a:rPr lang="es-ES_tradnl" sz="1200" dirty="0" smtClean="0"/>
              <a:t> proximal </a:t>
            </a:r>
            <a:r>
              <a:rPr lang="es-ES_tradnl" sz="1200" dirty="0" err="1" smtClean="0"/>
              <a:t>end</a:t>
            </a:r>
            <a:r>
              <a:rPr lang="es-ES_tradnl" sz="1200" dirty="0" smtClean="0"/>
              <a:t> at </a:t>
            </a:r>
            <a:r>
              <a:rPr lang="es-ES_tradnl" sz="1200" dirty="0" err="1" smtClean="0"/>
              <a:t>the</a:t>
            </a:r>
            <a:r>
              <a:rPr lang="es-ES_tradnl" sz="1200" dirty="0" smtClean="0"/>
              <a:t> </a:t>
            </a:r>
            <a:r>
              <a:rPr lang="es-ES_tradnl" sz="1200" dirty="0" err="1" smtClean="0"/>
              <a:t>junction</a:t>
            </a:r>
            <a:r>
              <a:rPr lang="es-ES_tradnl" sz="1200" dirty="0" smtClean="0"/>
              <a:t> of </a:t>
            </a:r>
            <a:r>
              <a:rPr lang="es-ES_tradnl" sz="1200" dirty="0" err="1" smtClean="0"/>
              <a:t>the</a:t>
            </a:r>
            <a:r>
              <a:rPr lang="es-ES_tradnl" sz="1200" dirty="0" smtClean="0"/>
              <a:t> </a:t>
            </a:r>
            <a:r>
              <a:rPr lang="es-ES_tradnl" sz="1200" dirty="0" err="1" smtClean="0"/>
              <a:t>urethra</a:t>
            </a:r>
            <a:r>
              <a:rPr lang="es-ES_tradnl" sz="1200" dirty="0" smtClean="0"/>
              <a:t> </a:t>
            </a:r>
            <a:r>
              <a:rPr lang="es-ES_tradnl" sz="1200" dirty="0" err="1" smtClean="0"/>
              <a:t>with</a:t>
            </a:r>
            <a:r>
              <a:rPr lang="es-ES_tradnl" sz="1200" dirty="0" smtClean="0"/>
              <a:t> </a:t>
            </a:r>
            <a:r>
              <a:rPr lang="es-ES_tradnl" sz="1200" dirty="0" err="1" smtClean="0"/>
              <a:t>the</a:t>
            </a:r>
            <a:r>
              <a:rPr lang="es-ES_tradnl" sz="1200" dirty="0" smtClean="0"/>
              <a:t> </a:t>
            </a:r>
            <a:r>
              <a:rPr lang="es-ES_tradnl" sz="1200" dirty="0" err="1" smtClean="0"/>
              <a:t>urinary</a:t>
            </a:r>
            <a:r>
              <a:rPr lang="es-ES_tradnl" sz="1200" dirty="0" smtClean="0"/>
              <a:t> </a:t>
            </a:r>
            <a:r>
              <a:rPr lang="es-ES_tradnl" sz="1200" dirty="0" err="1" smtClean="0"/>
              <a:t>bladder</a:t>
            </a:r>
            <a:r>
              <a:rPr lang="es-ES_tradnl" sz="1200" dirty="0" smtClean="0"/>
              <a:t>. </a:t>
            </a:r>
            <a:r>
              <a:rPr lang="es-ES_tradnl" sz="1200" dirty="0" err="1" smtClean="0"/>
              <a:t>The</a:t>
            </a:r>
            <a:r>
              <a:rPr lang="es-ES_tradnl" sz="1200" dirty="0" smtClean="0"/>
              <a:t> </a:t>
            </a:r>
            <a:r>
              <a:rPr lang="es-ES_tradnl" sz="1200" dirty="0" err="1" smtClean="0"/>
              <a:t>internal</a:t>
            </a:r>
            <a:r>
              <a:rPr lang="es-ES_tradnl" sz="1200" dirty="0" smtClean="0"/>
              <a:t> </a:t>
            </a:r>
            <a:r>
              <a:rPr lang="es-ES_tradnl" sz="1200" dirty="0" err="1" smtClean="0"/>
              <a:t>sphincter</a:t>
            </a:r>
            <a:r>
              <a:rPr lang="es-ES_tradnl" sz="1200" dirty="0" smtClean="0"/>
              <a:t> </a:t>
            </a:r>
            <a:r>
              <a:rPr lang="es-ES_tradnl" sz="1200" dirty="0" err="1" smtClean="0"/>
              <a:t>is</a:t>
            </a:r>
            <a:r>
              <a:rPr lang="es-ES_tradnl" sz="1200" dirty="0" smtClean="0"/>
              <a:t> a </a:t>
            </a:r>
            <a:r>
              <a:rPr lang="es-ES_tradnl" sz="1200" dirty="0" err="1" smtClean="0"/>
              <a:t>continuation</a:t>
            </a:r>
            <a:r>
              <a:rPr lang="es-ES_tradnl" sz="1200" dirty="0" smtClean="0"/>
              <a:t> of </a:t>
            </a:r>
            <a:r>
              <a:rPr lang="es-ES_tradnl" sz="1200" dirty="0" err="1" smtClean="0"/>
              <a:t>the</a:t>
            </a:r>
            <a:r>
              <a:rPr lang="es-ES_tradnl" sz="1200" dirty="0" smtClean="0"/>
              <a:t> </a:t>
            </a:r>
            <a:r>
              <a:rPr lang="es-ES_tradnl" sz="1200" dirty="0" err="1" smtClean="0"/>
              <a:t>detrusor</a:t>
            </a:r>
            <a:r>
              <a:rPr lang="es-ES_tradnl" sz="1200" dirty="0" smtClean="0"/>
              <a:t> </a:t>
            </a:r>
            <a:r>
              <a:rPr lang="es-ES_tradnl" sz="1200" dirty="0" err="1" smtClean="0"/>
              <a:t>muscle</a:t>
            </a:r>
            <a:r>
              <a:rPr lang="es-ES_tradnl" sz="1200" dirty="0" smtClean="0"/>
              <a:t> and </a:t>
            </a:r>
            <a:r>
              <a:rPr lang="es-ES_tradnl" sz="1200" dirty="0" err="1" smtClean="0"/>
              <a:t>is</a:t>
            </a:r>
            <a:r>
              <a:rPr lang="es-ES_tradnl" sz="1200" dirty="0" smtClean="0"/>
              <a:t> </a:t>
            </a:r>
            <a:r>
              <a:rPr lang="es-ES_tradnl" sz="1200" dirty="0" err="1" smtClean="0"/>
              <a:t>made</a:t>
            </a:r>
            <a:r>
              <a:rPr lang="es-ES_tradnl" sz="1200" dirty="0" smtClean="0"/>
              <a:t> of </a:t>
            </a:r>
            <a:r>
              <a:rPr lang="es-ES_tradnl" sz="1200" dirty="0" err="1" smtClean="0"/>
              <a:t>smooth</a:t>
            </a:r>
            <a:r>
              <a:rPr lang="es-ES_tradnl" sz="1200" dirty="0" smtClean="0"/>
              <a:t> </a:t>
            </a:r>
            <a:r>
              <a:rPr lang="es-ES_tradnl" sz="1200" dirty="0" err="1" smtClean="0"/>
              <a:t>muscle</a:t>
            </a:r>
            <a:r>
              <a:rPr lang="es-ES_tradnl" sz="1200" dirty="0" smtClean="0"/>
              <a:t>, </a:t>
            </a:r>
            <a:r>
              <a:rPr lang="es-ES_tradnl" sz="1200" dirty="0" err="1" smtClean="0"/>
              <a:t>therefore</a:t>
            </a:r>
            <a:r>
              <a:rPr lang="es-ES_tradnl" sz="1200" dirty="0" smtClean="0"/>
              <a:t> </a:t>
            </a:r>
            <a:r>
              <a:rPr lang="es-ES_tradnl" sz="1200" dirty="0" err="1" smtClean="0"/>
              <a:t>it</a:t>
            </a:r>
            <a:r>
              <a:rPr lang="es-ES_tradnl" sz="1200" dirty="0" smtClean="0"/>
              <a:t> </a:t>
            </a:r>
            <a:r>
              <a:rPr lang="es-ES_tradnl" sz="1200" dirty="0" err="1" smtClean="0"/>
              <a:t>is</a:t>
            </a:r>
            <a:r>
              <a:rPr lang="es-ES_tradnl" sz="1200" dirty="0" smtClean="0"/>
              <a:t> </a:t>
            </a:r>
            <a:r>
              <a:rPr lang="es-ES_tradnl" sz="1200" dirty="0" err="1" smtClean="0"/>
              <a:t>under</a:t>
            </a:r>
            <a:r>
              <a:rPr lang="es-ES_tradnl" sz="1200" dirty="0" smtClean="0"/>
              <a:t> </a:t>
            </a:r>
            <a:r>
              <a:rPr lang="es-ES_tradnl" sz="1200" dirty="0" err="1" smtClean="0"/>
              <a:t>involuntary</a:t>
            </a:r>
            <a:r>
              <a:rPr lang="es-ES_tradnl" sz="1200" dirty="0" smtClean="0"/>
              <a:t> </a:t>
            </a:r>
            <a:r>
              <a:rPr lang="es-ES_tradnl" sz="1200" dirty="0" err="1" smtClean="0"/>
              <a:t>or</a:t>
            </a:r>
            <a:r>
              <a:rPr lang="es-ES_tradnl" sz="1200" dirty="0" smtClean="0"/>
              <a:t> </a:t>
            </a:r>
            <a:r>
              <a:rPr lang="es-ES_tradnl" sz="1200" dirty="0" err="1" smtClean="0"/>
              <a:t>autonomic</a:t>
            </a:r>
            <a:r>
              <a:rPr lang="es-ES_tradnl" sz="1200" dirty="0" smtClean="0"/>
              <a:t> control. </a:t>
            </a:r>
            <a:r>
              <a:rPr lang="es-ES_tradnl" sz="1200" dirty="0" err="1" smtClean="0"/>
              <a:t>This</a:t>
            </a:r>
            <a:r>
              <a:rPr lang="es-ES_tradnl" sz="1200" dirty="0" smtClean="0"/>
              <a:t> </a:t>
            </a:r>
            <a:r>
              <a:rPr lang="es-ES_tradnl" sz="1200" dirty="0" err="1" smtClean="0"/>
              <a:t>is</a:t>
            </a:r>
            <a:r>
              <a:rPr lang="es-ES_tradnl" sz="1200" dirty="0" smtClean="0"/>
              <a:t> </a:t>
            </a:r>
            <a:r>
              <a:rPr lang="es-ES_tradnl" sz="1200" dirty="0" err="1" smtClean="0"/>
              <a:t>the</a:t>
            </a:r>
            <a:r>
              <a:rPr lang="es-ES_tradnl" sz="1200" dirty="0" smtClean="0"/>
              <a:t> </a:t>
            </a:r>
            <a:r>
              <a:rPr lang="es-ES_tradnl" sz="1200" dirty="0" err="1" smtClean="0"/>
              <a:t>primary</a:t>
            </a:r>
            <a:r>
              <a:rPr lang="es-ES_tradnl" sz="1200" dirty="0" smtClean="0"/>
              <a:t> </a:t>
            </a:r>
            <a:r>
              <a:rPr lang="es-ES_tradnl" sz="1200" dirty="0" err="1" smtClean="0"/>
              <a:t>muscle</a:t>
            </a:r>
            <a:r>
              <a:rPr lang="es-ES_tradnl" sz="1200" dirty="0" smtClean="0"/>
              <a:t> </a:t>
            </a:r>
            <a:r>
              <a:rPr lang="es-ES_tradnl" sz="1200" dirty="0" err="1" smtClean="0"/>
              <a:t>for</a:t>
            </a:r>
            <a:r>
              <a:rPr lang="es-ES_tradnl" sz="1200" dirty="0" smtClean="0"/>
              <a:t> </a:t>
            </a:r>
            <a:r>
              <a:rPr lang="es-ES_tradnl" sz="1200" dirty="0" err="1" smtClean="0"/>
              <a:t>prohibiting</a:t>
            </a:r>
            <a:r>
              <a:rPr lang="es-ES_tradnl" sz="1200" dirty="0" smtClean="0"/>
              <a:t> </a:t>
            </a:r>
            <a:r>
              <a:rPr lang="es-ES_tradnl" sz="1200" dirty="0" err="1" smtClean="0"/>
              <a:t>the</a:t>
            </a:r>
            <a:r>
              <a:rPr lang="es-ES_tradnl" sz="1200" dirty="0" smtClean="0"/>
              <a:t> </a:t>
            </a:r>
            <a:r>
              <a:rPr lang="es-ES_tradnl" sz="1200" dirty="0" err="1" smtClean="0"/>
              <a:t>release</a:t>
            </a:r>
            <a:r>
              <a:rPr lang="es-ES_tradnl" sz="1200" dirty="0" smtClean="0"/>
              <a:t> of </a:t>
            </a:r>
            <a:r>
              <a:rPr lang="es-ES_tradnl" sz="1200" dirty="0" err="1" smtClean="0"/>
              <a:t>urine</a:t>
            </a:r>
            <a:r>
              <a:rPr lang="es-ES_tradnl" sz="1200" dirty="0" smtClean="0"/>
              <a:t>.</a:t>
            </a:r>
            <a:br>
              <a:rPr lang="es-ES_tradnl" sz="1200" dirty="0" smtClean="0"/>
            </a:br>
            <a:r>
              <a:rPr lang="en-CA" sz="1200" dirty="0" smtClean="0"/>
              <a:t> </a:t>
            </a:r>
            <a:r>
              <a:rPr lang="es-ES_tradnl" sz="1200" dirty="0" smtClean="0"/>
              <a:t/>
            </a:r>
            <a:br>
              <a:rPr lang="es-ES_tradnl" sz="1200" dirty="0" smtClean="0"/>
            </a:br>
            <a:r>
              <a:rPr lang="es-ES_tradnl" sz="1200" dirty="0" smtClean="0"/>
              <a:t>-</a:t>
            </a:r>
            <a:r>
              <a:rPr lang="en-CA" sz="1200" b="1" dirty="0" smtClean="0"/>
              <a:t>Deep transverse perineal muscle: </a:t>
            </a:r>
            <a:r>
              <a:rPr lang="en-CA" sz="1200" dirty="0" smtClean="0"/>
              <a:t>The Deep transverse perineal muscle  have origin  in the internal surface of </a:t>
            </a:r>
            <a:r>
              <a:rPr lang="en-CA" sz="1200" dirty="0" err="1" smtClean="0"/>
              <a:t>ischiopubic</a:t>
            </a:r>
            <a:r>
              <a:rPr lang="en-CA" sz="1200" dirty="0" smtClean="0"/>
              <a:t> ramus and ischial tuberosity ; compressor urethrae portion only. Passes along superior posterior border of perineal membrane to perineal body and external anal sphincter for your insertion.</a:t>
            </a:r>
            <a:r>
              <a:rPr lang="es-ES_tradnl" sz="1200" dirty="0" smtClean="0"/>
              <a:t/>
            </a:r>
            <a:br>
              <a:rPr lang="es-ES_tradnl" sz="1200" dirty="0" smtClean="0"/>
            </a:br>
            <a:r>
              <a:rPr lang="es-ES_tradnl" sz="1200" dirty="0" err="1" smtClean="0"/>
              <a:t>Origin</a:t>
            </a:r>
            <a:r>
              <a:rPr lang="es-ES_tradnl" sz="1200" dirty="0" smtClean="0"/>
              <a:t>: </a:t>
            </a:r>
            <a:r>
              <a:rPr lang="en-CA" sz="1200" dirty="0" smtClean="0"/>
              <a:t> Internal surface of </a:t>
            </a:r>
            <a:r>
              <a:rPr lang="en-CA" sz="1200" dirty="0" err="1" smtClean="0"/>
              <a:t>isquiopubic</a:t>
            </a:r>
            <a:r>
              <a:rPr lang="en-CA" sz="1200" dirty="0" smtClean="0"/>
              <a:t> ramus and ischial tuberosity; compressor urethrae portion only.</a:t>
            </a:r>
            <a:br>
              <a:rPr lang="en-CA" sz="1200" dirty="0" smtClean="0"/>
            </a:br>
            <a:r>
              <a:rPr lang="es-ES_tradnl" sz="1200" dirty="0" smtClean="0"/>
              <a:t/>
            </a:r>
            <a:br>
              <a:rPr lang="es-ES_tradnl" sz="1200" dirty="0" smtClean="0"/>
            </a:br>
            <a:r>
              <a:rPr lang="es-ES_tradnl" sz="1200" dirty="0" smtClean="0"/>
              <a:t>-</a:t>
            </a:r>
            <a:r>
              <a:rPr lang="en-CA" sz="1200" b="1" dirty="0" smtClean="0"/>
              <a:t>Vagina: </a:t>
            </a:r>
            <a:r>
              <a:rPr lang="en-CA" sz="1200" dirty="0" smtClean="0"/>
              <a:t>The vagina is an elastic, muscular canal with a soft, flexible lining that provides lubrication and sensation. The vagina connects the uterus to the outside world. The vulva and labia form the entrance, and the cervix of the uterus protrudes into the vagina, forming the interior end.</a:t>
            </a:r>
            <a:r>
              <a:rPr lang="es-ES_tradnl" sz="1200" dirty="0" smtClean="0"/>
              <a:t/>
            </a:r>
            <a:br>
              <a:rPr lang="es-ES_tradnl" sz="1200" dirty="0" smtClean="0"/>
            </a:br>
            <a:r>
              <a:rPr lang="en-CA" sz="1200" dirty="0" smtClean="0"/>
              <a:t> </a:t>
            </a:r>
            <a:r>
              <a:rPr lang="es-ES_tradnl" sz="1200" dirty="0" smtClean="0"/>
              <a:t/>
            </a:r>
            <a:br>
              <a:rPr lang="es-ES_tradnl" sz="1200" dirty="0" smtClean="0"/>
            </a:br>
            <a:r>
              <a:rPr lang="en-CA" sz="1200" b="1" dirty="0" smtClean="0"/>
              <a:t>Rectum:</a:t>
            </a:r>
            <a:r>
              <a:rPr lang="en-CA" sz="1200" dirty="0" smtClean="0"/>
              <a:t> </a:t>
            </a:r>
            <a:r>
              <a:rPr lang="es-ES_tradnl" sz="1200" dirty="0" err="1" smtClean="0"/>
              <a:t>The</a:t>
            </a:r>
            <a:r>
              <a:rPr lang="es-ES_tradnl" sz="1200" dirty="0" smtClean="0"/>
              <a:t> </a:t>
            </a:r>
            <a:r>
              <a:rPr lang="es-ES_tradnl" sz="1200" dirty="0" err="1" smtClean="0"/>
              <a:t>rectum</a:t>
            </a:r>
            <a:r>
              <a:rPr lang="es-ES_tradnl" sz="1200" dirty="0" smtClean="0"/>
              <a:t> </a:t>
            </a:r>
            <a:r>
              <a:rPr lang="es-ES_tradnl" sz="1200" dirty="0" err="1" smtClean="0"/>
              <a:t>is</a:t>
            </a:r>
            <a:r>
              <a:rPr lang="es-ES_tradnl" sz="1200" dirty="0" smtClean="0"/>
              <a:t> a </a:t>
            </a:r>
            <a:r>
              <a:rPr lang="es-ES_tradnl" sz="1200" dirty="0" err="1" smtClean="0"/>
              <a:t>part</a:t>
            </a:r>
            <a:r>
              <a:rPr lang="es-ES_tradnl" sz="1200" dirty="0" smtClean="0"/>
              <a:t> of </a:t>
            </a:r>
            <a:r>
              <a:rPr lang="es-ES_tradnl" sz="1200" dirty="0" err="1" smtClean="0"/>
              <a:t>the</a:t>
            </a:r>
            <a:r>
              <a:rPr lang="es-ES_tradnl" sz="1200" dirty="0" smtClean="0"/>
              <a:t> </a:t>
            </a:r>
            <a:r>
              <a:rPr lang="es-ES_tradnl" sz="1200" dirty="0" err="1" smtClean="0"/>
              <a:t>lower</a:t>
            </a:r>
            <a:r>
              <a:rPr lang="es-ES_tradnl" sz="1200" dirty="0" smtClean="0"/>
              <a:t> gastrointestinal </a:t>
            </a:r>
            <a:r>
              <a:rPr lang="es-ES_tradnl" sz="1200" dirty="0" err="1" smtClean="0"/>
              <a:t>tract</a:t>
            </a:r>
            <a:r>
              <a:rPr lang="es-ES_tradnl" sz="1200" dirty="0" smtClean="0"/>
              <a:t>. </a:t>
            </a:r>
            <a:r>
              <a:rPr lang="es-ES_tradnl" sz="1200" dirty="0" err="1" smtClean="0"/>
              <a:t>The</a:t>
            </a:r>
            <a:r>
              <a:rPr lang="es-ES_tradnl" sz="1200" dirty="0" smtClean="0"/>
              <a:t> </a:t>
            </a:r>
            <a:r>
              <a:rPr lang="es-ES_tradnl" sz="1200" dirty="0" err="1" smtClean="0"/>
              <a:t>rectum</a:t>
            </a:r>
            <a:r>
              <a:rPr lang="es-ES_tradnl" sz="1200" dirty="0" smtClean="0"/>
              <a:t> </a:t>
            </a:r>
            <a:r>
              <a:rPr lang="es-ES_tradnl" sz="1200" dirty="0" err="1" smtClean="0"/>
              <a:t>is</a:t>
            </a:r>
            <a:r>
              <a:rPr lang="es-ES_tradnl" sz="1200" dirty="0" smtClean="0"/>
              <a:t> a </a:t>
            </a:r>
            <a:r>
              <a:rPr lang="es-ES_tradnl" sz="1200" dirty="0" err="1" smtClean="0"/>
              <a:t>continuation</a:t>
            </a:r>
            <a:r>
              <a:rPr lang="es-ES_tradnl" sz="1200" dirty="0" smtClean="0"/>
              <a:t> of </a:t>
            </a:r>
            <a:r>
              <a:rPr lang="es-ES_tradnl" sz="1200" dirty="0" err="1" smtClean="0"/>
              <a:t>the</a:t>
            </a:r>
            <a:r>
              <a:rPr lang="es-ES_tradnl" sz="1200" dirty="0" smtClean="0"/>
              <a:t> </a:t>
            </a:r>
            <a:r>
              <a:rPr lang="es-ES_tradnl" sz="1200" dirty="0" err="1" smtClean="0"/>
              <a:t>sigmoid</a:t>
            </a:r>
            <a:r>
              <a:rPr lang="es-ES_tradnl" sz="1200" dirty="0" smtClean="0"/>
              <a:t> colon, and </a:t>
            </a:r>
            <a:r>
              <a:rPr lang="es-ES_tradnl" sz="1200" dirty="0" err="1" smtClean="0"/>
              <a:t>connects</a:t>
            </a:r>
            <a:r>
              <a:rPr lang="es-ES_tradnl" sz="1200" dirty="0" smtClean="0"/>
              <a:t> to </a:t>
            </a:r>
            <a:r>
              <a:rPr lang="es-ES_tradnl" sz="1200" dirty="0" err="1" smtClean="0"/>
              <a:t>the</a:t>
            </a:r>
            <a:r>
              <a:rPr lang="es-ES_tradnl" sz="1200" dirty="0" smtClean="0"/>
              <a:t> </a:t>
            </a:r>
            <a:r>
              <a:rPr lang="es-ES_tradnl" sz="1200" dirty="0" err="1" smtClean="0"/>
              <a:t>anus</a:t>
            </a:r>
            <a:r>
              <a:rPr lang="es-ES_tradnl" sz="1200" dirty="0" smtClean="0"/>
              <a:t>. </a:t>
            </a:r>
            <a:r>
              <a:rPr lang="es-ES_tradnl" sz="1200" dirty="0" err="1" smtClean="0"/>
              <a:t>The</a:t>
            </a:r>
            <a:r>
              <a:rPr lang="es-ES_tradnl" sz="1200" dirty="0" smtClean="0"/>
              <a:t> </a:t>
            </a:r>
            <a:r>
              <a:rPr lang="es-ES_tradnl" sz="1200" dirty="0" err="1" smtClean="0"/>
              <a:t>rectum</a:t>
            </a:r>
            <a:r>
              <a:rPr lang="es-ES_tradnl" sz="1200" dirty="0" smtClean="0"/>
              <a:t> </a:t>
            </a:r>
            <a:r>
              <a:rPr lang="es-ES_tradnl" sz="1200" dirty="0" err="1" smtClean="0"/>
              <a:t>follows</a:t>
            </a:r>
            <a:r>
              <a:rPr lang="es-ES_tradnl" sz="1200" dirty="0" smtClean="0"/>
              <a:t> </a:t>
            </a:r>
            <a:r>
              <a:rPr lang="es-ES_tradnl" sz="1200" dirty="0" err="1" smtClean="0"/>
              <a:t>the</a:t>
            </a:r>
            <a:r>
              <a:rPr lang="es-ES_tradnl" sz="1200" dirty="0" smtClean="0"/>
              <a:t> </a:t>
            </a:r>
            <a:r>
              <a:rPr lang="es-ES_tradnl" sz="1200" dirty="0" err="1" smtClean="0"/>
              <a:t>shape</a:t>
            </a:r>
            <a:r>
              <a:rPr lang="es-ES_tradnl" sz="1200" dirty="0" smtClean="0"/>
              <a:t> of </a:t>
            </a:r>
            <a:r>
              <a:rPr lang="es-ES_tradnl" sz="1200" dirty="0" err="1" smtClean="0"/>
              <a:t>the</a:t>
            </a:r>
            <a:r>
              <a:rPr lang="es-ES_tradnl" sz="1200" dirty="0" smtClean="0"/>
              <a:t> </a:t>
            </a:r>
            <a:r>
              <a:rPr lang="es-ES_tradnl" sz="1200" dirty="0" err="1" smtClean="0"/>
              <a:t>sacrum</a:t>
            </a:r>
            <a:r>
              <a:rPr lang="es-ES_tradnl" sz="1200" dirty="0" smtClean="0"/>
              <a:t> and </a:t>
            </a:r>
            <a:r>
              <a:rPr lang="es-ES_tradnl" sz="1200" dirty="0" err="1" smtClean="0"/>
              <a:t>ends</a:t>
            </a:r>
            <a:r>
              <a:rPr lang="es-ES_tradnl" sz="1200" dirty="0" smtClean="0"/>
              <a:t> in </a:t>
            </a:r>
            <a:r>
              <a:rPr lang="es-ES_tradnl" sz="1200" dirty="0" err="1" smtClean="0"/>
              <a:t>an</a:t>
            </a:r>
            <a:r>
              <a:rPr lang="es-ES_tradnl" sz="1200" dirty="0" smtClean="0"/>
              <a:t> </a:t>
            </a:r>
            <a:r>
              <a:rPr lang="es-ES_tradnl" sz="1200" dirty="0" err="1" smtClean="0"/>
              <a:t>expanded</a:t>
            </a:r>
            <a:r>
              <a:rPr lang="es-ES_tradnl" sz="1200" dirty="0" smtClean="0"/>
              <a:t> </a:t>
            </a:r>
            <a:r>
              <a:rPr lang="es-ES_tradnl" sz="1200" dirty="0" err="1" smtClean="0"/>
              <a:t>section</a:t>
            </a:r>
            <a:r>
              <a:rPr lang="es-ES_tradnl" sz="1200" dirty="0" smtClean="0"/>
              <a:t> </a:t>
            </a:r>
            <a:r>
              <a:rPr lang="es-ES_tradnl" sz="1200" dirty="0" err="1" smtClean="0"/>
              <a:t>called</a:t>
            </a:r>
            <a:r>
              <a:rPr lang="es-ES_tradnl" sz="1200" dirty="0" smtClean="0"/>
              <a:t> </a:t>
            </a:r>
            <a:r>
              <a:rPr lang="es-ES_tradnl" sz="1200" dirty="0" err="1" smtClean="0"/>
              <a:t>the</a:t>
            </a:r>
            <a:r>
              <a:rPr lang="es-ES_tradnl" sz="1200" dirty="0" smtClean="0"/>
              <a:t> rectal </a:t>
            </a:r>
            <a:r>
              <a:rPr lang="es-ES_tradnl" sz="1200" dirty="0" err="1" smtClean="0"/>
              <a:t>ampulla</a:t>
            </a:r>
            <a:r>
              <a:rPr lang="es-ES_tradnl" sz="1200" dirty="0" smtClean="0"/>
              <a:t>, </a:t>
            </a:r>
            <a:r>
              <a:rPr lang="es-ES_tradnl" sz="1200" dirty="0" err="1" smtClean="0"/>
              <a:t>where</a:t>
            </a:r>
            <a:r>
              <a:rPr lang="es-ES_tradnl" sz="1200" dirty="0" smtClean="0"/>
              <a:t> </a:t>
            </a:r>
            <a:r>
              <a:rPr lang="es-ES_tradnl" sz="1200" dirty="0" err="1" smtClean="0"/>
              <a:t>feces</a:t>
            </a:r>
            <a:r>
              <a:rPr lang="es-ES_tradnl" sz="1200" dirty="0" smtClean="0"/>
              <a:t> are </a:t>
            </a:r>
            <a:r>
              <a:rPr lang="es-ES_tradnl" sz="1200" dirty="0" err="1" smtClean="0"/>
              <a:t>stored</a:t>
            </a:r>
            <a:r>
              <a:rPr lang="es-ES_tradnl" sz="1200" dirty="0" smtClean="0"/>
              <a:t> </a:t>
            </a:r>
            <a:r>
              <a:rPr lang="es-ES_tradnl" sz="1200" dirty="0" err="1" smtClean="0"/>
              <a:t>before</a:t>
            </a:r>
            <a:r>
              <a:rPr lang="es-ES_tradnl" sz="1200" dirty="0" smtClean="0"/>
              <a:t> </a:t>
            </a:r>
            <a:r>
              <a:rPr lang="es-ES_tradnl" sz="1200" dirty="0" err="1" smtClean="0"/>
              <a:t>their</a:t>
            </a:r>
            <a:r>
              <a:rPr lang="es-ES_tradnl" sz="1200" dirty="0" smtClean="0"/>
              <a:t> </a:t>
            </a:r>
            <a:r>
              <a:rPr lang="es-ES_tradnl" sz="1200" dirty="0" err="1" smtClean="0"/>
              <a:t>release</a:t>
            </a:r>
            <a:r>
              <a:rPr lang="es-ES_tradnl" sz="1200" dirty="0" smtClean="0"/>
              <a:t> </a:t>
            </a:r>
            <a:r>
              <a:rPr lang="es-ES_tradnl" sz="1200" dirty="0" err="1" smtClean="0"/>
              <a:t>via</a:t>
            </a:r>
            <a:r>
              <a:rPr lang="es-ES_tradnl" sz="1200" dirty="0" smtClean="0"/>
              <a:t> </a:t>
            </a:r>
            <a:r>
              <a:rPr lang="es-ES_tradnl" sz="1200" dirty="0" err="1" smtClean="0"/>
              <a:t>the</a:t>
            </a:r>
            <a:r>
              <a:rPr lang="es-ES_tradnl" sz="1200" dirty="0" smtClean="0"/>
              <a:t> anal canal.</a:t>
            </a:r>
            <a:br>
              <a:rPr lang="es-ES_tradnl" sz="1200" dirty="0" smtClean="0"/>
            </a:br>
            <a:r>
              <a:rPr lang="en-CA" sz="1200" dirty="0" smtClean="0"/>
              <a:t> </a:t>
            </a:r>
            <a:r>
              <a:rPr lang="es-ES_tradnl" sz="1200" dirty="0" smtClean="0"/>
              <a:t/>
            </a:r>
            <a:br>
              <a:rPr lang="es-ES_tradnl" sz="1200" dirty="0" smtClean="0"/>
            </a:br>
            <a:r>
              <a:rPr lang="en-CA" sz="1200" b="1" dirty="0" smtClean="0"/>
              <a:t>Bulbourethral gland: </a:t>
            </a:r>
            <a:r>
              <a:rPr lang="en-CA" sz="1200" dirty="0" smtClean="0"/>
              <a:t>The </a:t>
            </a:r>
            <a:r>
              <a:rPr lang="es-ES_tradnl" sz="1200" dirty="0" err="1" smtClean="0"/>
              <a:t>Bulbourethral</a:t>
            </a:r>
            <a:r>
              <a:rPr lang="es-ES_tradnl" sz="1200" dirty="0" smtClean="0"/>
              <a:t> </a:t>
            </a:r>
            <a:r>
              <a:rPr lang="es-ES_tradnl" sz="1200" dirty="0" err="1" smtClean="0"/>
              <a:t>gland</a:t>
            </a:r>
            <a:r>
              <a:rPr lang="es-ES_tradnl" sz="1200" dirty="0" smtClean="0"/>
              <a:t>  are </a:t>
            </a:r>
            <a:r>
              <a:rPr lang="es-ES_tradnl" sz="1200" dirty="0" err="1" smtClean="0"/>
              <a:t>two</a:t>
            </a:r>
            <a:r>
              <a:rPr lang="es-ES_tradnl" sz="1200" dirty="0" smtClean="0"/>
              <a:t> pea-</a:t>
            </a:r>
            <a:r>
              <a:rPr lang="es-ES_tradnl" sz="1200" dirty="0" err="1" smtClean="0"/>
              <a:t>shaped</a:t>
            </a:r>
            <a:r>
              <a:rPr lang="es-ES_tradnl" sz="1200" dirty="0" smtClean="0"/>
              <a:t> </a:t>
            </a:r>
            <a:r>
              <a:rPr lang="es-ES_tradnl" sz="1200" dirty="0" err="1" smtClean="0"/>
              <a:t>glands</a:t>
            </a:r>
            <a:r>
              <a:rPr lang="es-ES_tradnl" sz="1200" dirty="0" smtClean="0"/>
              <a:t> in </a:t>
            </a:r>
            <a:r>
              <a:rPr lang="es-ES_tradnl" sz="1200" dirty="0" err="1" smtClean="0"/>
              <a:t>the</a:t>
            </a:r>
            <a:r>
              <a:rPr lang="es-ES_tradnl" sz="1200" dirty="0" smtClean="0"/>
              <a:t> </a:t>
            </a:r>
            <a:r>
              <a:rPr lang="es-ES_tradnl" sz="1200" dirty="0" err="1" smtClean="0"/>
              <a:t>male</a:t>
            </a:r>
            <a:r>
              <a:rPr lang="es-ES_tradnl" sz="1200" dirty="0" smtClean="0"/>
              <a:t>, </a:t>
            </a:r>
            <a:r>
              <a:rPr lang="es-ES_tradnl" sz="1200" dirty="0" err="1" smtClean="0"/>
              <a:t>located</a:t>
            </a:r>
            <a:r>
              <a:rPr lang="es-ES_tradnl" sz="1200" dirty="0" smtClean="0"/>
              <a:t> </a:t>
            </a:r>
            <a:r>
              <a:rPr lang="es-ES_tradnl" sz="1200" dirty="0" err="1" smtClean="0"/>
              <a:t>beneath</a:t>
            </a:r>
            <a:r>
              <a:rPr lang="es-ES_tradnl" sz="1200" dirty="0" smtClean="0"/>
              <a:t> </a:t>
            </a:r>
            <a:r>
              <a:rPr lang="es-ES_tradnl" sz="1200" dirty="0" err="1" smtClean="0"/>
              <a:t>the</a:t>
            </a:r>
            <a:r>
              <a:rPr lang="es-ES_tradnl" sz="1200" dirty="0" smtClean="0"/>
              <a:t> </a:t>
            </a:r>
            <a:r>
              <a:rPr lang="es-ES_tradnl" sz="1200" dirty="0" err="1" smtClean="0"/>
              <a:t>prostate</a:t>
            </a:r>
            <a:r>
              <a:rPr lang="es-ES_tradnl" sz="1200" dirty="0" smtClean="0"/>
              <a:t> </a:t>
            </a:r>
            <a:r>
              <a:rPr lang="es-ES_tradnl" sz="1200" b="1" dirty="0" err="1" smtClean="0"/>
              <a:t>gland</a:t>
            </a:r>
            <a:r>
              <a:rPr lang="es-ES_tradnl" sz="1200" dirty="0" smtClean="0"/>
              <a:t> at </a:t>
            </a:r>
            <a:r>
              <a:rPr lang="es-ES_tradnl" sz="1200" dirty="0" err="1" smtClean="0"/>
              <a:t>the</a:t>
            </a:r>
            <a:r>
              <a:rPr lang="es-ES_tradnl" sz="1200" dirty="0" smtClean="0"/>
              <a:t> </a:t>
            </a:r>
            <a:r>
              <a:rPr lang="es-ES_tradnl" sz="1200" dirty="0" err="1" smtClean="0"/>
              <a:t>beginning</a:t>
            </a:r>
            <a:r>
              <a:rPr lang="es-ES_tradnl" sz="1200" dirty="0" smtClean="0"/>
              <a:t> of </a:t>
            </a:r>
            <a:r>
              <a:rPr lang="es-ES_tradnl" sz="1200" dirty="0" err="1" smtClean="0"/>
              <a:t>the</a:t>
            </a:r>
            <a:r>
              <a:rPr lang="es-ES_tradnl" sz="1200" dirty="0" smtClean="0"/>
              <a:t> </a:t>
            </a:r>
            <a:r>
              <a:rPr lang="es-ES_tradnl" sz="1200" dirty="0" err="1" smtClean="0"/>
              <a:t>internal</a:t>
            </a:r>
            <a:r>
              <a:rPr lang="es-ES_tradnl" sz="1200" dirty="0" smtClean="0"/>
              <a:t> </a:t>
            </a:r>
            <a:r>
              <a:rPr lang="es-ES_tradnl" sz="1200" dirty="0" err="1" smtClean="0"/>
              <a:t>portion</a:t>
            </a:r>
            <a:r>
              <a:rPr lang="es-ES_tradnl" sz="1200" dirty="0" smtClean="0"/>
              <a:t> of </a:t>
            </a:r>
            <a:r>
              <a:rPr lang="es-ES_tradnl" sz="1200" dirty="0" err="1" smtClean="0"/>
              <a:t>the</a:t>
            </a:r>
            <a:r>
              <a:rPr lang="es-ES_tradnl" sz="1200" dirty="0" smtClean="0"/>
              <a:t> </a:t>
            </a:r>
            <a:r>
              <a:rPr lang="es-ES_tradnl" sz="1200" dirty="0" err="1" smtClean="0"/>
              <a:t>penis</a:t>
            </a:r>
            <a:r>
              <a:rPr lang="es-ES_tradnl" sz="1200" dirty="0" smtClean="0"/>
              <a:t>; </a:t>
            </a:r>
            <a:r>
              <a:rPr lang="es-ES_tradnl" sz="1200" dirty="0" err="1" smtClean="0"/>
              <a:t>they</a:t>
            </a:r>
            <a:r>
              <a:rPr lang="es-ES_tradnl" sz="1200" dirty="0" smtClean="0"/>
              <a:t> </a:t>
            </a:r>
            <a:r>
              <a:rPr lang="es-ES_tradnl" sz="1200" dirty="0" err="1" smtClean="0"/>
              <a:t>add</a:t>
            </a:r>
            <a:r>
              <a:rPr lang="es-ES_tradnl" sz="1200" dirty="0" smtClean="0"/>
              <a:t> </a:t>
            </a:r>
            <a:r>
              <a:rPr lang="es-ES_tradnl" sz="1200" dirty="0" err="1" smtClean="0"/>
              <a:t>fluids</a:t>
            </a:r>
            <a:r>
              <a:rPr lang="es-ES_tradnl" sz="1200" dirty="0" smtClean="0"/>
              <a:t> to semen </a:t>
            </a:r>
            <a:r>
              <a:rPr lang="es-ES_tradnl" sz="1200" dirty="0" err="1" smtClean="0"/>
              <a:t>during</a:t>
            </a:r>
            <a:r>
              <a:rPr lang="es-ES_tradnl" sz="1200" dirty="0" smtClean="0"/>
              <a:t> </a:t>
            </a:r>
            <a:r>
              <a:rPr lang="es-ES_tradnl" sz="1200" dirty="0" err="1" smtClean="0"/>
              <a:t>the</a:t>
            </a:r>
            <a:r>
              <a:rPr lang="es-ES_tradnl" sz="1200" dirty="0" smtClean="0"/>
              <a:t> </a:t>
            </a:r>
            <a:r>
              <a:rPr lang="es-ES_tradnl" sz="1200" dirty="0" err="1" smtClean="0"/>
              <a:t>process</a:t>
            </a:r>
            <a:r>
              <a:rPr lang="es-ES_tradnl" sz="1200" dirty="0" smtClean="0"/>
              <a:t> of </a:t>
            </a:r>
            <a:r>
              <a:rPr lang="es-ES_tradnl" sz="1200" dirty="0" err="1" smtClean="0"/>
              <a:t>ejaculation</a:t>
            </a:r>
            <a:r>
              <a:rPr lang="es-ES_tradnl" sz="1200" dirty="0" smtClean="0"/>
              <a:t>.</a:t>
            </a:r>
            <a:br>
              <a:rPr lang="es-ES_tradnl" sz="1200" dirty="0" smtClean="0"/>
            </a:br>
            <a:r>
              <a:rPr lang="en-CA" sz="1200" dirty="0" smtClean="0"/>
              <a:t> </a:t>
            </a:r>
            <a:r>
              <a:rPr lang="es-ES_tradnl" sz="1200" dirty="0" smtClean="0"/>
              <a:t/>
            </a:r>
            <a:br>
              <a:rPr lang="es-ES_tradnl" sz="1200" dirty="0" smtClean="0"/>
            </a:br>
            <a:r>
              <a:rPr lang="en-CA" sz="1200" dirty="0" smtClean="0"/>
              <a:t> </a:t>
            </a:r>
            <a:r>
              <a:rPr lang="es-ES_tradnl" sz="1200" dirty="0" smtClean="0"/>
              <a:t/>
            </a:r>
            <a:br>
              <a:rPr lang="es-ES_tradnl" sz="1200" dirty="0" smtClean="0"/>
            </a:br>
            <a:r>
              <a:rPr lang="en-CA" sz="1200" b="1" dirty="0" err="1" smtClean="0"/>
              <a:t>Ischioanal</a:t>
            </a:r>
            <a:r>
              <a:rPr lang="en-CA" sz="1200" b="1" dirty="0" smtClean="0"/>
              <a:t> fossa:</a:t>
            </a:r>
            <a:r>
              <a:rPr lang="en-CA" sz="1200" dirty="0" smtClean="0"/>
              <a:t> The potential spaces surrounding the anal canal, in the anal triangle region, located between the skin of the anal region and the pelvic diaphragm. The </a:t>
            </a:r>
            <a:r>
              <a:rPr lang="en-CA" sz="1200" dirty="0" err="1" smtClean="0"/>
              <a:t>ischioanal</a:t>
            </a:r>
            <a:r>
              <a:rPr lang="en-CA" sz="1200" dirty="0" smtClean="0"/>
              <a:t> fossa is somewhat prismatic in shape, with its base directed to the surface of the perineum, and its apex at the line of the perineum, and its apex at the line of meeting of the obturator and anal fasciae.</a:t>
            </a:r>
            <a:r>
              <a:rPr lang="es-ES_tradnl" sz="1200" dirty="0" smtClean="0"/>
              <a:t/>
            </a:r>
            <a:br>
              <a:rPr lang="es-ES_tradnl" sz="1200" dirty="0" smtClean="0"/>
            </a:br>
            <a:r>
              <a:rPr lang="en-CA" sz="1200" dirty="0" smtClean="0"/>
              <a:t> </a:t>
            </a:r>
            <a:r>
              <a:rPr lang="es-ES_tradnl" sz="1200" dirty="0" smtClean="0"/>
              <a:t/>
            </a:r>
            <a:br>
              <a:rPr lang="es-ES_tradnl" sz="1200" dirty="0" smtClean="0"/>
            </a:br>
            <a:r>
              <a:rPr lang="en-CA" sz="1200" b="1" dirty="0" smtClean="0"/>
              <a:t>Perineal Membrane:</a:t>
            </a:r>
            <a:r>
              <a:rPr lang="en-CA" sz="1200" dirty="0" smtClean="0"/>
              <a:t> </a:t>
            </a:r>
            <a:r>
              <a:rPr lang="es-ES_tradnl" sz="1200" dirty="0" err="1" smtClean="0"/>
              <a:t>The</a:t>
            </a:r>
            <a:r>
              <a:rPr lang="es-ES_tradnl" sz="1200" dirty="0" smtClean="0"/>
              <a:t> perineal </a:t>
            </a:r>
            <a:r>
              <a:rPr lang="es-ES_tradnl" sz="1200" dirty="0" err="1" smtClean="0"/>
              <a:t>membrane</a:t>
            </a:r>
            <a:r>
              <a:rPr lang="es-ES_tradnl" sz="1200" b="1" dirty="0" smtClean="0"/>
              <a:t> </a:t>
            </a:r>
            <a:r>
              <a:rPr lang="es-ES_tradnl" sz="1200" dirty="0" err="1" smtClean="0"/>
              <a:t>is</a:t>
            </a:r>
            <a:r>
              <a:rPr lang="es-ES_tradnl" sz="1200" dirty="0" smtClean="0"/>
              <a:t> a </a:t>
            </a:r>
            <a:r>
              <a:rPr lang="es-ES_tradnl" sz="1200" dirty="0" err="1" smtClean="0"/>
              <a:t>thin</a:t>
            </a:r>
            <a:r>
              <a:rPr lang="es-ES_tradnl" sz="1200" dirty="0" smtClean="0"/>
              <a:t> triangular horizontal </a:t>
            </a:r>
            <a:r>
              <a:rPr lang="es-ES_tradnl" sz="1200" dirty="0" err="1" smtClean="0"/>
              <a:t>layer</a:t>
            </a:r>
            <a:r>
              <a:rPr lang="es-ES_tradnl" sz="1200" dirty="0" smtClean="0"/>
              <a:t> of dense </a:t>
            </a:r>
            <a:r>
              <a:rPr lang="es-ES_tradnl" sz="1200" dirty="0" err="1" smtClean="0"/>
              <a:t>tough</a:t>
            </a:r>
            <a:r>
              <a:rPr lang="es-ES_tradnl" sz="1200" dirty="0" smtClean="0"/>
              <a:t> fascia in </a:t>
            </a:r>
            <a:r>
              <a:rPr lang="es-ES_tradnl" sz="1200" dirty="0" err="1" smtClean="0"/>
              <a:t>the</a:t>
            </a:r>
            <a:r>
              <a:rPr lang="es-ES_tradnl" sz="1200" dirty="0" smtClean="0"/>
              <a:t> </a:t>
            </a:r>
            <a:r>
              <a:rPr lang="es-ES_tradnl" sz="1200" dirty="0" err="1" smtClean="0"/>
              <a:t>perineum</a:t>
            </a:r>
            <a:r>
              <a:rPr lang="es-ES_tradnl" sz="1200" dirty="0" smtClean="0"/>
              <a:t> </a:t>
            </a:r>
            <a:r>
              <a:rPr lang="es-ES_tradnl" sz="1200" dirty="0" err="1" smtClean="0"/>
              <a:t>the</a:t>
            </a:r>
            <a:r>
              <a:rPr lang="es-ES_tradnl" sz="1200" dirty="0" smtClean="0"/>
              <a:t> </a:t>
            </a:r>
            <a:r>
              <a:rPr lang="es-ES_tradnl" sz="1200" dirty="0" err="1" smtClean="0"/>
              <a:t>dividing</a:t>
            </a:r>
            <a:r>
              <a:rPr lang="es-ES_tradnl" sz="1200" dirty="0" smtClean="0"/>
              <a:t> </a:t>
            </a:r>
            <a:r>
              <a:rPr lang="es-ES_tradnl" sz="1200" dirty="0" err="1" smtClean="0"/>
              <a:t>the</a:t>
            </a:r>
            <a:r>
              <a:rPr lang="es-ES_tradnl" sz="1200" dirty="0" smtClean="0"/>
              <a:t> urogenital </a:t>
            </a:r>
            <a:r>
              <a:rPr lang="es-ES_tradnl" sz="1200" dirty="0" err="1" smtClean="0"/>
              <a:t>triangle</a:t>
            </a:r>
            <a:r>
              <a:rPr lang="es-ES_tradnl" sz="1200" dirty="0" smtClean="0"/>
              <a:t> </a:t>
            </a:r>
            <a:r>
              <a:rPr lang="es-ES_tradnl" sz="1200" dirty="0" err="1" smtClean="0"/>
              <a:t>into</a:t>
            </a:r>
            <a:r>
              <a:rPr lang="es-ES_tradnl" sz="1200" dirty="0" smtClean="0"/>
              <a:t> </a:t>
            </a:r>
            <a:r>
              <a:rPr lang="es-ES_tradnl" sz="1200" dirty="0" err="1" smtClean="0"/>
              <a:t>the</a:t>
            </a:r>
            <a:r>
              <a:rPr lang="es-ES_tradnl" sz="1200" dirty="0" smtClean="0"/>
              <a:t> superficial (inferior) and </a:t>
            </a:r>
            <a:r>
              <a:rPr lang="es-ES_tradnl" sz="1200" dirty="0" err="1" smtClean="0"/>
              <a:t>deep</a:t>
            </a:r>
            <a:r>
              <a:rPr lang="es-ES_tradnl" sz="1200" dirty="0" smtClean="0"/>
              <a:t> (superior) perineal </a:t>
            </a:r>
            <a:r>
              <a:rPr lang="es-ES_tradnl" sz="1200" dirty="0" err="1" smtClean="0"/>
              <a:t>pouches</a:t>
            </a:r>
            <a:r>
              <a:rPr lang="es-ES_tradnl" sz="1200" dirty="0" smtClean="0"/>
              <a:t>.</a:t>
            </a:r>
            <a:br>
              <a:rPr lang="es-ES_tradnl" sz="1200" dirty="0" smtClean="0"/>
            </a:br>
            <a:r>
              <a:rPr lang="es-ES_tradnl" sz="1200" dirty="0" err="1" smtClean="0"/>
              <a:t>It</a:t>
            </a:r>
            <a:r>
              <a:rPr lang="es-ES_tradnl" sz="1200" dirty="0" smtClean="0"/>
              <a:t> </a:t>
            </a:r>
            <a:r>
              <a:rPr lang="es-ES_tradnl" sz="1200" dirty="0" err="1" smtClean="0"/>
              <a:t>attaches</a:t>
            </a:r>
            <a:r>
              <a:rPr lang="es-ES_tradnl" sz="1200" dirty="0" smtClean="0"/>
              <a:t> to </a:t>
            </a:r>
            <a:r>
              <a:rPr lang="es-ES_tradnl" sz="1200" dirty="0" err="1" smtClean="0"/>
              <a:t>the</a:t>
            </a:r>
            <a:r>
              <a:rPr lang="es-ES_tradnl" sz="1200" dirty="0" smtClean="0"/>
              <a:t> inferior </a:t>
            </a:r>
            <a:r>
              <a:rPr lang="es-ES_tradnl" sz="1200" dirty="0" err="1" smtClean="0"/>
              <a:t>margins</a:t>
            </a:r>
            <a:r>
              <a:rPr lang="es-ES_tradnl" sz="1200" dirty="0" smtClean="0"/>
              <a:t> of </a:t>
            </a:r>
            <a:r>
              <a:rPr lang="es-ES_tradnl" sz="1200" dirty="0" err="1" smtClean="0"/>
              <a:t>the</a:t>
            </a:r>
            <a:r>
              <a:rPr lang="es-ES_tradnl" sz="1200" dirty="0" smtClean="0"/>
              <a:t> </a:t>
            </a:r>
            <a:r>
              <a:rPr lang="es-ES_tradnl" sz="1200" dirty="0" err="1" smtClean="0"/>
              <a:t>ischiopubic</a:t>
            </a:r>
            <a:r>
              <a:rPr lang="es-ES_tradnl" sz="1200" dirty="0" smtClean="0"/>
              <a:t> </a:t>
            </a:r>
            <a:r>
              <a:rPr lang="es-ES_tradnl" sz="1200" dirty="0" err="1" smtClean="0"/>
              <a:t>rami</a:t>
            </a:r>
            <a:r>
              <a:rPr lang="es-ES_tradnl" sz="1200" dirty="0" smtClean="0"/>
              <a:t>, </a:t>
            </a:r>
            <a:r>
              <a:rPr lang="es-ES_tradnl" sz="1200" dirty="0" err="1" smtClean="0"/>
              <a:t>enclosing</a:t>
            </a:r>
            <a:r>
              <a:rPr lang="es-ES_tradnl" sz="1200" dirty="0" smtClean="0"/>
              <a:t> </a:t>
            </a:r>
            <a:r>
              <a:rPr lang="es-ES_tradnl" sz="1200" dirty="0" err="1" smtClean="0"/>
              <a:t>the</a:t>
            </a:r>
            <a:r>
              <a:rPr lang="es-ES_tradnl" sz="1200" dirty="0" smtClean="0"/>
              <a:t> anterior </a:t>
            </a:r>
            <a:r>
              <a:rPr lang="es-ES_tradnl" sz="1200" dirty="0" err="1" smtClean="0"/>
              <a:t>portion</a:t>
            </a:r>
            <a:r>
              <a:rPr lang="es-ES_tradnl" sz="1200" dirty="0" smtClean="0"/>
              <a:t> of </a:t>
            </a:r>
            <a:r>
              <a:rPr lang="es-ES_tradnl" sz="1200" dirty="0" err="1" smtClean="0"/>
              <a:t>the</a:t>
            </a:r>
            <a:r>
              <a:rPr lang="es-ES_tradnl" sz="1200" dirty="0" smtClean="0"/>
              <a:t> </a:t>
            </a:r>
            <a:r>
              <a:rPr lang="es-ES_tradnl" sz="1200" dirty="0" err="1" smtClean="0"/>
              <a:t>pelvic</a:t>
            </a:r>
            <a:r>
              <a:rPr lang="es-ES_tradnl" sz="1200" dirty="0" smtClean="0"/>
              <a:t> </a:t>
            </a:r>
            <a:r>
              <a:rPr lang="es-ES_tradnl" sz="1200" dirty="0" err="1" smtClean="0"/>
              <a:t>outlet</a:t>
            </a:r>
            <a:r>
              <a:rPr lang="es-ES_tradnl" sz="1200" dirty="0" smtClean="0"/>
              <a:t>. </a:t>
            </a:r>
            <a:r>
              <a:rPr lang="es-ES_tradnl" sz="1200" dirty="0" err="1" smtClean="0"/>
              <a:t>Its</a:t>
            </a:r>
            <a:r>
              <a:rPr lang="es-ES_tradnl" sz="1200" dirty="0" smtClean="0"/>
              <a:t> posterior </a:t>
            </a:r>
            <a:r>
              <a:rPr lang="es-ES_tradnl" sz="1200" dirty="0" err="1" smtClean="0"/>
              <a:t>margin</a:t>
            </a:r>
            <a:r>
              <a:rPr lang="es-ES_tradnl" sz="1200" dirty="0" smtClean="0"/>
              <a:t> </a:t>
            </a:r>
            <a:r>
              <a:rPr lang="es-ES_tradnl" sz="1200" dirty="0" err="1" smtClean="0"/>
              <a:t>is</a:t>
            </a:r>
            <a:r>
              <a:rPr lang="es-ES_tradnl" sz="1200" dirty="0" smtClean="0"/>
              <a:t> </a:t>
            </a:r>
            <a:r>
              <a:rPr lang="es-ES_tradnl" sz="1200" dirty="0" err="1" smtClean="0"/>
              <a:t>thickened</a:t>
            </a:r>
            <a:r>
              <a:rPr lang="es-ES_tradnl" sz="1200" dirty="0" smtClean="0"/>
              <a:t> and </a:t>
            </a:r>
            <a:r>
              <a:rPr lang="es-ES_tradnl" sz="1200" dirty="0" err="1" smtClean="0"/>
              <a:t>connects</a:t>
            </a:r>
            <a:r>
              <a:rPr lang="es-ES_tradnl" sz="1200" dirty="0" smtClean="0"/>
              <a:t> to </a:t>
            </a:r>
            <a:r>
              <a:rPr lang="es-ES_tradnl" sz="1200" dirty="0" err="1" smtClean="0"/>
              <a:t>the</a:t>
            </a:r>
            <a:r>
              <a:rPr lang="es-ES_tradnl" sz="1200" dirty="0" smtClean="0"/>
              <a:t> </a:t>
            </a:r>
            <a:r>
              <a:rPr lang="es-ES_tradnl" sz="1200" dirty="0" err="1" smtClean="0"/>
              <a:t>transverse</a:t>
            </a:r>
            <a:r>
              <a:rPr lang="es-ES_tradnl" sz="1200" dirty="0" smtClean="0"/>
              <a:t> perineal </a:t>
            </a:r>
            <a:r>
              <a:rPr lang="es-ES_tradnl" sz="1200" dirty="0" err="1" smtClean="0"/>
              <a:t>ligament</a:t>
            </a:r>
            <a:r>
              <a:rPr lang="es-ES_tradnl" sz="1200" b="1" dirty="0" smtClean="0"/>
              <a:t> </a:t>
            </a:r>
            <a:r>
              <a:rPr lang="es-ES_tradnl" sz="1200" dirty="0" err="1" smtClean="0"/>
              <a:t>which</a:t>
            </a:r>
            <a:r>
              <a:rPr lang="es-ES_tradnl" sz="1200" dirty="0" smtClean="0"/>
              <a:t> </a:t>
            </a:r>
            <a:r>
              <a:rPr lang="es-ES_tradnl" sz="1200" dirty="0" err="1" smtClean="0"/>
              <a:t>contains</a:t>
            </a:r>
            <a:r>
              <a:rPr lang="es-ES_tradnl" sz="1200" dirty="0" smtClean="0"/>
              <a:t> </a:t>
            </a:r>
            <a:r>
              <a:rPr lang="es-ES_tradnl" sz="1200" dirty="0" err="1" smtClean="0"/>
              <a:t>the</a:t>
            </a:r>
            <a:r>
              <a:rPr lang="es-ES_tradnl" sz="1200" dirty="0" smtClean="0"/>
              <a:t> perineal </a:t>
            </a:r>
            <a:r>
              <a:rPr lang="es-ES_tradnl" sz="1200" dirty="0" err="1" smtClean="0"/>
              <a:t>body</a:t>
            </a:r>
            <a:r>
              <a:rPr lang="es-ES_tradnl" sz="1200" b="1" dirty="0" smtClean="0"/>
              <a:t> </a:t>
            </a:r>
            <a:r>
              <a:rPr lang="es-ES_tradnl" sz="1200" dirty="0" smtClean="0"/>
              <a:t>in </a:t>
            </a:r>
            <a:r>
              <a:rPr lang="es-ES_tradnl" sz="1200" dirty="0" err="1" smtClean="0"/>
              <a:t>the</a:t>
            </a:r>
            <a:r>
              <a:rPr lang="es-ES_tradnl" sz="1200" dirty="0" smtClean="0"/>
              <a:t> </a:t>
            </a:r>
            <a:r>
              <a:rPr lang="es-ES_tradnl" sz="1200" dirty="0" err="1" smtClean="0"/>
              <a:t>midline</a:t>
            </a:r>
            <a:r>
              <a:rPr lang="es-ES_tradnl" sz="1200" dirty="0" smtClean="0"/>
              <a:t>, a </a:t>
            </a:r>
            <a:r>
              <a:rPr lang="es-ES_tradnl" sz="1200" dirty="0" err="1" smtClean="0"/>
              <a:t>condensation</a:t>
            </a:r>
            <a:r>
              <a:rPr lang="es-ES_tradnl" sz="1200" dirty="0" smtClean="0"/>
              <a:t> of </a:t>
            </a:r>
            <a:r>
              <a:rPr lang="es-ES_tradnl" sz="1200" dirty="0" err="1" smtClean="0"/>
              <a:t>fibromuscular</a:t>
            </a:r>
            <a:r>
              <a:rPr lang="es-ES_tradnl" sz="1200" dirty="0" smtClean="0"/>
              <a:t> </a:t>
            </a:r>
            <a:r>
              <a:rPr lang="es-ES_tradnl" sz="1200" dirty="0" err="1" smtClean="0"/>
              <a:t>tissue</a:t>
            </a:r>
            <a:r>
              <a:rPr lang="es-ES_tradnl" sz="1200" dirty="0" smtClean="0"/>
              <a:t> </a:t>
            </a:r>
            <a:r>
              <a:rPr lang="es-ES_tradnl" sz="1200" dirty="0" err="1" smtClean="0"/>
              <a:t>with</a:t>
            </a:r>
            <a:r>
              <a:rPr lang="es-ES_tradnl" sz="1200" dirty="0" smtClean="0"/>
              <a:t> </a:t>
            </a:r>
            <a:r>
              <a:rPr lang="es-ES_tradnl" sz="1200" dirty="0" err="1" smtClean="0"/>
              <a:t>various</a:t>
            </a:r>
            <a:r>
              <a:rPr lang="es-ES_tradnl" sz="1200" dirty="0" smtClean="0"/>
              <a:t> muscular </a:t>
            </a:r>
            <a:r>
              <a:rPr lang="es-ES_tradnl" sz="1200" dirty="0" err="1" smtClean="0"/>
              <a:t>attachments</a:t>
            </a:r>
            <a:r>
              <a:rPr lang="es-ES_tradnl" sz="1200" dirty="0" smtClean="0"/>
              <a:t>.</a:t>
            </a:r>
            <a:br>
              <a:rPr lang="es-ES_tradnl" sz="1200" dirty="0" smtClean="0"/>
            </a:br>
            <a:r>
              <a:rPr lang="en-CA" sz="1200" dirty="0" smtClean="0"/>
              <a:t> </a:t>
            </a:r>
            <a:r>
              <a:rPr lang="es-ES_tradnl" sz="1200" dirty="0" smtClean="0"/>
              <a:t/>
            </a:r>
            <a:br>
              <a:rPr lang="es-ES_tradnl" sz="1200" dirty="0" smtClean="0"/>
            </a:br>
            <a:r>
              <a:rPr lang="en-CA" sz="1200" dirty="0" smtClean="0"/>
              <a:t> </a:t>
            </a:r>
            <a:r>
              <a:rPr lang="es-ES_tradnl" sz="1200" dirty="0" smtClean="0"/>
              <a:t/>
            </a:r>
            <a:br>
              <a:rPr lang="es-ES_tradnl" sz="1200" dirty="0" smtClean="0"/>
            </a:br>
            <a:endParaRPr lang="en-CA" sz="1200" dirty="0"/>
          </a:p>
        </p:txBody>
      </p:sp>
    </p:spTree>
    <p:extLst>
      <p:ext uri="{BB962C8B-B14F-4D97-AF65-F5344CB8AC3E}">
        <p14:creationId xmlns:p14="http://schemas.microsoft.com/office/powerpoint/2010/main" val="1964395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n 2" descr="ulbospongiosus-Fema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9088" y="5100294"/>
            <a:ext cx="1601787" cy="165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3073" name="Imagen 1" descr="ulbospongiosus-M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4909794"/>
            <a:ext cx="1257300" cy="2032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248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6" name="Título 5"/>
          <p:cNvSpPr>
            <a:spLocks noGrp="1"/>
          </p:cNvSpPr>
          <p:nvPr>
            <p:ph type="title"/>
          </p:nvPr>
        </p:nvSpPr>
        <p:spPr>
          <a:xfrm>
            <a:off x="1066800" y="642594"/>
            <a:ext cx="10058400" cy="5555006"/>
          </a:xfrm>
        </p:spPr>
        <p:txBody>
          <a:bodyPr>
            <a:normAutofit fontScale="90000"/>
          </a:bodyPr>
          <a:lstStyle/>
          <a:p>
            <a:pPr lvl="0" eaLnBrk="0" fontAlgn="base" hangingPunct="0">
              <a:lnSpc>
                <a:spcPct val="100000"/>
              </a:lnSpc>
              <a:spcAft>
                <a:spcPct val="0"/>
              </a:spcAft>
            </a:pPr>
            <a:r>
              <a:rPr lang="es-ES" altLang="x-none" sz="1300" b="1" dirty="0" smtClean="0">
                <a:solidFill>
                  <a:schemeClr val="tx1"/>
                </a:solidFill>
                <a:latin typeface="Arial" charset="0"/>
                <a:ea typeface="Times New Roman" charset="0"/>
              </a:rPr>
              <a:t>-</a:t>
            </a:r>
            <a:r>
              <a:rPr lang="x-none" altLang="x-none" sz="1300" b="1" dirty="0" smtClean="0">
                <a:solidFill>
                  <a:schemeClr val="tx1"/>
                </a:solidFill>
                <a:latin typeface="Arial" charset="0"/>
                <a:ea typeface="Times New Roman" charset="0"/>
              </a:rPr>
              <a:t>Anal </a:t>
            </a:r>
            <a:r>
              <a:rPr lang="x-none" altLang="x-none" sz="1300" b="1" dirty="0">
                <a:solidFill>
                  <a:schemeClr val="tx1"/>
                </a:solidFill>
                <a:latin typeface="Arial" charset="0"/>
                <a:ea typeface="Times New Roman" charset="0"/>
              </a:rPr>
              <a:t>sphincter: </a:t>
            </a:r>
            <a:r>
              <a:rPr lang="x-none" altLang="x-none" sz="1300" dirty="0">
                <a:solidFill>
                  <a:schemeClr val="tx1"/>
                </a:solidFill>
                <a:latin typeface="Arial" charset="0"/>
                <a:ea typeface="Times New Roman" charset="0"/>
              </a:rPr>
              <a:t>The anal sphincter is a group of muscles at the end of the rectum that surrounds the anus and controls the release of stool, thereby maintaining continence. There are two sphincter muscles: one is internal and one is external. The external muscle helps maintain continence and keep stool in the rectum.</a:t>
            </a:r>
            <a:br>
              <a:rPr lang="x-none" altLang="x-none" sz="1300" dirty="0">
                <a:solidFill>
                  <a:schemeClr val="tx1"/>
                </a:solidFill>
                <a:latin typeface="Arial" charset="0"/>
                <a:ea typeface="Times New Roman" charset="0"/>
              </a:rPr>
            </a:br>
            <a:r>
              <a:rPr lang="es-ES" altLang="x-none" sz="1300" dirty="0" smtClean="0">
                <a:solidFill>
                  <a:schemeClr val="tx1"/>
                </a:solidFill>
                <a:latin typeface="Arial" charset="0"/>
                <a:ea typeface="Times New Roman" charset="0"/>
              </a:rPr>
              <a:t/>
            </a:r>
            <a:br>
              <a:rPr lang="es-ES" altLang="x-none" sz="1300" dirty="0" smtClean="0">
                <a:solidFill>
                  <a:schemeClr val="tx1"/>
                </a:solidFill>
                <a:latin typeface="Arial" charset="0"/>
                <a:ea typeface="Times New Roman" charset="0"/>
              </a:rPr>
            </a:br>
            <a:r>
              <a:rPr lang="es-ES" altLang="x-none" sz="1300" dirty="0" smtClean="0">
                <a:solidFill>
                  <a:schemeClr val="tx1"/>
                </a:solidFill>
                <a:latin typeface="Arial" charset="0"/>
                <a:ea typeface="Times New Roman" charset="0"/>
              </a:rPr>
              <a:t>-</a:t>
            </a:r>
            <a:r>
              <a:rPr lang="x-none" altLang="x-none" sz="1300" b="1" dirty="0" smtClean="0">
                <a:solidFill>
                  <a:schemeClr val="tx1"/>
                </a:solidFill>
                <a:latin typeface="Arial" charset="0"/>
                <a:ea typeface="Times New Roman" charset="0"/>
              </a:rPr>
              <a:t>Ischiocavernosus </a:t>
            </a:r>
            <a:r>
              <a:rPr lang="x-none" altLang="x-none" sz="1300" b="1" dirty="0">
                <a:solidFill>
                  <a:schemeClr val="tx1"/>
                </a:solidFill>
                <a:latin typeface="Arial" charset="0"/>
                <a:ea typeface="Times New Roman" charset="0"/>
              </a:rPr>
              <a:t>muscle: Ischiocavernosus is a bilateral perineal muscle in both males and females.</a:t>
            </a:r>
            <a:r>
              <a:rPr lang="x-none" altLang="x-none" sz="1300" dirty="0">
                <a:solidFill>
                  <a:schemeClr val="tx1"/>
                </a:solidFill>
                <a:latin typeface="Arial" charset="0"/>
                <a:ea typeface="Times New Roman" charset="0"/>
              </a:rPr>
              <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In males, it arises from the medial aspect of the ischial tuberosity and more anteriorly, from the ischial ramus. It inserts into the aponeurosis over the medial and lateral sides of the crus penis. It action is to facilitate the maintainance of an erection.</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In females, ischiocavernosus has a similar origin but it inserts into the crura of the clitoris. Its function is similar: to retard venous return so erecting the clitoris.</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-ORIGIN: Ischial ramus</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-INSERTION: Crus of clitoris or penis</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-INNERVATION: S2-S4</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-ACTION: Maintains erection by squeezing blood into corpus cavernosus of clitoris or penis</a:t>
            </a:r>
            <a:br>
              <a:rPr lang="x-none" altLang="x-none" sz="1300" dirty="0">
                <a:solidFill>
                  <a:schemeClr val="tx1"/>
                </a:solidFill>
                <a:latin typeface="Arial" charset="0"/>
                <a:ea typeface="Times New Roman" charset="0"/>
              </a:rPr>
            </a:br>
            <a:r>
              <a:rPr lang="es-ES" altLang="x-none" sz="1300" dirty="0" smtClean="0">
                <a:solidFill>
                  <a:schemeClr val="tx1"/>
                </a:solidFill>
                <a:latin typeface="Arial" charset="0"/>
                <a:ea typeface="Times New Roman" charset="0"/>
              </a:rPr>
              <a:t/>
            </a:r>
            <a:br>
              <a:rPr lang="es-ES" altLang="x-none" sz="1300" dirty="0" smtClean="0">
                <a:solidFill>
                  <a:schemeClr val="tx1"/>
                </a:solidFill>
                <a:latin typeface="Arial" charset="0"/>
                <a:ea typeface="Times New Roman" charset="0"/>
              </a:rPr>
            </a:br>
            <a:r>
              <a:rPr lang="es-ES" altLang="x-none" sz="1300" dirty="0" smtClean="0">
                <a:solidFill>
                  <a:schemeClr val="tx1"/>
                </a:solidFill>
                <a:latin typeface="Arial" charset="0"/>
                <a:ea typeface="Times New Roman" charset="0"/>
              </a:rPr>
              <a:t>-</a:t>
            </a:r>
            <a:r>
              <a:rPr lang="x-none" altLang="x-none" sz="1300" b="1" dirty="0" smtClean="0">
                <a:solidFill>
                  <a:schemeClr val="tx1"/>
                </a:solidFill>
                <a:latin typeface="Arial" charset="0"/>
                <a:ea typeface="Times New Roman" charset="0"/>
              </a:rPr>
              <a:t>Bulbocavernosus</a:t>
            </a:r>
            <a:r>
              <a:rPr lang="x-none" altLang="x-none" sz="1300" b="1" dirty="0">
                <a:solidFill>
                  <a:schemeClr val="tx1"/>
                </a:solidFill>
                <a:latin typeface="Arial" charset="0"/>
                <a:ea typeface="Times New Roman" charset="0"/>
              </a:rPr>
              <a:t>:  The bulbocavernosus is one of the superficial </a:t>
            </a:r>
            <a:r>
              <a:rPr lang="x-none" altLang="x-none" sz="1300" dirty="0">
                <a:solidFill>
                  <a:schemeClr val="tx1"/>
                </a:solidFill>
                <a:latin typeface="Arial" charset="0"/>
                <a:ea typeface="Times New Roman" charset="0"/>
              </a:rPr>
              <a:t>muscles of the perineum. It has a slightly different origin, insertion and function in males and females. In males, it covers the bulb of the penis. In females, it covers the vestibular bulb.</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In both sexes, it is innervated by the deep/muscular branch of the perineal nerve, which is a branch of the pudendal nerve.</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-ORIGIN: Women: Tendon center of the perineum; Men: Tendon center of the perineum and middle raphe.</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-INSERTION: Women: hall bulb, perineal membrane, body of the clitoris and corpora cavernosa; Men: bulbousponjoso, perineal membrane, corpora cavernosa.</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-INNERVATION: S2-S4</a:t>
            </a:r>
            <a:br>
              <a:rPr lang="x-none" altLang="x-none" sz="1300" dirty="0">
                <a:solidFill>
                  <a:schemeClr val="tx1"/>
                </a:solidFill>
                <a:latin typeface="Arial" charset="0"/>
                <a:ea typeface="Times New Roman" charset="0"/>
              </a:rPr>
            </a:br>
            <a:r>
              <a:rPr lang="x-none" altLang="x-none" sz="1300" dirty="0">
                <a:solidFill>
                  <a:schemeClr val="tx1"/>
                </a:solidFill>
                <a:latin typeface="Arial" charset="0"/>
                <a:ea typeface="Times New Roman" charset="0"/>
              </a:rPr>
              <a:t>-ACTION: Women: Compresses greater vestibular gland; Men: Assists in erection.</a:t>
            </a:r>
            <a:r>
              <a:rPr lang="x-none" altLang="x-none" dirty="0">
                <a:solidFill>
                  <a:schemeClr val="tx1"/>
                </a:solidFill>
                <a:latin typeface="Arial" charset="0"/>
                <a:ea typeface="Times New Roman" charset="0"/>
              </a:rPr>
              <a:t/>
            </a:r>
            <a:br>
              <a:rPr lang="x-none" altLang="x-none" dirty="0">
                <a:solidFill>
                  <a:schemeClr val="tx1"/>
                </a:solidFill>
                <a:latin typeface="Arial" charset="0"/>
                <a:ea typeface="Times New Roman" charset="0"/>
              </a:rPr>
            </a:br>
            <a:r>
              <a:rPr lang="x-none" altLang="x-none" sz="6600" dirty="0">
                <a:solidFill>
                  <a:schemeClr val="tx1"/>
                </a:solidFill>
                <a:latin typeface="Arial" charset="0"/>
              </a:rPr>
              <a:t/>
            </a:r>
            <a:br>
              <a:rPr lang="x-none" altLang="x-none" sz="6600" dirty="0">
                <a:solidFill>
                  <a:schemeClr val="tx1"/>
                </a:solidFill>
                <a:latin typeface="Arial" charset="0"/>
              </a:rPr>
            </a:br>
            <a:endParaRPr lang="en-CA" dirty="0"/>
          </a:p>
        </p:txBody>
      </p:sp>
    </p:spTree>
    <p:extLst>
      <p:ext uri="{BB962C8B-B14F-4D97-AF65-F5344CB8AC3E}">
        <p14:creationId xmlns:p14="http://schemas.microsoft.com/office/powerpoint/2010/main" val="1430401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3"/>
            <a:ext cx="10058400" cy="5728061"/>
          </a:xfrm>
        </p:spPr>
        <p:txBody>
          <a:bodyPr>
            <a:noAutofit/>
          </a:bodyPr>
          <a:lstStyle/>
          <a:p>
            <a:pPr lvl="0"/>
            <a:r>
              <a:rPr lang="en-CA" sz="1200" b="1" dirty="0" smtClean="0"/>
              <a:t>-Superficial </a:t>
            </a:r>
            <a:r>
              <a:rPr lang="en-CA" sz="1200" b="1" dirty="0"/>
              <a:t>transverse perineal muscle: </a:t>
            </a:r>
            <a:r>
              <a:rPr lang="es-ES_tradnl" sz="1200" dirty="0"/>
              <a:t>The superficial transverse perineal muscle is a narrow muscular slip, which passes more or less transversely across the perineal space in front of the anus. </a:t>
            </a:r>
            <a:br>
              <a:rPr lang="es-ES_tradnl" sz="1200" dirty="0"/>
            </a:br>
            <a:r>
              <a:rPr lang="en-CA" sz="1200" dirty="0"/>
              <a:t>-ORIGIN: Ischial ramus</a:t>
            </a:r>
            <a:r>
              <a:rPr lang="es-ES_tradnl" sz="1200" dirty="0"/>
              <a:t/>
            </a:r>
            <a:br>
              <a:rPr lang="es-ES_tradnl" sz="1200" dirty="0"/>
            </a:br>
            <a:r>
              <a:rPr lang="en-CA" sz="1200" dirty="0"/>
              <a:t>-INSERTION: perineal body</a:t>
            </a:r>
            <a:r>
              <a:rPr lang="es-ES_tradnl" sz="1200" dirty="0"/>
              <a:t/>
            </a:r>
            <a:br>
              <a:rPr lang="es-ES_tradnl" sz="1200" dirty="0"/>
            </a:br>
            <a:r>
              <a:rPr lang="en-CA" sz="1200" dirty="0"/>
              <a:t>-INNERVATION: S2-S4</a:t>
            </a:r>
            <a:r>
              <a:rPr lang="es-ES_tradnl" sz="1200" dirty="0"/>
              <a:t/>
            </a:r>
            <a:br>
              <a:rPr lang="es-ES_tradnl" sz="1200" dirty="0"/>
            </a:br>
            <a:r>
              <a:rPr lang="en-CA" sz="1200" dirty="0"/>
              <a:t>-ACTION: Holds the pelvic organs in place, closes the urethra</a:t>
            </a:r>
            <a:r>
              <a:rPr lang="es-ES_tradnl" sz="1200" dirty="0"/>
              <a:t/>
            </a:r>
            <a:br>
              <a:rPr lang="es-ES_tradnl" sz="1200" dirty="0"/>
            </a:br>
            <a:r>
              <a:rPr lang="en-CA" sz="1200" b="1" dirty="0"/>
              <a:t> </a:t>
            </a:r>
            <a:r>
              <a:rPr lang="es-ES_tradnl" sz="1200" dirty="0"/>
              <a:t/>
            </a:r>
            <a:br>
              <a:rPr lang="es-ES_tradnl" sz="1200" dirty="0"/>
            </a:br>
            <a:r>
              <a:rPr lang="en-CA" sz="1200" dirty="0"/>
              <a:t> </a:t>
            </a:r>
            <a:r>
              <a:rPr lang="es-ES_tradnl" sz="1200" dirty="0"/>
              <a:t/>
            </a:r>
            <a:br>
              <a:rPr lang="es-ES_tradnl" sz="1200" dirty="0"/>
            </a:br>
            <a:r>
              <a:rPr lang="es-ES_tradnl" sz="1200" dirty="0" smtClean="0"/>
              <a:t>-</a:t>
            </a:r>
            <a:r>
              <a:rPr lang="en-CA" sz="1200" b="1" dirty="0" smtClean="0"/>
              <a:t>Urethra</a:t>
            </a:r>
            <a:r>
              <a:rPr lang="en-CA" sz="1200" b="1" dirty="0"/>
              <a:t>: </a:t>
            </a:r>
            <a:r>
              <a:rPr lang="es-ES_tradnl" sz="1200" b="1" dirty="0"/>
              <a:t>Urethra,</a:t>
            </a:r>
            <a:r>
              <a:rPr lang="es-ES_tradnl" sz="1200" dirty="0"/>
              <a:t> duct that transmits urine from the bladder to the exterior of the body during urination. The urethra is held closed by the urethral sphincter, a muscular structure that helps keep urine in the bladder until voiding can occur.</a:t>
            </a:r>
            <a:br>
              <a:rPr lang="es-ES_tradnl" sz="1200" dirty="0"/>
            </a:br>
            <a:r>
              <a:rPr lang="en-CA" sz="1200" dirty="0"/>
              <a:t>-Portions of the female urethra: intrapelvic urethra and intraperineal urethra</a:t>
            </a:r>
            <a:r>
              <a:rPr lang="es-ES_tradnl" sz="1200" dirty="0"/>
              <a:t/>
            </a:r>
            <a:br>
              <a:rPr lang="es-ES_tradnl" sz="1200" dirty="0"/>
            </a:br>
            <a:r>
              <a:rPr lang="en-CA" sz="1200" dirty="0"/>
              <a:t>-Portions of the male urethra: Prostatic urethra, membranous urethra, spongy urethra</a:t>
            </a:r>
            <a:r>
              <a:rPr lang="es-ES_tradnl" sz="1200" dirty="0"/>
              <a:t/>
            </a:r>
            <a:br>
              <a:rPr lang="es-ES_tradnl" sz="1200" dirty="0"/>
            </a:br>
            <a:r>
              <a:rPr lang="en-CA" sz="1200" dirty="0"/>
              <a:t> </a:t>
            </a:r>
            <a:r>
              <a:rPr lang="es-ES_tradnl" sz="1200" dirty="0"/>
              <a:t/>
            </a:r>
            <a:br>
              <a:rPr lang="es-ES_tradnl" sz="1200" dirty="0"/>
            </a:br>
            <a:r>
              <a:rPr lang="es-ES_tradnl" sz="1200" dirty="0" smtClean="0"/>
              <a:t>-</a:t>
            </a:r>
            <a:r>
              <a:rPr lang="en-CA" sz="1200" b="1" dirty="0" smtClean="0"/>
              <a:t>Clitoris</a:t>
            </a:r>
            <a:r>
              <a:rPr lang="en-CA" sz="1200" b="1" dirty="0"/>
              <a:t>:  </a:t>
            </a:r>
            <a:r>
              <a:rPr lang="es-ES_tradnl" sz="1200" dirty="0"/>
              <a:t>A small mass of erectile tissue in the female that is situated at the anterior apex of the vulva, near the meeting of the labia majora (vulvar lips). The clitoris is highly sensitive to stimulation during sex. </a:t>
            </a:r>
            <a:br>
              <a:rPr lang="es-ES_tradnl" sz="1200" dirty="0"/>
            </a:br>
            <a:r>
              <a:rPr lang="en-CA" sz="1200" b="1" dirty="0"/>
              <a:t> </a:t>
            </a:r>
            <a:r>
              <a:rPr lang="es-ES_tradnl" sz="1200" dirty="0"/>
              <a:t/>
            </a:r>
            <a:br>
              <a:rPr lang="es-ES_tradnl" sz="1200" dirty="0"/>
            </a:br>
            <a:r>
              <a:rPr lang="es-ES_tradnl" sz="1200" dirty="0" smtClean="0"/>
              <a:t>-</a:t>
            </a:r>
            <a:r>
              <a:rPr lang="en-CA" sz="1200" b="1" dirty="0" smtClean="0"/>
              <a:t>Penis</a:t>
            </a:r>
            <a:r>
              <a:rPr lang="en-CA" sz="1200" b="1" dirty="0"/>
              <a:t>: </a:t>
            </a:r>
            <a:r>
              <a:rPr lang="en-CA" sz="1200" dirty="0"/>
              <a:t>An external male reproductive organ, it contains a tube called the urethra which carries semen and urine to the outside of the body. The parts of the penis are the base, shaft, glans, and foreskin. The Tirssue, and erectile tissue (corpus cavernosum and corpus spongiosum). The urethra passes from the bladder to the tip of the penis.</a:t>
            </a:r>
            <a:r>
              <a:rPr lang="es-ES_tradnl" sz="1200" dirty="0"/>
              <a:t/>
            </a:r>
            <a:br>
              <a:rPr lang="es-ES_tradnl" sz="1200" dirty="0"/>
            </a:br>
            <a:r>
              <a:rPr lang="es-ES_tradnl" sz="1200" dirty="0"/>
              <a:t/>
            </a:r>
            <a:br>
              <a:rPr lang="es-ES_tradnl" sz="1200" dirty="0"/>
            </a:br>
            <a:r>
              <a:rPr lang="en-CA" sz="1200" dirty="0"/>
              <a:t> </a:t>
            </a:r>
            <a:r>
              <a:rPr lang="es-ES_tradnl" sz="1200" dirty="0"/>
              <a:t/>
            </a:r>
            <a:br>
              <a:rPr lang="es-ES_tradnl" sz="1200" dirty="0"/>
            </a:br>
            <a:r>
              <a:rPr lang="en-CA" sz="1200" dirty="0"/>
              <a:t> </a:t>
            </a:r>
            <a:r>
              <a:rPr lang="es-ES_tradnl" sz="1200" dirty="0"/>
              <a:t/>
            </a:r>
            <a:br>
              <a:rPr lang="es-ES_tradnl" sz="1200" dirty="0"/>
            </a:br>
            <a:r>
              <a:rPr lang="en-CA" sz="1200" b="1" dirty="0"/>
              <a:t> </a:t>
            </a:r>
            <a:r>
              <a:rPr lang="en-CA" sz="1200" b="1" dirty="0" smtClean="0"/>
              <a:t>-Pudendal </a:t>
            </a:r>
            <a:r>
              <a:rPr lang="en-CA" sz="1200" b="1" dirty="0"/>
              <a:t>nerve: </a:t>
            </a:r>
            <a:r>
              <a:rPr lang="en-CA" sz="1200" dirty="0"/>
              <a:t>It exits through the greater sciatic foramen, surrounds the sciatic spine and the spinous sacral ligament and traverses the minor sciatic foramen. It innervates the perineum and the lateral Wall of the pelvis.</a:t>
            </a:r>
            <a:r>
              <a:rPr lang="es-ES_tradnl" sz="1200" dirty="0"/>
              <a:t/>
            </a:r>
            <a:br>
              <a:rPr lang="es-ES_tradnl" sz="1200" dirty="0"/>
            </a:br>
            <a:r>
              <a:rPr lang="es-ES_tradnl" sz="1200" dirty="0" smtClean="0"/>
              <a:t>     </a:t>
            </a:r>
            <a:r>
              <a:rPr lang="en-CA" sz="1200" u="sng" dirty="0" smtClean="0"/>
              <a:t>-</a:t>
            </a:r>
            <a:r>
              <a:rPr lang="en-CA" sz="1200" u="sng" dirty="0"/>
              <a:t>Motor function: </a:t>
            </a:r>
            <a:r>
              <a:rPr lang="en-CA" sz="1200" dirty="0"/>
              <a:t>Innervates muscles of the perineum, external sphincters of the anus and urethra, </a:t>
            </a:r>
            <a:r>
              <a:rPr lang="en-CA" sz="1200" dirty="0" err="1"/>
              <a:t>levator</a:t>
            </a:r>
            <a:r>
              <a:rPr lang="en-CA" sz="1200" dirty="0"/>
              <a:t> anus muscle.</a:t>
            </a:r>
            <a:r>
              <a:rPr lang="es-ES_tradnl" sz="1200" dirty="0"/>
              <a:t/>
            </a:r>
            <a:br>
              <a:rPr lang="es-ES_tradnl" sz="1200" dirty="0"/>
            </a:br>
            <a:r>
              <a:rPr lang="es-ES_tradnl" sz="1200" dirty="0" smtClean="0"/>
              <a:t>     </a:t>
            </a:r>
            <a:r>
              <a:rPr lang="en-CA" sz="1200" u="sng" dirty="0" smtClean="0"/>
              <a:t>-</a:t>
            </a:r>
            <a:r>
              <a:rPr lang="en-CA" sz="1200" u="sng" dirty="0"/>
              <a:t>Sensitive Function: </a:t>
            </a:r>
            <a:r>
              <a:rPr lang="en-CA" sz="1200" dirty="0"/>
              <a:t>skin of the perineum, penis and clitoris. </a:t>
            </a:r>
          </a:p>
        </p:txBody>
      </p:sp>
    </p:spTree>
    <p:extLst>
      <p:ext uri="{BB962C8B-B14F-4D97-AF65-F5344CB8AC3E}">
        <p14:creationId xmlns:p14="http://schemas.microsoft.com/office/powerpoint/2010/main" val="75500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208640041"/>
              </p:ext>
            </p:extLst>
          </p:nvPr>
        </p:nvGraphicFramePr>
        <p:xfrm>
          <a:off x="606095" y="887885"/>
          <a:ext cx="10965794" cy="3299436"/>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2</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n-CA" sz="1800" kern="1200" dirty="0" smtClean="0">
                          <a:effectLst/>
                        </a:rPr>
                        <a:t>Define the bones and ligaments of the pelvis</a:t>
                      </a:r>
                      <a:r>
                        <a:rPr lang="en-CA" dirty="0" smtClean="0">
                          <a:effectLst/>
                        </a:rPr>
                        <a:t> </a:t>
                      </a:r>
                      <a:endParaRPr lang="en-CA" noProof="0" dirty="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n-CA" dirty="0" smtClean="0"/>
                        <a:t>The pelvis is composed of the union of the sacrum bone with the 2 </a:t>
                      </a:r>
                      <a:r>
                        <a:rPr lang="en-CA" dirty="0" err="1" smtClean="0"/>
                        <a:t>coxal</a:t>
                      </a:r>
                      <a:r>
                        <a:rPr lang="en-CA" dirty="0" smtClean="0"/>
                        <a:t> bones (composed by the fusion of the ilium, ischium and pubis). In turn, the </a:t>
                      </a:r>
                      <a:r>
                        <a:rPr lang="en-CA" dirty="0" err="1" smtClean="0"/>
                        <a:t>coxal</a:t>
                      </a:r>
                      <a:r>
                        <a:rPr lang="en-CA" dirty="0" smtClean="0"/>
                        <a:t> bone articulates with the femur. These joints are secured by ligaments, some of them are: the sacrospinous ligament and the </a:t>
                      </a:r>
                      <a:r>
                        <a:rPr lang="en-CA" dirty="0" err="1" smtClean="0"/>
                        <a:t>sacrotuberous</a:t>
                      </a:r>
                      <a:r>
                        <a:rPr lang="en-CA" dirty="0" smtClean="0"/>
                        <a:t> ligament.</a:t>
                      </a:r>
                      <a:endParaRPr lang="en-CA" baseline="0" noProof="0" dirty="0" smtClean="0"/>
                    </a:p>
                  </a:txBody>
                  <a:tcPr/>
                </a:tc>
                <a:tc>
                  <a:txBody>
                    <a:bodyPr/>
                    <a:lstStyle/>
                    <a:p>
                      <a:r>
                        <a:rPr lang="en-CA" sz="1800" kern="1200" dirty="0" smtClean="0">
                          <a:effectLst/>
                        </a:rPr>
                        <a:t>The student can observe the relationship between bone structures and ligaments, for a better understanding of the close relationship between structures, and thus understand their function.</a:t>
                      </a:r>
                      <a:r>
                        <a:rPr lang="es-ES_tradnl" dirty="0" smtClean="0">
                          <a:effectLst/>
                        </a:rPr>
                        <a:t> </a:t>
                      </a:r>
                      <a:endParaRPr lang="es-ES_tradnl" dirty="0"/>
                    </a:p>
                  </a:txBody>
                  <a:tcPr/>
                </a:tc>
              </a:tr>
            </a:tbl>
          </a:graphicData>
        </a:graphic>
      </p:graphicFrame>
    </p:spTree>
    <p:extLst>
      <p:ext uri="{BB962C8B-B14F-4D97-AF65-F5344CB8AC3E}">
        <p14:creationId xmlns:p14="http://schemas.microsoft.com/office/powerpoint/2010/main" val="185598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704065861"/>
              </p:ext>
            </p:extLst>
          </p:nvPr>
        </p:nvGraphicFramePr>
        <p:xfrm>
          <a:off x="756746" y="642594"/>
          <a:ext cx="10121460" cy="5096054"/>
        </p:xfrm>
        <a:graphic>
          <a:graphicData uri="http://schemas.openxmlformats.org/drawingml/2006/table">
            <a:tbl>
              <a:tblPr firstRow="1" bandRow="1">
                <a:tableStyleId>{5C22544A-7EE6-4342-B048-85BDC9FD1C3A}</a:tableStyleId>
              </a:tblPr>
              <a:tblGrid>
                <a:gridCol w="3373820"/>
                <a:gridCol w="3373820"/>
                <a:gridCol w="3373820"/>
              </a:tblGrid>
              <a:tr h="431568">
                <a:tc>
                  <a:txBody>
                    <a:bodyPr/>
                    <a:lstStyle/>
                    <a:p>
                      <a:r>
                        <a:rPr lang="en-CA" sz="1400" b="1" u="sng" kern="1200" dirty="0" smtClean="0">
                          <a:solidFill>
                            <a:schemeClr val="lt1"/>
                          </a:solidFill>
                          <a:effectLst/>
                          <a:latin typeface="+mn-lt"/>
                          <a:ea typeface="+mn-ea"/>
                          <a:cs typeface="+mn-cs"/>
                        </a:rPr>
                        <a:t>Anterior View of Male Pelvis</a:t>
                      </a:r>
                      <a:endParaRPr lang="es-ES_tradnl" sz="1400" b="1" kern="1200" dirty="0">
                        <a:solidFill>
                          <a:schemeClr val="lt1"/>
                        </a:solidFill>
                        <a:effectLst/>
                        <a:latin typeface="+mn-lt"/>
                        <a:ea typeface="+mn-ea"/>
                        <a:cs typeface="+mn-cs"/>
                      </a:endParaRPr>
                    </a:p>
                  </a:txBody>
                  <a:tcPr/>
                </a:tc>
                <a:tc>
                  <a:txBody>
                    <a:bodyPr/>
                    <a:lstStyle/>
                    <a:p>
                      <a:r>
                        <a:rPr lang="en-CA" sz="1800" b="1" u="sng" kern="1200" dirty="0" smtClean="0">
                          <a:solidFill>
                            <a:schemeClr val="lt1"/>
                          </a:solidFill>
                          <a:effectLst/>
                          <a:latin typeface="+mn-lt"/>
                          <a:ea typeface="+mn-ea"/>
                          <a:cs typeface="+mn-cs"/>
                        </a:rPr>
                        <a:t>Superior View of Male Pelvis</a:t>
                      </a:r>
                      <a:r>
                        <a:rPr lang="es-ES_tradnl" dirty="0" smtClean="0">
                          <a:effectLst/>
                        </a:rPr>
                        <a:t> </a:t>
                      </a:r>
                      <a:endParaRPr lang="en-CA" dirty="0"/>
                    </a:p>
                  </a:txBody>
                  <a:tcPr/>
                </a:tc>
                <a:tc>
                  <a:txBody>
                    <a:bodyPr/>
                    <a:lstStyle/>
                    <a:p>
                      <a:r>
                        <a:rPr lang="en-CA" sz="1800" b="1" u="sng" kern="1200" dirty="0" smtClean="0">
                          <a:solidFill>
                            <a:schemeClr val="lt1"/>
                          </a:solidFill>
                          <a:effectLst/>
                          <a:latin typeface="+mn-lt"/>
                          <a:ea typeface="+mn-ea"/>
                          <a:cs typeface="+mn-cs"/>
                        </a:rPr>
                        <a:t>Posterior View of Male Pelvis</a:t>
                      </a:r>
                      <a:endParaRPr lang="es-ES_tradnl" sz="1800" b="1" kern="1200" dirty="0">
                        <a:solidFill>
                          <a:schemeClr val="lt1"/>
                        </a:solidFill>
                        <a:effectLst/>
                        <a:latin typeface="+mn-lt"/>
                        <a:ea typeface="+mn-ea"/>
                        <a:cs typeface="+mn-cs"/>
                      </a:endParaRPr>
                    </a:p>
                  </a:txBody>
                  <a:tcPr/>
                </a:tc>
              </a:tr>
              <a:tr h="2642618">
                <a:tc>
                  <a:txBody>
                    <a:bodyPr/>
                    <a:lstStyle/>
                    <a:p>
                      <a:pPr lvl="0"/>
                      <a:r>
                        <a:rPr lang="en-CA" sz="1200" kern="1200" dirty="0" smtClean="0">
                          <a:solidFill>
                            <a:schemeClr val="dk1"/>
                          </a:solidFill>
                          <a:effectLst/>
                          <a:latin typeface="+mn-lt"/>
                          <a:ea typeface="+mn-ea"/>
                          <a:cs typeface="+mn-cs"/>
                        </a:rPr>
                        <a:t>Sacrum</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Coccyx</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Ilium:</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Anterior superior iliac spine</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Anterior inferior iliac spine</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Crest</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Ischium:</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Tuberosity</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Pubis:</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Tubercle</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Crest</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Pubic Symphysis</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Femur</a:t>
                      </a:r>
                      <a:endParaRPr lang="es-ES_tradnl" sz="1200" kern="1200" dirty="0" smtClean="0">
                        <a:solidFill>
                          <a:schemeClr val="dk1"/>
                        </a:solidFill>
                        <a:effectLst/>
                        <a:latin typeface="+mn-lt"/>
                        <a:ea typeface="+mn-ea"/>
                        <a:cs typeface="+mn-cs"/>
                      </a:endParaRPr>
                    </a:p>
                  </a:txBody>
                  <a:tcPr/>
                </a:tc>
                <a:tc>
                  <a:txBody>
                    <a:bodyPr/>
                    <a:lstStyle/>
                    <a:p>
                      <a:pPr lvl="0"/>
                      <a:r>
                        <a:rPr lang="en-CA" sz="1200" kern="1200" dirty="0" smtClean="0">
                          <a:solidFill>
                            <a:schemeClr val="dk1"/>
                          </a:solidFill>
                          <a:effectLst/>
                          <a:latin typeface="+mn-lt"/>
                          <a:ea typeface="+mn-ea"/>
                          <a:cs typeface="+mn-cs"/>
                        </a:rPr>
                        <a:t>Coccyx</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Sacrum</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Ilium:</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Anterior superior iliac spine</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Anterior inferior iliac spine</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Crest</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Ischium:</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Ischium Spine</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Pubis:</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Crest</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Pubic Symphysis</a:t>
                      </a:r>
                      <a:endParaRPr lang="es-ES_tradnl" sz="1200" kern="1200" dirty="0" smtClean="0">
                        <a:solidFill>
                          <a:schemeClr val="dk1"/>
                        </a:solidFill>
                        <a:effectLst/>
                        <a:latin typeface="+mn-lt"/>
                        <a:ea typeface="+mn-ea"/>
                        <a:cs typeface="+mn-cs"/>
                      </a:endParaRPr>
                    </a:p>
                    <a:p>
                      <a:endParaRPr lang="en-CA" dirty="0"/>
                    </a:p>
                  </a:txBody>
                  <a:tcPr/>
                </a:tc>
                <a:tc>
                  <a:txBody>
                    <a:bodyPr/>
                    <a:lstStyle/>
                    <a:p>
                      <a:pPr lvl="0"/>
                      <a:r>
                        <a:rPr lang="en-CA" sz="1200" kern="1200" dirty="0" smtClean="0">
                          <a:solidFill>
                            <a:schemeClr val="dk1"/>
                          </a:solidFill>
                          <a:effectLst/>
                          <a:latin typeface="+mn-lt"/>
                          <a:ea typeface="+mn-ea"/>
                          <a:cs typeface="+mn-cs"/>
                        </a:rPr>
                        <a:t>Coccyx</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Sacrum</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Ilium:</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Posterior superior iliac spine</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Posterior inferior iliac spine</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Crest</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Ischium:</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Tuberosity</a:t>
                      </a:r>
                      <a:endParaRPr lang="es-ES_tradnl" sz="1200" kern="1200" dirty="0" smtClean="0">
                        <a:solidFill>
                          <a:schemeClr val="dk1"/>
                        </a:solidFill>
                        <a:effectLst/>
                        <a:latin typeface="+mn-lt"/>
                        <a:ea typeface="+mn-ea"/>
                        <a:cs typeface="+mn-cs"/>
                      </a:endParaRPr>
                    </a:p>
                    <a:p>
                      <a:r>
                        <a:rPr lang="en-CA" sz="1200" kern="1200" dirty="0" smtClean="0">
                          <a:solidFill>
                            <a:schemeClr val="dk1"/>
                          </a:solidFill>
                          <a:effectLst/>
                          <a:latin typeface="+mn-lt"/>
                          <a:ea typeface="+mn-ea"/>
                          <a:cs typeface="+mn-cs"/>
                        </a:rPr>
                        <a:t>     - Ischium Spine</a:t>
                      </a:r>
                      <a:endParaRPr lang="es-ES_tradnl" sz="1200" kern="1200" dirty="0" smtClean="0">
                        <a:solidFill>
                          <a:schemeClr val="dk1"/>
                        </a:solidFill>
                        <a:effectLst/>
                        <a:latin typeface="+mn-lt"/>
                        <a:ea typeface="+mn-ea"/>
                        <a:cs typeface="+mn-cs"/>
                      </a:endParaRPr>
                    </a:p>
                    <a:p>
                      <a:pPr lvl="0"/>
                      <a:r>
                        <a:rPr lang="en-CA" sz="1200" kern="1200" dirty="0" smtClean="0">
                          <a:solidFill>
                            <a:schemeClr val="dk1"/>
                          </a:solidFill>
                          <a:effectLst/>
                          <a:latin typeface="+mn-lt"/>
                          <a:ea typeface="+mn-ea"/>
                          <a:cs typeface="+mn-cs"/>
                        </a:rPr>
                        <a:t>Femur </a:t>
                      </a:r>
                      <a:endParaRPr lang="es-ES_tradnl" sz="1200" kern="1200" dirty="0">
                        <a:solidFill>
                          <a:schemeClr val="dk1"/>
                        </a:solidFill>
                        <a:effectLst/>
                        <a:latin typeface="+mn-lt"/>
                        <a:ea typeface="+mn-ea"/>
                        <a:cs typeface="+mn-cs"/>
                      </a:endParaRPr>
                    </a:p>
                  </a:txBody>
                  <a:tcPr/>
                </a:tc>
              </a:tr>
              <a:tr h="2021868">
                <a:tc>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a:txBody>
                    <a:bodyPr/>
                    <a:lstStyle/>
                    <a:p>
                      <a:endParaRPr lang="en-CA" dirty="0"/>
                    </a:p>
                  </a:txBody>
                  <a:tcPr/>
                </a:tc>
                <a:tc>
                  <a:txBody>
                    <a:bodyPr/>
                    <a:lstStyle/>
                    <a:p>
                      <a:endParaRPr lang="en-CA" dirty="0"/>
                    </a:p>
                  </a:txBody>
                  <a:tcPr/>
                </a:tc>
              </a:tr>
            </a:tbl>
          </a:graphicData>
        </a:graphic>
      </p:graphicFrame>
      <p:pic>
        <p:nvPicPr>
          <p:cNvPr id="10" name="Imagen 9" descr="../../../../../Desktop/Captura%20de%20pantalla%202019-07-04%20a%20la(s)%2010.00.5"/>
          <p:cNvPicPr/>
          <p:nvPr/>
        </p:nvPicPr>
        <p:blipFill>
          <a:blip r:embed="rId2">
            <a:extLst>
              <a:ext uri="{28A0092B-C50C-407E-A947-70E740481C1C}">
                <a14:useLocalDpi xmlns:a14="http://schemas.microsoft.com/office/drawing/2010/main" val="0"/>
              </a:ext>
            </a:extLst>
          </a:blip>
          <a:srcRect/>
          <a:stretch>
            <a:fillRect/>
          </a:stretch>
        </p:blipFill>
        <p:spPr bwMode="auto">
          <a:xfrm>
            <a:off x="1504412" y="3876559"/>
            <a:ext cx="1937725" cy="1542689"/>
          </a:xfrm>
          <a:prstGeom prst="rect">
            <a:avLst/>
          </a:prstGeom>
          <a:noFill/>
          <a:ln>
            <a:noFill/>
          </a:ln>
        </p:spPr>
      </p:pic>
      <p:pic>
        <p:nvPicPr>
          <p:cNvPr id="12" name="Imagen 11" descr="esultado de imagen para vista superior de la pelvis"/>
          <p:cNvPicPr/>
          <p:nvPr/>
        </p:nvPicPr>
        <p:blipFill rotWithShape="1">
          <a:blip r:embed="rId3" cstate="print">
            <a:extLst>
              <a:ext uri="{28A0092B-C50C-407E-A947-70E740481C1C}">
                <a14:useLocalDpi xmlns:a14="http://schemas.microsoft.com/office/drawing/2010/main" val="0"/>
              </a:ext>
            </a:extLst>
          </a:blip>
          <a:srcRect l="2266" t="20251" r="37" b="15449"/>
          <a:stretch/>
        </p:blipFill>
        <p:spPr bwMode="auto">
          <a:xfrm rot="10800000">
            <a:off x="4317496" y="3795733"/>
            <a:ext cx="2421890" cy="1704340"/>
          </a:xfrm>
          <a:prstGeom prst="rect">
            <a:avLst/>
          </a:prstGeom>
          <a:noFill/>
          <a:ln>
            <a:noFill/>
          </a:ln>
          <a:extLst>
            <a:ext uri="{53640926-AAD7-44D8-BBD7-CCE9431645EC}">
              <a14:shadowObscured xmlns:a14="http://schemas.microsoft.com/office/drawing/2010/main"/>
            </a:ext>
          </a:extLst>
        </p:spPr>
      </p:pic>
      <p:pic>
        <p:nvPicPr>
          <p:cNvPr id="13" name="Imagen 12" descr="esultado de imagen para vista posterior de la pelvis"/>
          <p:cNvPicPr/>
          <p:nvPr/>
        </p:nvPicPr>
        <p:blipFill rotWithShape="1">
          <a:blip r:embed="rId4" cstate="print">
            <a:extLst>
              <a:ext uri="{28A0092B-C50C-407E-A947-70E740481C1C}">
                <a14:useLocalDpi xmlns:a14="http://schemas.microsoft.com/office/drawing/2010/main" val="0"/>
              </a:ext>
            </a:extLst>
          </a:blip>
          <a:srcRect l="53355" t="16970" r="3700" b="25655"/>
          <a:stretch/>
        </p:blipFill>
        <p:spPr bwMode="auto">
          <a:xfrm>
            <a:off x="7911673" y="3824308"/>
            <a:ext cx="2191385" cy="16471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8622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4"/>
            <a:ext cx="10058400" cy="5285240"/>
          </a:xfrm>
        </p:spPr>
        <p:txBody>
          <a:bodyPr>
            <a:normAutofit/>
          </a:bodyPr>
          <a:lstStyle/>
          <a:p>
            <a:r>
              <a:rPr lang="en-CA" sz="1600" b="1" dirty="0"/>
              <a:t>ADDITIONAL INFORMATION</a:t>
            </a:r>
            <a:r>
              <a:rPr lang="es-ES_tradnl" sz="1600" dirty="0"/>
              <a:t/>
            </a:r>
            <a:br>
              <a:rPr lang="es-ES_tradnl" sz="1600" dirty="0"/>
            </a:br>
            <a:r>
              <a:rPr lang="en-CA" sz="1600" dirty="0"/>
              <a:t> </a:t>
            </a:r>
            <a:r>
              <a:rPr lang="es-ES_tradnl" sz="1600" dirty="0"/>
              <a:t/>
            </a:r>
            <a:br>
              <a:rPr lang="es-ES_tradnl" sz="1600" dirty="0"/>
            </a:br>
            <a:r>
              <a:rPr lang="en-CA" sz="1600" b="1" dirty="0"/>
              <a:t>• Sacrum: </a:t>
            </a:r>
            <a:r>
              <a:rPr lang="en-CA" sz="1600" dirty="0"/>
              <a:t>The Sacrum is a large, triangular fusion of five vertebrae and forms the posterosuperior wall of the pelvic cavity, wedged between the two hip bones.</a:t>
            </a:r>
            <a:r>
              <a:rPr lang="es-ES_tradnl" sz="1600" dirty="0"/>
              <a:t/>
            </a:r>
            <a:br>
              <a:rPr lang="es-ES_tradnl" sz="1600" dirty="0"/>
            </a:br>
            <a:r>
              <a:rPr lang="en-CA" sz="1600" b="1" dirty="0"/>
              <a:t> </a:t>
            </a:r>
            <a:r>
              <a:rPr lang="es-ES_tradnl" sz="1600" dirty="0"/>
              <a:t/>
            </a:r>
            <a:br>
              <a:rPr lang="es-ES_tradnl" sz="1600" dirty="0"/>
            </a:br>
            <a:r>
              <a:rPr lang="en-CA" sz="1600" b="1" dirty="0"/>
              <a:t>• Coccyx: </a:t>
            </a:r>
            <a:r>
              <a:rPr lang="en-CA" sz="1600" dirty="0"/>
              <a:t>The coccyx is a small triangular bone and is often asymmetrical in shape. It usually consists of four fused rudimentary vertebrae.</a:t>
            </a:r>
            <a:r>
              <a:rPr lang="es-ES_tradnl" sz="1600" dirty="0"/>
              <a:t/>
            </a:r>
            <a:br>
              <a:rPr lang="es-ES_tradnl" sz="1600" dirty="0"/>
            </a:br>
            <a:r>
              <a:rPr lang="en-CA" sz="1600" b="1" dirty="0"/>
              <a:t> </a:t>
            </a:r>
            <a:r>
              <a:rPr lang="es-ES_tradnl" sz="1600" dirty="0"/>
              <a:t/>
            </a:r>
            <a:br>
              <a:rPr lang="es-ES_tradnl" sz="1600" dirty="0"/>
            </a:br>
            <a:r>
              <a:rPr lang="en-CA" sz="1600" b="1" dirty="0"/>
              <a:t>• Ilium: </a:t>
            </a:r>
            <a:r>
              <a:rPr lang="en-CA" sz="1600" dirty="0"/>
              <a:t> The ilium is the superior border of the hip bone. Its ends project  as anterior and posterior superior iliac spines, and it is palpable at the lateral end of the inguinal fold</a:t>
            </a:r>
            <a:r>
              <a:rPr lang="es-ES_tradnl" sz="1600" dirty="0"/>
              <a:t/>
            </a:r>
            <a:br>
              <a:rPr lang="es-ES_tradnl" sz="1600" dirty="0"/>
            </a:br>
            <a:r>
              <a:rPr lang="en-CA" sz="1600" dirty="0"/>
              <a:t>- Anterior superior iliac spine</a:t>
            </a:r>
            <a:r>
              <a:rPr lang="es-ES_tradnl" sz="1600" dirty="0"/>
              <a:t/>
            </a:r>
            <a:br>
              <a:rPr lang="es-ES_tradnl" sz="1600" dirty="0"/>
            </a:br>
            <a:r>
              <a:rPr lang="en-CA" sz="1600" dirty="0"/>
              <a:t>- Crest</a:t>
            </a:r>
            <a:r>
              <a:rPr lang="es-ES_tradnl" sz="1600" dirty="0"/>
              <a:t/>
            </a:r>
            <a:br>
              <a:rPr lang="es-ES_tradnl" sz="1600" dirty="0"/>
            </a:br>
            <a:r>
              <a:rPr lang="en-CA" sz="1600" dirty="0"/>
              <a:t> </a:t>
            </a:r>
            <a:r>
              <a:rPr lang="es-ES_tradnl" sz="1600" dirty="0"/>
              <a:t/>
            </a:r>
            <a:br>
              <a:rPr lang="es-ES_tradnl" sz="1600" dirty="0"/>
            </a:br>
            <a:r>
              <a:rPr lang="en-CA" sz="1600" b="1" dirty="0"/>
              <a:t>• Ischium: </a:t>
            </a:r>
            <a:r>
              <a:rPr lang="en-CA" sz="1600" dirty="0"/>
              <a:t>The Ischium is the inferoposterior part of hip bone, has a body and ramus. The body has upper and lower ends and femoral, posterior and pelvic surfaces.</a:t>
            </a:r>
            <a:r>
              <a:rPr lang="es-ES_tradnl" sz="1600" dirty="0"/>
              <a:t/>
            </a:r>
            <a:br>
              <a:rPr lang="es-ES_tradnl" sz="1600" dirty="0"/>
            </a:br>
            <a:r>
              <a:rPr lang="en-CA" sz="1600" dirty="0"/>
              <a:t>- Spine</a:t>
            </a:r>
            <a:r>
              <a:rPr lang="es-ES_tradnl" sz="1600" dirty="0"/>
              <a:t/>
            </a:r>
            <a:br>
              <a:rPr lang="es-ES_tradnl" sz="1600" dirty="0"/>
            </a:br>
            <a:r>
              <a:rPr lang="en-CA" sz="1600" dirty="0"/>
              <a:t>- Tuberosity</a:t>
            </a:r>
            <a:r>
              <a:rPr lang="es-ES_tradnl" sz="1600" dirty="0"/>
              <a:t/>
            </a:r>
            <a:br>
              <a:rPr lang="es-ES_tradnl" sz="1600" dirty="0"/>
            </a:br>
            <a:r>
              <a:rPr lang="en-CA" sz="1600" dirty="0"/>
              <a:t> </a:t>
            </a:r>
            <a:r>
              <a:rPr lang="es-ES_tradnl" sz="1600" dirty="0"/>
              <a:t/>
            </a:r>
            <a:br>
              <a:rPr lang="es-ES_tradnl" sz="1600" dirty="0"/>
            </a:br>
            <a:r>
              <a:rPr lang="en-CA" sz="1600" b="1" dirty="0"/>
              <a:t>• Pubis:</a:t>
            </a:r>
            <a:r>
              <a:rPr lang="en-CA" sz="1600" dirty="0"/>
              <a:t> The pubis is the ventral part of the hip bone and forms a medial cartilaginous pubic symphysis with its fellow. The body of the pubis occupies the anteriomedial part of bone.</a:t>
            </a:r>
            <a:r>
              <a:rPr lang="es-ES_tradnl" sz="1600" dirty="0"/>
              <a:t/>
            </a:r>
            <a:br>
              <a:rPr lang="es-ES_tradnl" sz="1600" dirty="0"/>
            </a:br>
            <a:r>
              <a:rPr lang="en-CA" sz="1600" dirty="0"/>
              <a:t>- Tubercle</a:t>
            </a:r>
            <a:r>
              <a:rPr lang="es-ES_tradnl" sz="1600" dirty="0"/>
              <a:t/>
            </a:r>
            <a:br>
              <a:rPr lang="es-ES_tradnl" sz="1600" dirty="0"/>
            </a:br>
            <a:r>
              <a:rPr lang="en-CA" sz="1600" dirty="0"/>
              <a:t>- Crest</a:t>
            </a:r>
            <a:r>
              <a:rPr lang="es-ES_tradnl" sz="1600" dirty="0"/>
              <a:t/>
            </a:r>
            <a:br>
              <a:rPr lang="es-ES_tradnl" sz="1600" dirty="0"/>
            </a:br>
            <a:r>
              <a:rPr lang="en-CA" sz="1600" dirty="0"/>
              <a:t>- Pubic </a:t>
            </a:r>
            <a:r>
              <a:rPr lang="en-CA" sz="1600" dirty="0" smtClean="0"/>
              <a:t>Symphysis</a:t>
            </a:r>
            <a:endParaRPr lang="en-CA" dirty="0"/>
          </a:p>
        </p:txBody>
      </p:sp>
    </p:spTree>
    <p:extLst>
      <p:ext uri="{BB962C8B-B14F-4D97-AF65-F5344CB8AC3E}">
        <p14:creationId xmlns:p14="http://schemas.microsoft.com/office/powerpoint/2010/main" val="65384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n-CA"/>
          </a:p>
        </p:txBody>
      </p:sp>
      <p:graphicFrame>
        <p:nvGraphicFramePr>
          <p:cNvPr id="6" name="Tabla 5"/>
          <p:cNvGraphicFramePr>
            <a:graphicFrameLocks noGrp="1"/>
          </p:cNvGraphicFramePr>
          <p:nvPr>
            <p:extLst>
              <p:ext uri="{D42A27DB-BD31-4B8C-83A1-F6EECF244321}">
                <p14:modId xmlns:p14="http://schemas.microsoft.com/office/powerpoint/2010/main" val="1166263968"/>
              </p:ext>
            </p:extLst>
          </p:nvPr>
        </p:nvGraphicFramePr>
        <p:xfrm>
          <a:off x="756746" y="642594"/>
          <a:ext cx="10121460" cy="5096054"/>
        </p:xfrm>
        <a:graphic>
          <a:graphicData uri="http://schemas.openxmlformats.org/drawingml/2006/table">
            <a:tbl>
              <a:tblPr firstRow="1" bandRow="1">
                <a:tableStyleId>{5C22544A-7EE6-4342-B048-85BDC9FD1C3A}</a:tableStyleId>
              </a:tblPr>
              <a:tblGrid>
                <a:gridCol w="3373820"/>
                <a:gridCol w="3373820"/>
                <a:gridCol w="3373820"/>
              </a:tblGrid>
              <a:tr h="431568">
                <a:tc>
                  <a:txBody>
                    <a:bodyPr/>
                    <a:lstStyle/>
                    <a:p>
                      <a:r>
                        <a:rPr lang="en-CA" sz="1400" b="1" u="sng" kern="1200" dirty="0" smtClean="0">
                          <a:solidFill>
                            <a:schemeClr val="lt1"/>
                          </a:solidFill>
                          <a:effectLst/>
                          <a:latin typeface="+mn-lt"/>
                          <a:ea typeface="+mn-ea"/>
                          <a:cs typeface="+mn-cs"/>
                        </a:rPr>
                        <a:t>Anterior View of Male Pelvis</a:t>
                      </a:r>
                      <a:endParaRPr lang="es-ES_tradnl" sz="1400" b="1" kern="1200" dirty="0">
                        <a:solidFill>
                          <a:schemeClr val="lt1"/>
                        </a:solidFill>
                        <a:effectLst/>
                        <a:latin typeface="+mn-lt"/>
                        <a:ea typeface="+mn-ea"/>
                        <a:cs typeface="+mn-cs"/>
                      </a:endParaRPr>
                    </a:p>
                  </a:txBody>
                  <a:tcPr/>
                </a:tc>
                <a:tc>
                  <a:txBody>
                    <a:bodyPr/>
                    <a:lstStyle/>
                    <a:p>
                      <a:r>
                        <a:rPr lang="en-CA" sz="1800" b="1" u="sng" kern="1200" dirty="0" smtClean="0">
                          <a:solidFill>
                            <a:schemeClr val="lt1"/>
                          </a:solidFill>
                          <a:effectLst/>
                          <a:latin typeface="+mn-lt"/>
                          <a:ea typeface="+mn-ea"/>
                          <a:cs typeface="+mn-cs"/>
                        </a:rPr>
                        <a:t>Superior View of Male Pelvis</a:t>
                      </a:r>
                      <a:r>
                        <a:rPr lang="es-ES_tradnl" dirty="0" smtClean="0">
                          <a:effectLst/>
                        </a:rPr>
                        <a:t> </a:t>
                      </a:r>
                      <a:endParaRPr lang="en-CA" dirty="0"/>
                    </a:p>
                  </a:txBody>
                  <a:tcPr/>
                </a:tc>
                <a:tc>
                  <a:txBody>
                    <a:bodyPr/>
                    <a:lstStyle/>
                    <a:p>
                      <a:r>
                        <a:rPr lang="en-CA" sz="1800" b="1" u="sng" kern="1200" dirty="0" smtClean="0">
                          <a:solidFill>
                            <a:schemeClr val="lt1"/>
                          </a:solidFill>
                          <a:effectLst/>
                          <a:latin typeface="+mn-lt"/>
                          <a:ea typeface="+mn-ea"/>
                          <a:cs typeface="+mn-cs"/>
                        </a:rPr>
                        <a:t>Posterior View of Male Pelvis</a:t>
                      </a:r>
                      <a:endParaRPr lang="es-ES_tradnl" sz="1800" b="1" kern="1200" dirty="0">
                        <a:solidFill>
                          <a:schemeClr val="lt1"/>
                        </a:solidFill>
                        <a:effectLst/>
                        <a:latin typeface="+mn-lt"/>
                        <a:ea typeface="+mn-ea"/>
                        <a:cs typeface="+mn-cs"/>
                      </a:endParaRPr>
                    </a:p>
                  </a:txBody>
                  <a:tcPr/>
                </a:tc>
              </a:tr>
              <a:tr h="2642618">
                <a:tc>
                  <a:txBody>
                    <a:bodyPr/>
                    <a:lstStyle/>
                    <a:p>
                      <a:r>
                        <a:rPr lang="en-CA" sz="1800"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b="1" kern="1200" dirty="0" smtClean="0">
                          <a:solidFill>
                            <a:schemeClr val="dk1"/>
                          </a:solidFill>
                          <a:effectLst/>
                          <a:latin typeface="+mn-lt"/>
                          <a:ea typeface="+mn-ea"/>
                          <a:cs typeface="+mn-cs"/>
                        </a:rPr>
                        <a:t>b) Ligaments- membrane</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-Sacrospinous</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a:t>
                      </a:r>
                      <a:r>
                        <a:rPr lang="en-CA" sz="1800" kern="1200" dirty="0" err="1" smtClean="0">
                          <a:solidFill>
                            <a:schemeClr val="dk1"/>
                          </a:solidFill>
                          <a:effectLst/>
                          <a:latin typeface="+mn-lt"/>
                          <a:ea typeface="+mn-ea"/>
                          <a:cs typeface="+mn-cs"/>
                        </a:rPr>
                        <a:t>Sacrotuberous</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-Obturator membrane</a:t>
                      </a:r>
                      <a:endParaRPr lang="es-ES_tradnl" sz="1800" kern="1200" dirty="0">
                        <a:solidFill>
                          <a:schemeClr val="dk1"/>
                        </a:solidFill>
                        <a:effectLst/>
                        <a:latin typeface="+mn-lt"/>
                        <a:ea typeface="+mn-ea"/>
                        <a:cs typeface="+mn-cs"/>
                      </a:endParaRPr>
                    </a:p>
                  </a:txBody>
                  <a:tcPr/>
                </a:tc>
                <a:tc>
                  <a:txBody>
                    <a:bodyPr/>
                    <a:lstStyle/>
                    <a:p>
                      <a:r>
                        <a:rPr lang="en-CA" sz="1800" u="none" strike="noStrike"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b="1" kern="1200" dirty="0" smtClean="0">
                          <a:solidFill>
                            <a:schemeClr val="dk1"/>
                          </a:solidFill>
                          <a:effectLst/>
                          <a:latin typeface="+mn-lt"/>
                          <a:ea typeface="+mn-ea"/>
                          <a:cs typeface="+mn-cs"/>
                        </a:rPr>
                        <a:t> b) Ligaments- membrane</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-Sacrospinous</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a:t>
                      </a:r>
                      <a:r>
                        <a:rPr lang="en-CA" sz="1800" kern="1200" dirty="0" err="1" smtClean="0">
                          <a:solidFill>
                            <a:schemeClr val="dk1"/>
                          </a:solidFill>
                          <a:effectLst/>
                          <a:latin typeface="+mn-lt"/>
                          <a:ea typeface="+mn-ea"/>
                          <a:cs typeface="+mn-cs"/>
                        </a:rPr>
                        <a:t>Sacrotuberous</a:t>
                      </a:r>
                      <a:endParaRPr lang="es-ES_tradnl" sz="1800" kern="1200" dirty="0" smtClean="0">
                        <a:solidFill>
                          <a:schemeClr val="dk1"/>
                        </a:solidFill>
                        <a:effectLst/>
                        <a:latin typeface="+mn-lt"/>
                        <a:ea typeface="+mn-ea"/>
                        <a:cs typeface="+mn-cs"/>
                      </a:endParaRPr>
                    </a:p>
                    <a:p>
                      <a:endParaRPr lang="en-CA" dirty="0"/>
                    </a:p>
                  </a:txBody>
                  <a:tcPr/>
                </a:tc>
                <a:tc>
                  <a:txBody>
                    <a:bodyPr/>
                    <a:lstStyle/>
                    <a:p>
                      <a:r>
                        <a:rPr lang="en-CA" sz="1800" b="1"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b="1" kern="1200" dirty="0" smtClean="0">
                          <a:solidFill>
                            <a:schemeClr val="dk1"/>
                          </a:solidFill>
                          <a:effectLst/>
                          <a:latin typeface="+mn-lt"/>
                          <a:ea typeface="+mn-ea"/>
                          <a:cs typeface="+mn-cs"/>
                        </a:rPr>
                        <a:t>b) Ligaments- membrane</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-Sacrospinous</a:t>
                      </a:r>
                      <a:endParaRPr lang="es-ES_tradnl" sz="1800" kern="1200" dirty="0" smtClean="0">
                        <a:solidFill>
                          <a:schemeClr val="dk1"/>
                        </a:solidFill>
                        <a:effectLst/>
                        <a:latin typeface="+mn-lt"/>
                        <a:ea typeface="+mn-ea"/>
                        <a:cs typeface="+mn-cs"/>
                      </a:endParaRPr>
                    </a:p>
                    <a:p>
                      <a:pPr lvl="0"/>
                      <a:r>
                        <a:rPr lang="en-CA" sz="1800" kern="1200" dirty="0" smtClean="0">
                          <a:solidFill>
                            <a:schemeClr val="dk1"/>
                          </a:solidFill>
                          <a:effectLst/>
                          <a:latin typeface="+mn-lt"/>
                          <a:ea typeface="+mn-ea"/>
                          <a:cs typeface="+mn-cs"/>
                        </a:rPr>
                        <a:t>-</a:t>
                      </a:r>
                      <a:r>
                        <a:rPr lang="en-CA" sz="1800" kern="1200" dirty="0" err="1" smtClean="0">
                          <a:solidFill>
                            <a:schemeClr val="dk1"/>
                          </a:solidFill>
                          <a:effectLst/>
                          <a:latin typeface="+mn-lt"/>
                          <a:ea typeface="+mn-ea"/>
                          <a:cs typeface="+mn-cs"/>
                        </a:rPr>
                        <a:t>Sacrotuberous</a:t>
                      </a:r>
                      <a:endParaRPr lang="es-ES_tradnl" sz="1800" kern="1200" dirty="0">
                        <a:solidFill>
                          <a:schemeClr val="dk1"/>
                        </a:solidFill>
                        <a:effectLst/>
                        <a:latin typeface="+mn-lt"/>
                        <a:ea typeface="+mn-ea"/>
                        <a:cs typeface="+mn-cs"/>
                      </a:endParaRPr>
                    </a:p>
                  </a:txBody>
                  <a:tcPr/>
                </a:tc>
              </a:tr>
              <a:tr h="2021868">
                <a:tc>
                  <a:txBody>
                    <a:bodyPr/>
                    <a:lstStyle/>
                    <a:p>
                      <a:endParaRPr lang="en-CA" dirty="0" smtClean="0"/>
                    </a:p>
                    <a:p>
                      <a:endParaRPr lang="en-CA" dirty="0" smtClean="0"/>
                    </a:p>
                    <a:p>
                      <a:endParaRPr lang="en-CA" dirty="0" smtClean="0"/>
                    </a:p>
                    <a:p>
                      <a:endParaRPr lang="en-CA" dirty="0" smtClean="0"/>
                    </a:p>
                    <a:p>
                      <a:endParaRPr lang="en-CA" dirty="0" smtClean="0"/>
                    </a:p>
                    <a:p>
                      <a:endParaRPr lang="en-CA" dirty="0"/>
                    </a:p>
                  </a:txBody>
                  <a:tcPr/>
                </a:tc>
                <a:tc>
                  <a:txBody>
                    <a:bodyPr/>
                    <a:lstStyle/>
                    <a:p>
                      <a:endParaRPr lang="en-CA" dirty="0"/>
                    </a:p>
                  </a:txBody>
                  <a:tcPr/>
                </a:tc>
                <a:tc>
                  <a:txBody>
                    <a:bodyPr/>
                    <a:lstStyle/>
                    <a:p>
                      <a:endParaRPr lang="en-CA" dirty="0"/>
                    </a:p>
                  </a:txBody>
                  <a:tcPr/>
                </a:tc>
              </a:tr>
            </a:tbl>
          </a:graphicData>
        </a:graphic>
      </p:graphicFrame>
      <p:pic>
        <p:nvPicPr>
          <p:cNvPr id="12" name="Imagen 11" descr="esultado de imagen para vista superior de la pelvis"/>
          <p:cNvPicPr/>
          <p:nvPr/>
        </p:nvPicPr>
        <p:blipFill rotWithShape="1">
          <a:blip r:embed="rId2" cstate="print">
            <a:extLst>
              <a:ext uri="{28A0092B-C50C-407E-A947-70E740481C1C}">
                <a14:useLocalDpi xmlns:a14="http://schemas.microsoft.com/office/drawing/2010/main" val="0"/>
              </a:ext>
            </a:extLst>
          </a:blip>
          <a:srcRect l="2266" t="20251" r="37" b="15449"/>
          <a:stretch/>
        </p:blipFill>
        <p:spPr bwMode="auto">
          <a:xfrm rot="10800000">
            <a:off x="4317495" y="3923060"/>
            <a:ext cx="2421890" cy="1704340"/>
          </a:xfrm>
          <a:prstGeom prst="rect">
            <a:avLst/>
          </a:prstGeom>
          <a:noFill/>
          <a:ln>
            <a:noFill/>
          </a:ln>
          <a:extLst>
            <a:ext uri="{53640926-AAD7-44D8-BBD7-CCE9431645EC}">
              <a14:shadowObscured xmlns:a14="http://schemas.microsoft.com/office/drawing/2010/main"/>
            </a:ext>
          </a:extLst>
        </p:spPr>
      </p:pic>
      <p:pic>
        <p:nvPicPr>
          <p:cNvPr id="7" name="Imagen 6" descr="esultado de imagen para ligamento sacroespinoso y sacrotuberoso"/>
          <p:cNvPicPr/>
          <p:nvPr/>
        </p:nvPicPr>
        <p:blipFill rotWithShape="1">
          <a:blip r:embed="rId3" cstate="print">
            <a:extLst>
              <a:ext uri="{28A0092B-C50C-407E-A947-70E740481C1C}">
                <a14:useLocalDpi xmlns:a14="http://schemas.microsoft.com/office/drawing/2010/main" val="0"/>
              </a:ext>
            </a:extLst>
          </a:blip>
          <a:srcRect l="7685" t="25467" r="53713" b="6857"/>
          <a:stretch/>
        </p:blipFill>
        <p:spPr bwMode="auto">
          <a:xfrm>
            <a:off x="1827508" y="3923060"/>
            <a:ext cx="1419225" cy="1714500"/>
          </a:xfrm>
          <a:prstGeom prst="rect">
            <a:avLst/>
          </a:prstGeom>
          <a:noFill/>
          <a:ln>
            <a:noFill/>
          </a:ln>
          <a:extLst>
            <a:ext uri="{53640926-AAD7-44D8-BBD7-CCE9431645EC}">
              <a14:shadowObscured xmlns:a14="http://schemas.microsoft.com/office/drawing/2010/main"/>
            </a:ext>
          </a:extLst>
        </p:spPr>
      </p:pic>
      <p:pic>
        <p:nvPicPr>
          <p:cNvPr id="8" name="Imagen 7" descr="magen relacionada"/>
          <p:cNvPicPr/>
          <p:nvPr/>
        </p:nvPicPr>
        <p:blipFill>
          <a:blip r:embed="rId4">
            <a:extLst>
              <a:ext uri="{28A0092B-C50C-407E-A947-70E740481C1C}">
                <a14:useLocalDpi xmlns:a14="http://schemas.microsoft.com/office/drawing/2010/main" val="0"/>
              </a:ext>
            </a:extLst>
          </a:blip>
          <a:srcRect/>
          <a:stretch>
            <a:fillRect/>
          </a:stretch>
        </p:blipFill>
        <p:spPr bwMode="auto">
          <a:xfrm>
            <a:off x="8138970" y="3865583"/>
            <a:ext cx="1715770" cy="1564640"/>
          </a:xfrm>
          <a:prstGeom prst="rect">
            <a:avLst/>
          </a:prstGeom>
          <a:noFill/>
          <a:ln>
            <a:noFill/>
          </a:ln>
        </p:spPr>
      </p:pic>
    </p:spTree>
    <p:extLst>
      <p:ext uri="{BB962C8B-B14F-4D97-AF65-F5344CB8AC3E}">
        <p14:creationId xmlns:p14="http://schemas.microsoft.com/office/powerpoint/2010/main" val="1294381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42594"/>
            <a:ext cx="10058400" cy="5285240"/>
          </a:xfrm>
        </p:spPr>
        <p:txBody>
          <a:bodyPr>
            <a:normAutofit/>
          </a:bodyPr>
          <a:lstStyle/>
          <a:p>
            <a:r>
              <a:rPr lang="en-CA" sz="1600" b="1" dirty="0"/>
              <a:t>ADDITIONAL INFORMATION</a:t>
            </a:r>
            <a:r>
              <a:rPr lang="es-ES_tradnl" sz="1600" dirty="0"/>
              <a:t/>
            </a:r>
            <a:br>
              <a:rPr lang="es-ES_tradnl" sz="1600" dirty="0"/>
            </a:br>
            <a:r>
              <a:rPr lang="en-CA" sz="1600" dirty="0"/>
              <a:t> </a:t>
            </a:r>
            <a:r>
              <a:rPr lang="es-ES_tradnl" sz="1600" dirty="0"/>
              <a:t/>
            </a:r>
            <a:br>
              <a:rPr lang="es-ES_tradnl" sz="1600" dirty="0"/>
            </a:br>
            <a:r>
              <a:rPr lang="en-CA" sz="1600" b="1" dirty="0"/>
              <a:t>• Sacrospinous ligament: </a:t>
            </a:r>
            <a:r>
              <a:rPr lang="en-CA" sz="1600" dirty="0"/>
              <a:t>The </a:t>
            </a:r>
            <a:r>
              <a:rPr lang="en-CA" sz="1600" b="1" dirty="0"/>
              <a:t>sacrospinous ligament</a:t>
            </a:r>
            <a:r>
              <a:rPr lang="en-CA" sz="1600" dirty="0"/>
              <a:t> is a triangular ligament, his base is attached to the outer edge of the sacrum and coccyx, and the tip of the ligament attaches to the spine of the ischium. </a:t>
            </a:r>
            <a:r>
              <a:rPr lang="es-ES_tradnl" sz="1600" dirty="0"/>
              <a:t/>
            </a:r>
            <a:br>
              <a:rPr lang="es-ES_tradnl" sz="1600" dirty="0"/>
            </a:br>
            <a:r>
              <a:rPr lang="en-CA" sz="1600" dirty="0"/>
              <a:t> </a:t>
            </a:r>
            <a:r>
              <a:rPr lang="es-ES_tradnl" sz="1600" dirty="0"/>
              <a:t/>
            </a:r>
            <a:br>
              <a:rPr lang="es-ES_tradnl" sz="1600" dirty="0"/>
            </a:br>
            <a:r>
              <a:rPr lang="en-CA" sz="1600" b="1" dirty="0"/>
              <a:t>• Sacrotuberous ligament: </a:t>
            </a:r>
            <a:r>
              <a:rPr lang="en-CA" sz="1600" dirty="0"/>
              <a:t>The sacrotuberous ligament is attached by its broad base to the posterior superior iliac spine, the posterior sacroiliac ligaments (with which it is partly blended), to the lower transverse sacral tubercles and lateral margins of the lower sacrum and upper coccyx.</a:t>
            </a:r>
            <a:r>
              <a:rPr lang="es-ES_tradnl" sz="1600" dirty="0"/>
              <a:t/>
            </a:r>
            <a:br>
              <a:rPr lang="es-ES_tradnl" sz="1600" dirty="0"/>
            </a:br>
            <a:r>
              <a:rPr lang="en-CA" sz="1600" dirty="0"/>
              <a:t> </a:t>
            </a:r>
            <a:r>
              <a:rPr lang="es-ES_tradnl" sz="1600" dirty="0"/>
              <a:t/>
            </a:r>
            <a:br>
              <a:rPr lang="es-ES_tradnl" sz="1600" dirty="0"/>
            </a:br>
            <a:r>
              <a:rPr lang="en-CA" sz="1600" b="1" dirty="0"/>
              <a:t>• Obturator membrane: </a:t>
            </a:r>
            <a:r>
              <a:rPr lang="en-CA" sz="1600" dirty="0"/>
              <a:t>The obturator membrane attaches to the margins of the obturator foramen, almost completely closes the obturator foramen of the hip bone, except for the obturator canal, which serves as a passageway for the obturator blood vessels and nerves.</a:t>
            </a:r>
            <a:r>
              <a:rPr lang="es-ES_tradnl" sz="1600" dirty="0"/>
              <a:t/>
            </a:r>
            <a:br>
              <a:rPr lang="es-ES_tradnl" sz="1600" dirty="0"/>
            </a:br>
            <a:r>
              <a:rPr lang="en-CA" sz="1600" dirty="0"/>
              <a:t> </a:t>
            </a:r>
            <a:endParaRPr lang="es-ES_tradnl" sz="1600" dirty="0"/>
          </a:p>
        </p:txBody>
      </p:sp>
    </p:spTree>
    <p:extLst>
      <p:ext uri="{BB962C8B-B14F-4D97-AF65-F5344CB8AC3E}">
        <p14:creationId xmlns:p14="http://schemas.microsoft.com/office/powerpoint/2010/main" val="1676681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49086" y="2471394"/>
            <a:ext cx="10058400" cy="1371600"/>
          </a:xfrm>
        </p:spPr>
        <p:txBody>
          <a:bodyPr>
            <a:normAutofit/>
          </a:bodyPr>
          <a:lstStyle/>
          <a:p>
            <a:endParaRPr lang="es-ES_tradnl" dirty="0"/>
          </a:p>
        </p:txBody>
      </p:sp>
      <p:graphicFrame>
        <p:nvGraphicFramePr>
          <p:cNvPr id="10" name="Tabla 9"/>
          <p:cNvGraphicFramePr>
            <a:graphicFrameLocks noGrp="1"/>
          </p:cNvGraphicFramePr>
          <p:nvPr>
            <p:extLst>
              <p:ext uri="{D42A27DB-BD31-4B8C-83A1-F6EECF244321}">
                <p14:modId xmlns:p14="http://schemas.microsoft.com/office/powerpoint/2010/main" val="1826913241"/>
              </p:ext>
            </p:extLst>
          </p:nvPr>
        </p:nvGraphicFramePr>
        <p:xfrm>
          <a:off x="606095" y="887885"/>
          <a:ext cx="10965794" cy="4806953"/>
        </p:xfrm>
        <a:graphic>
          <a:graphicData uri="http://schemas.openxmlformats.org/drawingml/2006/table">
            <a:tbl>
              <a:tblPr firstRow="1" bandRow="1">
                <a:tableStyleId>{00A15C55-8517-42AA-B614-E9B94910E393}</a:tableStyleId>
              </a:tblPr>
              <a:tblGrid>
                <a:gridCol w="5482897"/>
                <a:gridCol w="5482897"/>
              </a:tblGrid>
              <a:tr h="509273">
                <a:tc gridSpan="2">
                  <a:txBody>
                    <a:bodyPr/>
                    <a:lstStyle/>
                    <a:p>
                      <a:pPr algn="ctr"/>
                      <a:r>
                        <a:rPr lang="es-ES_tradnl" dirty="0" smtClean="0"/>
                        <a:t>3</a:t>
                      </a:r>
                      <a:endParaRPr lang="es-ES_tradnl" dirty="0"/>
                    </a:p>
                  </a:txBody>
                  <a:tcPr/>
                </a:tc>
                <a:tc hMerge="1">
                  <a:txBody>
                    <a:bodyPr/>
                    <a:lstStyle/>
                    <a:p>
                      <a:endParaRPr lang="es-ES_tradnl" dirty="0"/>
                    </a:p>
                  </a:txBody>
                  <a:tcPr/>
                </a:tc>
              </a:tr>
              <a:tr h="778483">
                <a:tc>
                  <a:txBody>
                    <a:bodyPr/>
                    <a:lstStyle/>
                    <a:p>
                      <a:r>
                        <a:rPr lang="en-CA" b="1" noProof="0" dirty="0" smtClean="0"/>
                        <a:t>LEARNIG OBJETIVE:</a:t>
                      </a:r>
                    </a:p>
                    <a:p>
                      <a:r>
                        <a:rPr lang="en-CA" sz="1800" kern="1200" dirty="0" smtClean="0">
                          <a:solidFill>
                            <a:schemeClr val="dk1"/>
                          </a:solidFill>
                          <a:effectLst/>
                          <a:latin typeface="+mn-lt"/>
                          <a:ea typeface="+mn-ea"/>
                          <a:cs typeface="+mn-cs"/>
                        </a:rPr>
                        <a:t>Name the major nerves and vessels of the pelvis</a:t>
                      </a:r>
                      <a:r>
                        <a:rPr lang="es-ES_tradnl" dirty="0" smtClean="0">
                          <a:effectLst/>
                        </a:rPr>
                        <a:t> </a:t>
                      </a:r>
                      <a:endParaRPr lang="en-CA" noProof="0" dirty="0"/>
                    </a:p>
                  </a:txBody>
                  <a:tcPr/>
                </a:tc>
                <a:tc>
                  <a:txBody>
                    <a:bodyPr/>
                    <a:lstStyle/>
                    <a:p>
                      <a:r>
                        <a:rPr lang="en-CA" sz="1800" b="1" kern="1200" dirty="0" smtClean="0">
                          <a:effectLst/>
                        </a:rPr>
                        <a:t>HOW TO MEET THE OBJETIVE?</a:t>
                      </a:r>
                      <a:r>
                        <a:rPr lang="es-ES_tradnl" b="1" dirty="0" smtClean="0">
                          <a:effectLst/>
                        </a:rPr>
                        <a:t> </a:t>
                      </a:r>
                      <a:endParaRPr lang="es-ES_tradnl" b="1" dirty="0"/>
                    </a:p>
                  </a:txBody>
                  <a:tcPr/>
                </a:tc>
              </a:tr>
              <a:tr h="2009188">
                <a:tc>
                  <a:txBody>
                    <a:bodyPr/>
                    <a:lstStyle/>
                    <a:p>
                      <a:r>
                        <a:rPr lang="es-ES_tradnl" dirty="0" smtClean="0"/>
                        <a:t/>
                      </a:r>
                      <a:br>
                        <a:rPr lang="es-ES_tradnl" dirty="0" smtClean="0"/>
                      </a:br>
                      <a:r>
                        <a:rPr lang="en-CA" sz="1800" b="0" i="0" kern="1200" noProof="0" dirty="0" smtClean="0">
                          <a:solidFill>
                            <a:schemeClr val="dk1"/>
                          </a:solidFill>
                          <a:effectLst/>
                          <a:latin typeface="+mn-lt"/>
                          <a:ea typeface="+mn-ea"/>
                          <a:cs typeface="+mn-cs"/>
                        </a:rPr>
                        <a:t>The main somatic nerve of the perineum is the pudendal nerve. This nerve originates in the sacral plexus and transports fibers from levels S2 to S4 of the spinal cord. It exits through the greater sciatic foramen below the piriformis muscle, surrounds the sacrospinous ligament and then enters the anal triangle of the perineum through the minor sciatic foramen to innervate the perineal structures. The internal pudendal artery, branch of the internal iliac artery, follows it.</a:t>
                      </a:r>
                      <a:endParaRPr lang="en-CA" baseline="0" noProof="0" dirty="0" smtClean="0"/>
                    </a:p>
                  </a:txBody>
                  <a:tcPr/>
                </a:tc>
                <a:tc>
                  <a:txBody>
                    <a:bodyPr/>
                    <a:lstStyle/>
                    <a:p>
                      <a:r>
                        <a:rPr lang="en-CA" sz="1800" kern="1200" dirty="0" smtClean="0">
                          <a:solidFill>
                            <a:schemeClr val="dk1"/>
                          </a:solidFill>
                          <a:effectLst/>
                          <a:latin typeface="+mn-lt"/>
                          <a:ea typeface="+mn-ea"/>
                          <a:cs typeface="+mn-cs"/>
                        </a:rPr>
                        <a:t>The student will be able to identify the structures that provide innervation and irrigation to the walls and pelvic floor. It will continue its </a:t>
                      </a:r>
                      <a:r>
                        <a:rPr lang="en-CA" sz="1800" kern="1200" dirty="0" err="1" smtClean="0">
                          <a:solidFill>
                            <a:schemeClr val="dk1"/>
                          </a:solidFill>
                          <a:effectLst/>
                          <a:latin typeface="+mn-lt"/>
                          <a:ea typeface="+mn-ea"/>
                          <a:cs typeface="+mn-cs"/>
                        </a:rPr>
                        <a:t>trallect</a:t>
                      </a:r>
                      <a:r>
                        <a:rPr lang="en-CA" sz="1800" kern="1200" dirty="0" smtClean="0">
                          <a:solidFill>
                            <a:schemeClr val="dk1"/>
                          </a:solidFill>
                          <a:effectLst/>
                          <a:latin typeface="+mn-lt"/>
                          <a:ea typeface="+mn-ea"/>
                          <a:cs typeface="+mn-cs"/>
                        </a:rPr>
                        <a:t> towards the pelvic cavity.</a:t>
                      </a:r>
                      <a:endParaRPr lang="es-ES_tradnl"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 </a:t>
                      </a:r>
                      <a:endParaRPr lang="es-ES_tradnl" sz="1800" kern="1200" dirty="0" smtClean="0">
                        <a:solidFill>
                          <a:schemeClr val="dk1"/>
                        </a:solidFill>
                        <a:effectLst/>
                        <a:latin typeface="+mn-lt"/>
                        <a:ea typeface="+mn-ea"/>
                        <a:cs typeface="+mn-cs"/>
                      </a:endParaRPr>
                    </a:p>
                    <a:p>
                      <a:r>
                        <a:rPr lang="en-CA" sz="1800" kern="1200" dirty="0" smtClean="0">
                          <a:solidFill>
                            <a:schemeClr val="dk1"/>
                          </a:solidFill>
                          <a:effectLst/>
                          <a:latin typeface="+mn-lt"/>
                          <a:ea typeface="+mn-ea"/>
                          <a:cs typeface="+mn-cs"/>
                        </a:rPr>
                        <a:t>Note: so far, we only have the pudendal nerve.</a:t>
                      </a:r>
                      <a:r>
                        <a:rPr lang="es-ES_tradnl" dirty="0" smtClean="0">
                          <a:effectLst/>
                        </a:rPr>
                        <a:t> </a:t>
                      </a:r>
                      <a:endParaRPr lang="es-ES_tradnl" dirty="0"/>
                    </a:p>
                  </a:txBody>
                  <a:tcPr/>
                </a:tc>
              </a:tr>
            </a:tbl>
          </a:graphicData>
        </a:graphic>
      </p:graphicFrame>
    </p:spTree>
    <p:extLst>
      <p:ext uri="{BB962C8B-B14F-4D97-AF65-F5344CB8AC3E}">
        <p14:creationId xmlns:p14="http://schemas.microsoft.com/office/powerpoint/2010/main" val="17770444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Estampado</Template>
  <TotalTime>2059</TotalTime>
  <Words>2185</Words>
  <Application>Microsoft Macintosh PowerPoint</Application>
  <PresentationFormat>Panorámica</PresentationFormat>
  <Paragraphs>1010</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Calibri</vt:lpstr>
      <vt:lpstr>Century Gothic</vt:lpstr>
      <vt:lpstr>Garamond</vt:lpstr>
      <vt:lpstr>Times New Roman</vt:lpstr>
      <vt:lpstr>Arial</vt:lpstr>
      <vt:lpstr>Savon</vt:lpstr>
      <vt:lpstr>Pocket pelvis</vt:lpstr>
      <vt:lpstr>Pelvis</vt:lpstr>
      <vt:lpstr>Presentación de PowerPoint</vt:lpstr>
      <vt:lpstr>Presentación de PowerPoint</vt:lpstr>
      <vt:lpstr>Presentación de PowerPoint</vt:lpstr>
      <vt:lpstr>ADDITIONAL INFORMATION   • Sacrum: The Sacrum is a large, triangular fusion of five vertebrae and forms the posterosuperior wall of the pelvic cavity, wedged between the two hip bones.   • Coccyx: The coccyx is a small triangular bone and is often asymmetrical in shape. It usually consists of four fused rudimentary vertebrae.   • Ilium:  The ilium is the superior border of the hip bone. Its ends project  as anterior and posterior superior iliac spines, and it is palpable at the lateral end of the inguinal fold - Anterior superior iliac spine - Crest   • Ischium: The Ischium is the inferoposterior part of hip bone, has a body and ramus. The body has upper and lower ends and femoral, posterior and pelvic surfaces. - Spine - Tuberosity   • Pubis: The pubis is the ventral part of the hip bone and forms a medial cartilaginous pubic symphysis with its fellow. The body of the pubis occupies the anteriomedial part of bone. - Tubercle - Crest - Pubic Symphysis</vt:lpstr>
      <vt:lpstr>Presentación de PowerPoint</vt:lpstr>
      <vt:lpstr>ADDITIONAL INFORMATION   • Sacrospinous ligament: The sacrospinous ligament is a triangular ligament, his base is attached to the outer edge of the sacrum and coccyx, and the tip of the ligament attaches to the spine of the ischium.    • Sacrotuberous ligament: The sacrotuberous ligament is attached by its broad base to the posterior superior iliac spine, the posterior sacroiliac ligaments (with which it is partly blended), to the lower transverse sacral tubercles and lateral margins of the lower sacrum and upper coccyx.   • Obturator membrane: The obturator membrane attaches to the margins of the obturator foramen, almost completely closes the obturator foramen of the hip bone, except for the obturator canal, which serves as a passageway for the obturator blood vessels and nerves.  </vt:lpstr>
      <vt:lpstr>Presentación de PowerPoint</vt:lpstr>
      <vt:lpstr>Presentación de PowerPoint</vt:lpstr>
      <vt:lpstr>ADDITIONAL INFORMATION  •  Pudendal nerve: It exits through the greater sciatic foramen, surrounds the sciatic spine and the spinous sacral ligament and traverses the minor sciatic foramen. It innervates the perineum and the lateral Wall of the pelvis. -Motor function: Innervates muscles of the perineum, external sphincters of the anus and urethra, levator anus muscle. -Sensitive Function: skin of the perineum, penis and clitoris.      </vt:lpstr>
      <vt:lpstr>Presentación de PowerPoint</vt:lpstr>
      <vt:lpstr>Presentación de PowerPoint</vt:lpstr>
      <vt:lpstr>ADDITIONAL INFORMATION  -Pubis Symphysis : The pubic symphysis a cartilaginous joint that sits between and joins the left and right superior rami of the pubic bones.  -Bladder: The urinary bladder is a muscular sac in the pelvis, just above and behind the pubic bone. When empty, the bladder is about the size and shape of a pear.  -Uterus: The uterus is an organ of the female reproductive system. It’s shaped like an upside-down pear and has thick walls. The uterus’s main function is to house and nourish a fetus until it’s ready for birth. The uterus sits in the middle of the pelvis, behind the bladder and in front of the rectum.   -Prostate: The prostate is a walnut-sized gland located between the bladder and the penis. The prostate is just in front of the rectum. The urethra runs through the center of the prostate, from the bladder to the penis, letting urine flow out of the body. The prostate secretes fluid that nourishes and protects sperm.  -Rectum: The rectum is a chamber that begins at the end of the large intestine, immediately following the sigmoid colon, and ends at the anus (see also Overview of the Anus and Rectum). Ordinarily, the rectum is empty because stool is stored higher in the descending colon.</vt:lpstr>
      <vt:lpstr>Presentación de PowerPoint</vt:lpstr>
      <vt:lpstr>perineum</vt:lpstr>
      <vt:lpstr>Presentación de PowerPoint</vt:lpstr>
      <vt:lpstr>Presentación de PowerPoint</vt:lpstr>
      <vt:lpstr>Presentación de PowerPoint</vt:lpstr>
      <vt:lpstr>Presentación de PowerPoint</vt:lpstr>
      <vt:lpstr>Presentación de PowerPoint</vt:lpstr>
      <vt:lpstr>Presentación de PowerPoint</vt:lpstr>
      <vt:lpstr>ADDITIONAL INFORMATION   -Anal sphincter: The anal sphincter is a group of muscles at the end of the rectum that surrounds the anus and controls the release of stool, thereby maintaining continence. There are two sphincter muscles: one is internal and one is external. The external muscle helps maintain continence and keep stool in the rectum.  -Internal Sphinter urethrae muscle:  The internal sphincter muscle of urethra: located at the bladder's inferior end and the urethra's proximal end at the junction of the urethra with the urinary bladder. The internal sphincter is a continuation of the detrusor muscle and is made of smooth muscle, therefore it is under involuntary or autonomic control. This is the primary muscle for prohibiting the release of urine.  -Bulbourethral gland: The Bulbourethral gland  are two pea-shaped glands in the male, located beneath the prostate gland at the beginning of the internal portion of the penis; they add fluids to semen during the process of ejaculation.   -Ischioanal fossa: The potential spaces surrounding the anal canal, in the anal triangle region, located between the skin of the anal region and the pelvic diaphragm. The ischioanal fossa is somewhat prismatic in shape, with its base directed to the surface of the perineum, and its apex at the line of the perineum, and its apex at the line of meeting of the obturator and anal fasciae.   </vt:lpstr>
      <vt:lpstr>Presentación de PowerPoint</vt:lpstr>
      <vt:lpstr>Presentación de PowerPoint</vt:lpstr>
      <vt:lpstr>ADDITIONAL INFORMATION      -Urethra: Duct that transmits urine from the bladder to the exterior of the body during urination. The urethra is held closed by the urethral sphincter, a muscular structure that helps keep urine in the bladder until voiding can occur. -Portions of the female urethra: intrapelvic urethra and intraperineal urethra -Portions of the male urethra: Prostatic urethra, membranous urethra, spongy urethra   -Clitoris:  A small mass of erectile tissue in the female that is situated at the anterior apex of the vulva, near the meeting of the labia majora (vulvar lips). The clitoris is highly sensitive to stimulation during sex.    -Penis: An external male reproductive organ, it contains a tube called the urethra which carries semen and urine to the outside of the body. The parts of the penis are the base, shaft, glans, and foreskin. The Tirssue, and erectile tissue (corpus cavernosum and corpus spongiosum). The urethra passes from the bladder to the tip of the penis.  - Perineal Membrane: The perineal membrane is a thin triangular horizontal layer of dense tough fascia in the perineum the dividing the urogenital triangle into the superficial (inferior) and deep (superior) perineal pouches. It attaches to the inferior margins of the ischiopubic rami, enclosing the anterior portion of the pelvic outlet. Its posterior margin is thickened and connects to the transverse perineal ligament which contains the perineal body in the midline, a condensation of fibromuscular tissue with various muscular attachments.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-Internal Sphinter urethrae muscle:  The internal sphincter muscle of urethra: located at the bladder's inferior end and the urethra's proximal end at the junction of the urethra with the urinary bladder. The internal sphincter is a continuation of the detrusor muscle and is made of smooth muscle, therefore it is under involuntary or autonomic control. This is the primary muscle for prohibiting the release of urine.   -Deep transverse perineal muscle: The Deep transverse perineal muscle  have origin  in the internal surface of ischiopubic ramus and ischial tuberosity ; compressor urethrae portion only. Passes along superior posterior border of perineal membrane to perineal body and external anal sphincter for your insertion. Origin:  Internal surface of isquiopubic ramus and ischial tuberosity; compressor urethrae portion only.  -Vagina: The vagina is an elastic, muscular canal with a soft, flexible lining that provides lubrication and sensation. The vagina connects the uterus to the outside world. The vulva and labia form the entrance, and the cervix of the uterus protrudes into the vagina, forming the interior end.   Rectum: The rectum is a part of the lower gastrointestinal tract. The rectum is a continuation of the sigmoid colon, and connects to the anus. The rectum follows the shape of the sacrum and ends in an expanded section called the rectal ampulla, where feces are stored before their release via the anal canal.   Bulbourethral gland: The Bulbourethral gland  are two pea-shaped glands in the male, located beneath the prostate gland at the beginning of the internal portion of the penis; they add fluids to semen during the process of ejaculation.     Ischioanal fossa: The potential spaces surrounding the anal canal, in the anal triangle region, located between the skin of the anal region and the pelvic diaphragm. The ischioanal fossa is somewhat prismatic in shape, with its base directed to the surface of the perineum, and its apex at the line of the perineum, and its apex at the line of meeting of the obturator and anal fasciae.   Perineal Membrane: The perineal membrane is a thin triangular horizontal layer of dense tough fascia in the perineum the dividing the urogenital triangle into the superficial (inferior) and deep (superior) perineal pouches. It attaches to the inferior margins of the ischiopubic rami, enclosing the anterior portion of the pelvic outlet. Its posterior margin is thickened and connects to the transverse perineal ligament which contains the perineal body in the midline, a condensation of fibromuscular tissue with various muscular attachments.     </vt:lpstr>
      <vt:lpstr>-Anal sphincter: The anal sphincter is a group of muscles at the end of the rectum that surrounds the anus and controls the release of stool, thereby maintaining continence. There are two sphincter muscles: one is internal and one is external. The external muscle helps maintain continence and keep stool in the rectum.  -Ischiocavernosus muscle: Ischiocavernosus is a bilateral perineal muscle in both males and females. In males, it arises from the medial aspect of the ischial tuberosity and more anteriorly, from the ischial ramus. It inserts into the aponeurosis over the medial and lateral sides of the crus penis. It action is to facilitate the maintainance of an erection. In females, ischiocavernosus has a similar origin but it inserts into the crura of the clitoris. Its function is similar: to retard venous return so erecting the clitoris. -ORIGIN: Ischial ramus -INSERTION: Crus of clitoris or penis -INNERVATION: S2-S4 -ACTION: Maintains erection by squeezing blood into corpus cavernosus of clitoris or penis  -Bulbocavernosus:  The bulbocavernosus is one of the superficial muscles of the perineum. It has a slightly different origin, insertion and function in males and females. In males, it covers the bulb of the penis. In females, it covers the vestibular bulb. In both sexes, it is innervated by the deep/muscular branch of the perineal nerve, which is a branch of the pudendal nerve. -ORIGIN: Women: Tendon center of the perineum; Men: Tendon center of the perineum and middle raphe. -INSERTION: Women: hall bulb, perineal membrane, body of the clitoris and corpora cavernosa; Men: bulbousponjoso, perineal membrane, corpora cavernosa. -INNERVATION: S2-S4 -ACTION: Women: Compresses greater vestibular gland; Men: Assists in erection.  </vt:lpstr>
      <vt:lpstr>-Superficial transverse perineal muscle: The superficial transverse perineal muscle is a narrow muscular slip, which passes more or less transversely across the perineal space in front of the anus.  -ORIGIN: Ischial ramus -INSERTION: perineal body -INNERVATION: S2-S4 -ACTION: Holds the pelvic organs in place, closes the urethra     -Urethra: Urethra, duct that transmits urine from the bladder to the exterior of the body during urination. The urethra is held closed by the urethral sphincter, a muscular structure that helps keep urine in the bladder until voiding can occur. -Portions of the female urethra: intrapelvic urethra and intraperineal urethra -Portions of the male urethra: Prostatic urethra, membranous urethra, spongy urethra   -Clitoris:  A small mass of erectile tissue in the female that is situated at the anterior apex of the vulva, near the meeting of the labia majora (vulvar lips). The clitoris is highly sensitive to stimulation during sex.    -Penis: An external male reproductive organ, it contains a tube called the urethra which carries semen and urine to the outside of the body. The parts of the penis are the base, shaft, glans, and foreskin. The Tirssue, and erectile tissue (corpus cavernosum and corpus spongiosum). The urethra passes from the bladder to the tip of the penis.       -Pudendal nerve: It exits through the greater sciatic foramen, surrounds the sciatic spine and the spinous sacral ligament and traverses the minor sciatic foramen. It innervates the perineum and the lateral Wall of the pelvis.      -Motor function: Innervates muscles of the perineum, external sphincters of the anus and urethra, levator anus muscle.      -Sensitive Function: skin of the perineum, penis and clitoris. </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Pocket pelvis</dc:title>
  <dc:creator>YENITZEH ANA KAREN HERNANDEZ GARATE</dc:creator>
  <cp:lastModifiedBy>YENITZEH ANA KAREN HERNANDEZ GARATE</cp:lastModifiedBy>
  <cp:revision>50</cp:revision>
  <dcterms:created xsi:type="dcterms:W3CDTF">2019-07-18T18:58:26Z</dcterms:created>
  <dcterms:modified xsi:type="dcterms:W3CDTF">2019-07-26T19:35:01Z</dcterms:modified>
</cp:coreProperties>
</file>