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</p:sldIdLst>
  <p:sldSz cx="18288000" cy="10287000"/>
  <p:notesSz cx="6858000" cy="9144000"/>
  <p:embeddedFontLst>
    <p:embeddedFont>
      <p:font typeface="Kollektif Bold" panose="020B0604020101010102" pitchFamily="34" charset="77"/>
      <p:regular r:id="rId1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507" autoAdjust="0"/>
  </p:normalViewPr>
  <p:slideViewPr>
    <p:cSldViewPr>
      <p:cViewPr varScale="1">
        <p:scale>
          <a:sx n="77" d="100"/>
          <a:sy n="77" d="100"/>
        </p:scale>
        <p:origin x="34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345F2-284E-314D-9C25-4BA82ADDB9A7}" type="datetimeFigureOut">
              <a:rPr lang="en-US" smtClean="0"/>
              <a:t>6/7/24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9D2DC-A94C-134A-AAC5-3956D4B1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5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9D2DC-A94C-134A-AAC5-3956D4B1B6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486377" y="3749675"/>
            <a:ext cx="11315247" cy="2787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TEAM - 10</a:t>
            </a:r>
          </a:p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SYSTEM DESIGN</a:t>
            </a:r>
          </a:p>
        </p:txBody>
      </p:sp>
      <p:sp>
        <p:nvSpPr>
          <p:cNvPr id="9" name="Freeform 9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1" name="Group 3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4" name="AutoShape 3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AutoShape 3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AutoShape 3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AutoShape 3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AutoShape 3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" name="AutoShape 3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" name="AutoShape 4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" name="AutoShape 4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45586" y="1833372"/>
            <a:ext cx="7600032" cy="2235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SYSTEM ARCHITECTURE APPROACH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88898" y="4971074"/>
            <a:ext cx="4694562" cy="1950890"/>
            <a:chOff x="0" y="0"/>
            <a:chExt cx="6259416" cy="260118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6259416" cy="2601187"/>
              <a:chOff x="0" y="0"/>
              <a:chExt cx="1521481" cy="632272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521481" cy="632272"/>
              </a:xfrm>
              <a:custGeom>
                <a:avLst/>
                <a:gdLst/>
                <a:ahLst/>
                <a:cxnLst/>
                <a:rect l="l" t="t" r="r" b="b"/>
                <a:pathLst>
                  <a:path w="1521481" h="632272">
                    <a:moveTo>
                      <a:pt x="68348" y="0"/>
                    </a:moveTo>
                    <a:lnTo>
                      <a:pt x="1453133" y="0"/>
                    </a:lnTo>
                    <a:cubicBezTo>
                      <a:pt x="1490880" y="0"/>
                      <a:pt x="1521481" y="30600"/>
                      <a:pt x="1521481" y="68348"/>
                    </a:cubicBezTo>
                    <a:lnTo>
                      <a:pt x="1521481" y="563924"/>
                    </a:lnTo>
                    <a:cubicBezTo>
                      <a:pt x="1521481" y="582051"/>
                      <a:pt x="1514280" y="599436"/>
                      <a:pt x="1501462" y="612254"/>
                    </a:cubicBezTo>
                    <a:cubicBezTo>
                      <a:pt x="1488644" y="625071"/>
                      <a:pt x="1471260" y="632272"/>
                      <a:pt x="1453133" y="632272"/>
                    </a:cubicBezTo>
                    <a:lnTo>
                      <a:pt x="68348" y="632272"/>
                    </a:lnTo>
                    <a:cubicBezTo>
                      <a:pt x="30600" y="632272"/>
                      <a:pt x="0" y="601672"/>
                      <a:pt x="0" y="563924"/>
                    </a:cubicBezTo>
                    <a:lnTo>
                      <a:pt x="0" y="68348"/>
                    </a:lnTo>
                    <a:cubicBezTo>
                      <a:pt x="0" y="30600"/>
                      <a:pt x="30600" y="0"/>
                      <a:pt x="68348" y="0"/>
                    </a:cubicBezTo>
                    <a:close/>
                  </a:path>
                </a:pathLst>
              </a:custGeom>
              <a:solidFill>
                <a:srgbClr val="FE6D7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19050"/>
                <a:ext cx="1521481" cy="61322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251900" y="372118"/>
              <a:ext cx="5755615" cy="1816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75"/>
                </a:lnSpc>
              </a:pPr>
              <a:r>
                <a:rPr lang="en-US" sz="4875">
                  <a:solidFill>
                    <a:srgbClr val="FFFFFF"/>
                  </a:solidFill>
                  <a:latin typeface="Kollektif Bold"/>
                </a:rPr>
                <a:t>MODULAR</a:t>
              </a:r>
            </a:p>
            <a:p>
              <a:pPr algn="ctr">
                <a:lnSpc>
                  <a:spcPts val="4875"/>
                </a:lnSpc>
              </a:pPr>
              <a:r>
                <a:rPr lang="en-US" sz="4875">
                  <a:solidFill>
                    <a:srgbClr val="FFFFFF"/>
                  </a:solidFill>
                  <a:latin typeface="Kollektif Bold"/>
                </a:rPr>
                <a:t>MONOLITH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-1906430" y="-3406802"/>
            <a:ext cx="7415398" cy="3565095"/>
            <a:chOff x="0" y="0"/>
            <a:chExt cx="660400" cy="3175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-2369044" y="-258725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-2582990" y="-2274576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3"/>
          <p:cNvSpPr/>
          <p:nvPr/>
        </p:nvSpPr>
        <p:spPr>
          <a:xfrm>
            <a:off x="-2762592" y="-1916106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4"/>
          <p:cNvSpPr/>
          <p:nvPr/>
        </p:nvSpPr>
        <p:spPr>
          <a:xfrm>
            <a:off x="-2889247" y="-152983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/>
          <p:nvPr/>
        </p:nvSpPr>
        <p:spPr>
          <a:xfrm>
            <a:off x="-3033101" y="-109016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/>
          <p:nvPr/>
        </p:nvSpPr>
        <p:spPr>
          <a:xfrm>
            <a:off x="-3153920" y="-646438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17"/>
          <p:cNvSpPr/>
          <p:nvPr/>
        </p:nvSpPr>
        <p:spPr>
          <a:xfrm>
            <a:off x="-3128153" y="-84805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-10800000">
            <a:off x="13904606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-5400000">
            <a:off x="14988415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>
            <a:off x="14988415" y="106917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 rot="-10800000">
            <a:off x="17226356" y="2857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7226356" y="-105523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16142547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17226356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 rot="5400000">
            <a:off x="13904606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6" name="Group 26"/>
          <p:cNvGrpSpPr/>
          <p:nvPr/>
        </p:nvGrpSpPr>
        <p:grpSpPr>
          <a:xfrm>
            <a:off x="6798321" y="4971074"/>
            <a:ext cx="4694562" cy="1950665"/>
            <a:chOff x="0" y="0"/>
            <a:chExt cx="6259416" cy="2600887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6259416" cy="2600887"/>
              <a:chOff x="0" y="0"/>
              <a:chExt cx="1521481" cy="632199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1521481" cy="632199"/>
              </a:xfrm>
              <a:custGeom>
                <a:avLst/>
                <a:gdLst/>
                <a:ahLst/>
                <a:cxnLst/>
                <a:rect l="l" t="t" r="r" b="b"/>
                <a:pathLst>
                  <a:path w="1521481" h="632199">
                    <a:moveTo>
                      <a:pt x="68348" y="0"/>
                    </a:moveTo>
                    <a:lnTo>
                      <a:pt x="1453133" y="0"/>
                    </a:lnTo>
                    <a:cubicBezTo>
                      <a:pt x="1490880" y="0"/>
                      <a:pt x="1521481" y="30600"/>
                      <a:pt x="1521481" y="68348"/>
                    </a:cubicBezTo>
                    <a:lnTo>
                      <a:pt x="1521481" y="563851"/>
                    </a:lnTo>
                    <a:cubicBezTo>
                      <a:pt x="1521481" y="581978"/>
                      <a:pt x="1514280" y="599363"/>
                      <a:pt x="1501462" y="612181"/>
                    </a:cubicBezTo>
                    <a:cubicBezTo>
                      <a:pt x="1488644" y="624998"/>
                      <a:pt x="1471260" y="632199"/>
                      <a:pt x="1453133" y="632199"/>
                    </a:cubicBezTo>
                    <a:lnTo>
                      <a:pt x="68348" y="632199"/>
                    </a:lnTo>
                    <a:cubicBezTo>
                      <a:pt x="30600" y="632199"/>
                      <a:pt x="0" y="601599"/>
                      <a:pt x="0" y="563851"/>
                    </a:cubicBezTo>
                    <a:lnTo>
                      <a:pt x="0" y="68348"/>
                    </a:lnTo>
                    <a:cubicBezTo>
                      <a:pt x="0" y="30600"/>
                      <a:pt x="30600" y="0"/>
                      <a:pt x="68348" y="0"/>
                    </a:cubicBezTo>
                    <a:close/>
                  </a:path>
                </a:pathLst>
              </a:custGeom>
              <a:solidFill>
                <a:srgbClr val="48CFA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0" y="19050"/>
                <a:ext cx="1521481" cy="61314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251900" y="372118"/>
              <a:ext cx="5755615" cy="18161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75"/>
                </a:lnSpc>
              </a:pPr>
              <a:r>
                <a:rPr lang="en-US" sz="4875">
                  <a:solidFill>
                    <a:srgbClr val="FFFFFF"/>
                  </a:solidFill>
                  <a:latin typeface="Kollektif Bold"/>
                </a:rPr>
                <a:t>HYBRID</a:t>
              </a:r>
            </a:p>
            <a:p>
              <a:pPr algn="ctr">
                <a:lnSpc>
                  <a:spcPts val="4875"/>
                </a:lnSpc>
              </a:pPr>
              <a:r>
                <a:rPr lang="en-US" sz="4875">
                  <a:solidFill>
                    <a:srgbClr val="FFFFFF"/>
                  </a:solidFill>
                  <a:latin typeface="Kollektif Bold"/>
                </a:rPr>
                <a:t>APPROACH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2607307" y="4971074"/>
            <a:ext cx="4694562" cy="1950890"/>
            <a:chOff x="0" y="0"/>
            <a:chExt cx="6259416" cy="2601187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6259416" cy="2601187"/>
              <a:chOff x="0" y="0"/>
              <a:chExt cx="1521481" cy="632272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521481" cy="632272"/>
              </a:xfrm>
              <a:custGeom>
                <a:avLst/>
                <a:gdLst/>
                <a:ahLst/>
                <a:cxnLst/>
                <a:rect l="l" t="t" r="r" b="b"/>
                <a:pathLst>
                  <a:path w="1521481" h="632272">
                    <a:moveTo>
                      <a:pt x="68348" y="0"/>
                    </a:moveTo>
                    <a:lnTo>
                      <a:pt x="1453133" y="0"/>
                    </a:lnTo>
                    <a:cubicBezTo>
                      <a:pt x="1490880" y="0"/>
                      <a:pt x="1521481" y="30600"/>
                      <a:pt x="1521481" y="68348"/>
                    </a:cubicBezTo>
                    <a:lnTo>
                      <a:pt x="1521481" y="563924"/>
                    </a:lnTo>
                    <a:cubicBezTo>
                      <a:pt x="1521481" y="582051"/>
                      <a:pt x="1514280" y="599436"/>
                      <a:pt x="1501462" y="612254"/>
                    </a:cubicBezTo>
                    <a:cubicBezTo>
                      <a:pt x="1488644" y="625071"/>
                      <a:pt x="1471260" y="632272"/>
                      <a:pt x="1453133" y="632272"/>
                    </a:cubicBezTo>
                    <a:lnTo>
                      <a:pt x="68348" y="632272"/>
                    </a:lnTo>
                    <a:cubicBezTo>
                      <a:pt x="30600" y="632272"/>
                      <a:pt x="0" y="601672"/>
                      <a:pt x="0" y="563924"/>
                    </a:cubicBezTo>
                    <a:lnTo>
                      <a:pt x="0" y="68348"/>
                    </a:lnTo>
                    <a:cubicBezTo>
                      <a:pt x="0" y="30600"/>
                      <a:pt x="30600" y="0"/>
                      <a:pt x="68348" y="0"/>
                    </a:cubicBezTo>
                    <a:close/>
                  </a:path>
                </a:pathLst>
              </a:custGeom>
              <a:solidFill>
                <a:srgbClr val="FFCB77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0" y="19050"/>
                <a:ext cx="1521481" cy="61322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251900" y="372118"/>
              <a:ext cx="5755615" cy="1816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75"/>
                </a:lnSpc>
              </a:pPr>
              <a:r>
                <a:rPr lang="en-US" sz="4875">
                  <a:solidFill>
                    <a:srgbClr val="FFFFFF"/>
                  </a:solidFill>
                  <a:latin typeface="Kollektif Bold"/>
                </a:rPr>
                <a:t>MICRO-</a:t>
              </a:r>
            </a:p>
            <a:p>
              <a:pPr algn="ctr">
                <a:lnSpc>
                  <a:spcPts val="4875"/>
                </a:lnSpc>
              </a:pPr>
              <a:r>
                <a:rPr lang="en-US" sz="4875">
                  <a:solidFill>
                    <a:srgbClr val="FFFFFF"/>
                  </a:solidFill>
                  <a:latin typeface="Kollektif Bold"/>
                </a:rPr>
                <a:t>SERVICES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3960810"/>
            <a:ext cx="10620170" cy="188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LEVEL 1 DFD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20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543C98C-17FE-A763-2269-C33405312C9E}"/>
              </a:ext>
            </a:extLst>
          </p:cNvPr>
          <p:cNvGrpSpPr/>
          <p:nvPr/>
        </p:nvGrpSpPr>
        <p:grpSpPr>
          <a:xfrm>
            <a:off x="4596796" y="2267920"/>
            <a:ext cx="9094407" cy="1027869"/>
            <a:chOff x="4596796" y="1975501"/>
            <a:chExt cx="9094407" cy="1027869"/>
          </a:xfrm>
        </p:grpSpPr>
        <p:grpSp>
          <p:nvGrpSpPr>
            <p:cNvPr id="19" name="Group 19"/>
            <p:cNvGrpSpPr/>
            <p:nvPr/>
          </p:nvGrpSpPr>
          <p:grpSpPr>
            <a:xfrm>
              <a:off x="4596796" y="1975501"/>
              <a:ext cx="9094407" cy="1027869"/>
              <a:chOff x="0" y="0"/>
              <a:chExt cx="1592438" cy="270714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592438" cy="270714"/>
              </a:xfrm>
              <a:custGeom>
                <a:avLst/>
                <a:gdLst/>
                <a:ahLst/>
                <a:cxnLst/>
                <a:rect l="l" t="t" r="r" b="b"/>
                <a:pathLst>
                  <a:path w="1592438" h="270714">
                    <a:moveTo>
                      <a:pt x="65303" y="0"/>
                    </a:moveTo>
                    <a:lnTo>
                      <a:pt x="1527135" y="0"/>
                    </a:lnTo>
                    <a:cubicBezTo>
                      <a:pt x="1544454" y="0"/>
                      <a:pt x="1561064" y="6880"/>
                      <a:pt x="1573311" y="19127"/>
                    </a:cubicBezTo>
                    <a:cubicBezTo>
                      <a:pt x="1585557" y="31373"/>
                      <a:pt x="1592438" y="47983"/>
                      <a:pt x="1592438" y="65303"/>
                    </a:cubicBezTo>
                    <a:lnTo>
                      <a:pt x="1592438" y="205412"/>
                    </a:lnTo>
                    <a:cubicBezTo>
                      <a:pt x="1592438" y="241477"/>
                      <a:pt x="1563201" y="270714"/>
                      <a:pt x="1527135" y="270714"/>
                    </a:cubicBezTo>
                    <a:lnTo>
                      <a:pt x="65303" y="270714"/>
                    </a:lnTo>
                    <a:cubicBezTo>
                      <a:pt x="47983" y="270714"/>
                      <a:pt x="31373" y="263834"/>
                      <a:pt x="19127" y="251588"/>
                    </a:cubicBezTo>
                    <a:cubicBezTo>
                      <a:pt x="6880" y="239341"/>
                      <a:pt x="0" y="222731"/>
                      <a:pt x="0" y="205412"/>
                    </a:cubicBezTo>
                    <a:lnTo>
                      <a:pt x="0" y="65303"/>
                    </a:lnTo>
                    <a:cubicBezTo>
                      <a:pt x="0" y="47983"/>
                      <a:pt x="6880" y="31373"/>
                      <a:pt x="19127" y="19127"/>
                    </a:cubicBezTo>
                    <a:cubicBezTo>
                      <a:pt x="31373" y="6880"/>
                      <a:pt x="47983" y="0"/>
                      <a:pt x="65303" y="0"/>
                    </a:cubicBezTo>
                    <a:close/>
                  </a:path>
                </a:pathLst>
              </a:custGeom>
              <a:solidFill>
                <a:srgbClr val="227C9D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19050"/>
                <a:ext cx="1592438" cy="2516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l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4903252" y="2232954"/>
              <a:ext cx="8481495" cy="5129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sz="4000" dirty="0">
                  <a:solidFill>
                    <a:srgbClr val="FFFFFF"/>
                  </a:solidFill>
                  <a:latin typeface="Kollektif Bold"/>
                </a:rPr>
                <a:t>01 – Participate in Peer Review  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4723A8-3852-3976-452E-51B9DBD2B760}"/>
              </a:ext>
            </a:extLst>
          </p:cNvPr>
          <p:cNvGrpSpPr/>
          <p:nvPr/>
        </p:nvGrpSpPr>
        <p:grpSpPr>
          <a:xfrm>
            <a:off x="4596796" y="6126111"/>
            <a:ext cx="9094407" cy="1469473"/>
            <a:chOff x="6069393" y="6206846"/>
            <a:chExt cx="6046286" cy="1469473"/>
          </a:xfrm>
        </p:grpSpPr>
        <p:grpSp>
          <p:nvGrpSpPr>
            <p:cNvPr id="5" name="Group 5"/>
            <p:cNvGrpSpPr/>
            <p:nvPr/>
          </p:nvGrpSpPr>
          <p:grpSpPr>
            <a:xfrm>
              <a:off x="6069393" y="6206846"/>
              <a:ext cx="6046286" cy="1469473"/>
              <a:chOff x="0" y="-116307"/>
              <a:chExt cx="1592438" cy="387021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-116307"/>
                <a:ext cx="1592438" cy="270714"/>
              </a:xfrm>
              <a:custGeom>
                <a:avLst/>
                <a:gdLst/>
                <a:ahLst/>
                <a:cxnLst/>
                <a:rect l="l" t="t" r="r" b="b"/>
                <a:pathLst>
                  <a:path w="1592438" h="270714">
                    <a:moveTo>
                      <a:pt x="65303" y="0"/>
                    </a:moveTo>
                    <a:lnTo>
                      <a:pt x="1527135" y="0"/>
                    </a:lnTo>
                    <a:cubicBezTo>
                      <a:pt x="1544454" y="0"/>
                      <a:pt x="1561064" y="6880"/>
                      <a:pt x="1573311" y="19127"/>
                    </a:cubicBezTo>
                    <a:cubicBezTo>
                      <a:pt x="1585557" y="31373"/>
                      <a:pt x="1592438" y="47983"/>
                      <a:pt x="1592438" y="65303"/>
                    </a:cubicBezTo>
                    <a:lnTo>
                      <a:pt x="1592438" y="205412"/>
                    </a:lnTo>
                    <a:cubicBezTo>
                      <a:pt x="1592438" y="241477"/>
                      <a:pt x="1563201" y="270714"/>
                      <a:pt x="1527135" y="270714"/>
                    </a:cubicBezTo>
                    <a:lnTo>
                      <a:pt x="65303" y="270714"/>
                    </a:lnTo>
                    <a:cubicBezTo>
                      <a:pt x="47983" y="270714"/>
                      <a:pt x="31373" y="263834"/>
                      <a:pt x="19127" y="251588"/>
                    </a:cubicBezTo>
                    <a:cubicBezTo>
                      <a:pt x="6880" y="239341"/>
                      <a:pt x="0" y="222731"/>
                      <a:pt x="0" y="205412"/>
                    </a:cubicBezTo>
                    <a:lnTo>
                      <a:pt x="0" y="65303"/>
                    </a:lnTo>
                    <a:cubicBezTo>
                      <a:pt x="0" y="47983"/>
                      <a:pt x="6880" y="31373"/>
                      <a:pt x="19127" y="19127"/>
                    </a:cubicBezTo>
                    <a:cubicBezTo>
                      <a:pt x="31373" y="6880"/>
                      <a:pt x="47983" y="0"/>
                      <a:pt x="65303" y="0"/>
                    </a:cubicBezTo>
                    <a:close/>
                  </a:path>
                </a:pathLst>
              </a:custGeom>
              <a:solidFill>
                <a:srgbClr val="227C9D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19050"/>
                <a:ext cx="1592438" cy="2516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l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6292642" y="6448971"/>
              <a:ext cx="5702716" cy="512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sz="4000" dirty="0">
                  <a:solidFill>
                    <a:srgbClr val="FFFFFF"/>
                  </a:solidFill>
                  <a:latin typeface="Kollektif Bold"/>
                </a:rPr>
                <a:t>02 - Sending User Reports to Admin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2514600" y="407674"/>
            <a:ext cx="13258800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227C9D"/>
                </a:solidFill>
                <a:latin typeface="Kollektif Bold"/>
              </a:rPr>
              <a:t>Some Interesting Use Cases</a:t>
            </a:r>
          </a:p>
        </p:txBody>
      </p:sp>
      <p:sp>
        <p:nvSpPr>
          <p:cNvPr id="37" name="TextBox 22">
            <a:extLst>
              <a:ext uri="{FF2B5EF4-FFF2-40B4-BE49-F238E27FC236}">
                <a16:creationId xmlns:a16="http://schemas.microsoft.com/office/drawing/2014/main" id="{A17FD183-FDFF-3B6F-464A-D44F768AAF43}"/>
              </a:ext>
            </a:extLst>
          </p:cNvPr>
          <p:cNvSpPr txBox="1"/>
          <p:nvPr/>
        </p:nvSpPr>
        <p:spPr>
          <a:xfrm>
            <a:off x="4903251" y="3473583"/>
            <a:ext cx="8481495" cy="20265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Kollektif Bold"/>
              </a:rPr>
              <a:t>includes: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Kollektif Bold"/>
              </a:rPr>
              <a:t>Send Peer Review Feedback (Student)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Kollektif Bold"/>
              </a:rPr>
              <a:t>View Peer Review Feedback (Student)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Kollektif Bold"/>
              </a:rPr>
              <a:t>Assign Peer Review Submissions (Instructor)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Kollektif Bold"/>
              </a:rPr>
              <a:t>Manage Peer Review Submissions (Instructor)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person's work flow&#10;&#10;Description automatically generated">
            <a:extLst>
              <a:ext uri="{FF2B5EF4-FFF2-40B4-BE49-F238E27FC236}">
                <a16:creationId xmlns:a16="http://schemas.microsoft.com/office/drawing/2014/main" id="{A2A7028C-D650-EB37-6085-2EA64DB49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411" y="10391"/>
            <a:ext cx="12429178" cy="1029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3960810"/>
            <a:ext cx="10620170" cy="188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DB DIAGRAM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20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3960810"/>
            <a:ext cx="10620170" cy="188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UI MOCK-UP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20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69</Words>
  <Application>Microsoft Macintosh PowerPoint</Application>
  <PresentationFormat>Custom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Kollektif Bold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Business Infographic Presentation</dc:title>
  <cp:lastModifiedBy>awahab03@student.ubc.ca</cp:lastModifiedBy>
  <cp:revision>5</cp:revision>
  <dcterms:created xsi:type="dcterms:W3CDTF">2006-08-16T00:00:00Z</dcterms:created>
  <dcterms:modified xsi:type="dcterms:W3CDTF">2024-06-08T06:44:33Z</dcterms:modified>
  <dc:identifier>DAGHf28gIww</dc:identifier>
</cp:coreProperties>
</file>