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6" r:id="rId19"/>
    <p:sldId id="282" r:id="rId20"/>
    <p:sldId id="283" r:id="rId21"/>
    <p:sldId id="284" r:id="rId22"/>
    <p:sldId id="285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B5AC75-323D-4BF5-8D33-902B30104892}" styleName="Normal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3"/>
              </a:solidFill>
            </a:ln>
          </a:left>
          <a:right>
            <a:ln w="40000" cmpd="sng">
              <a:solidFill>
                <a:schemeClr val="accent3"/>
              </a:solidFill>
            </a:ln>
          </a:right>
          <a:top>
            <a:ln w="40000" cmpd="sng">
              <a:solidFill>
                <a:schemeClr val="accent3"/>
              </a:solidFill>
            </a:ln>
          </a:top>
          <a:bottom>
            <a:ln w="400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3">
          <a:shade val="80000"/>
        </a:schemeClr>
      </a:tcTxStyle>
      <a:tcStyle>
        <a:tcBdr>
          <a:bottom>
            <a:ln w="35400" cmpd="sng">
              <a:solidFill>
                <a:schemeClr val="accent3">
                  <a:shade val="80000"/>
                </a:schemeClr>
              </a:solidFill>
            </a:ln>
          </a:bottom>
        </a:tcBdr>
        <a:fill>
          <a:solidFill>
            <a:schemeClr val="accent3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/>
    <p:restoredTop sz="90015"/>
  </p:normalViewPr>
  <p:slideViewPr>
    <p:cSldViewPr snapToGrid="0" snapToObjects="1">
      <p:cViewPr varScale="1">
        <p:scale>
          <a:sx n="105" d="100"/>
          <a:sy n="105" d="100"/>
        </p:scale>
        <p:origin x="1064" y="1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2025. 7. 11.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Attention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All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Need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35908" y="0"/>
            <a:ext cx="3856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dirty="0"/>
              <a:t>논문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arxiv.org</a:t>
            </a:r>
            <a:r>
              <a:rPr lang="en-US" altLang="ko-KR" dirty="0"/>
              <a:t>/abs/1706.03762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99D97-BCB2-45DC-558D-1BFF82683F26}"/>
              </a:ext>
            </a:extLst>
          </p:cNvPr>
          <p:cNvSpPr txBox="1"/>
          <p:nvPr/>
        </p:nvSpPr>
        <p:spPr>
          <a:xfrm>
            <a:off x="8799725" y="365359"/>
            <a:ext cx="3392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www.youtube.com</a:t>
            </a:r>
            <a:r>
              <a:rPr kumimoji="1" lang="en-US" altLang="ko-KR" sz="1000" dirty="0"/>
              <a:t>/</a:t>
            </a:r>
            <a:r>
              <a:rPr kumimoji="1" lang="en-US" altLang="ko-KR" sz="1000" dirty="0" err="1"/>
              <a:t>watch?v</a:t>
            </a:r>
            <a:r>
              <a:rPr kumimoji="1" lang="en-US" altLang="ko-KR" sz="1000" dirty="0"/>
              <a:t>=AA621UofTUA&amp;t=2799s</a:t>
            </a:r>
            <a:endParaRPr kumimoji="1"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F9523-8F2B-CC47-BBA1-3E6B5DB50D52}"/>
              </a:ext>
            </a:extLst>
          </p:cNvPr>
          <p:cNvSpPr txBox="1"/>
          <p:nvPr/>
        </p:nvSpPr>
        <p:spPr>
          <a:xfrm>
            <a:off x="10152916" y="6211669"/>
            <a:ext cx="2039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2543650" y="1346191"/>
            <a:ext cx="5392610" cy="4165617"/>
            <a:chOff x="1709686" y="1960544"/>
            <a:chExt cx="5392610" cy="4165617"/>
          </a:xfrm>
        </p:grpSpPr>
        <p:grpSp>
          <p:nvGrpSpPr>
            <p:cNvPr id="4" name="그룹 3"/>
            <p:cNvGrpSpPr/>
            <p:nvPr/>
          </p:nvGrpSpPr>
          <p:grpSpPr>
            <a:xfrm>
              <a:off x="1709686" y="1960544"/>
              <a:ext cx="5392610" cy="4165617"/>
              <a:chOff x="10661022" y="1910592"/>
              <a:chExt cx="5392610" cy="4165617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1882314" y="1910592"/>
                <a:ext cx="4171318" cy="4165617"/>
                <a:chOff x="1147093" y="588788"/>
                <a:chExt cx="5388142" cy="5203302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1147095" y="2547116"/>
                  <a:ext cx="5388140" cy="3244974"/>
                  <a:chOff x="1171204" y="1823698"/>
                  <a:chExt cx="5388140" cy="3244974"/>
                </a:xfrm>
              </p:grpSpPr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1171204" y="1823701"/>
                    <a:ext cx="1410671" cy="3244972"/>
                    <a:chOff x="1701712" y="540352"/>
                    <a:chExt cx="1410672" cy="3244971"/>
                  </a:xfrm>
                </p:grpSpPr>
                <p:sp>
                  <p:nvSpPr>
                    <p:cNvPr id="8" name="직사각형 7"/>
                    <p:cNvSpPr/>
                    <p:nvPr/>
                  </p:nvSpPr>
                  <p:spPr>
                    <a:xfrm>
                      <a:off x="1701719" y="1289142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RNN</a:t>
                      </a:r>
                    </a:p>
                  </p:txBody>
                </p:sp>
                <p:sp>
                  <p:nvSpPr>
                    <p:cNvPr id="9" name="직사각형 8"/>
                    <p:cNvSpPr/>
                    <p:nvPr/>
                  </p:nvSpPr>
                  <p:spPr>
                    <a:xfrm>
                      <a:off x="1701719" y="2338098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Embedding</a:t>
                      </a:r>
                    </a:p>
                  </p:txBody>
                </p:sp>
                <p:cxnSp>
                  <p:nvCxnSpPr>
                    <p:cNvPr id="10" name="직선 화살표 연결선 9"/>
                    <p:cNvCxnSpPr>
                      <a:stCxn id="9" idx="0"/>
                      <a:endCxn id="8" idx="2"/>
                    </p:cNvCxnSpPr>
                    <p:nvPr/>
                  </p:nvCxnSpPr>
                  <p:spPr>
                    <a:xfrm rot="16200000">
                      <a:off x="2214140" y="2145186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11" name="직선 화살표 연결선 10"/>
                    <p:cNvCxnSpPr/>
                    <p:nvPr/>
                  </p:nvCxnSpPr>
                  <p:spPr>
                    <a:xfrm rot="16200000">
                      <a:off x="2214140" y="1096231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12" name="직선 화살표 연결선 11"/>
                    <p:cNvCxnSpPr/>
                    <p:nvPr/>
                  </p:nvCxnSpPr>
                  <p:spPr>
                    <a:xfrm rot="16200000">
                      <a:off x="2214140" y="3194142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1701716" y="3387051"/>
                      <a:ext cx="1410665" cy="3982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&lt;sos&gt;</a:t>
                      </a:r>
                    </a:p>
                  </p:txBody>
                </p:sp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701712" y="540352"/>
                      <a:ext cx="1410668" cy="39704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1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s</a:t>
                      </a: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</a:p>
                  </p:txBody>
                </p:sp>
              </p:grpSp>
              <p:cxnSp>
                <p:nvCxnSpPr>
                  <p:cNvPr id="15" name="꺾인 연결선[E] 14"/>
                  <p:cNvCxnSpPr/>
                  <p:nvPr/>
                </p:nvCxnSpPr>
                <p:spPr>
                  <a:xfrm>
                    <a:off x="2581877" y="2000099"/>
                    <a:ext cx="578068" cy="89887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2700" cap="flat" cmpd="sng" algn="ctr">
                    <a:solidFill>
                      <a:srgbClr val="5E81D9">
                        <a:alpha val="100000"/>
                      </a:srgbClr>
                    </a:solidFill>
                    <a:prstDash val="solid"/>
                    <a:tailEnd type="arrow"/>
                  </a:ln>
                </p:spPr>
              </p:cxnSp>
              <p:grpSp>
                <p:nvGrpSpPr>
                  <p:cNvPr id="16" name="그룹 15"/>
                  <p:cNvGrpSpPr/>
                  <p:nvPr/>
                </p:nvGrpSpPr>
                <p:grpSpPr>
                  <a:xfrm>
                    <a:off x="3159944" y="1823698"/>
                    <a:ext cx="1410665" cy="3244973"/>
                    <a:chOff x="1701719" y="540351"/>
                    <a:chExt cx="1410665" cy="3244972"/>
                  </a:xfrm>
                </p:grpSpPr>
                <p:sp>
                  <p:nvSpPr>
                    <p:cNvPr id="17" name="직사각형 16"/>
                    <p:cNvSpPr/>
                    <p:nvPr/>
                  </p:nvSpPr>
                  <p:spPr>
                    <a:xfrm>
                      <a:off x="1701719" y="1289142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RNN</a:t>
                      </a:r>
                    </a:p>
                  </p:txBody>
                </p:sp>
                <p:sp>
                  <p:nvSpPr>
                    <p:cNvPr id="18" name="직사각형 17"/>
                    <p:cNvSpPr/>
                    <p:nvPr/>
                  </p:nvSpPr>
                  <p:spPr>
                    <a:xfrm>
                      <a:off x="1701719" y="2338098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Embedding</a:t>
                      </a:r>
                    </a:p>
                  </p:txBody>
                </p:sp>
                <p:cxnSp>
                  <p:nvCxnSpPr>
                    <p:cNvPr id="19" name="직선 화살표 연결선 18"/>
                    <p:cNvCxnSpPr>
                      <a:stCxn id="18" idx="0"/>
                      <a:endCxn id="17" idx="2"/>
                    </p:cNvCxnSpPr>
                    <p:nvPr/>
                  </p:nvCxnSpPr>
                  <p:spPr>
                    <a:xfrm rot="16200000">
                      <a:off x="2214140" y="2145186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20" name="직선 화살표 연결선 19"/>
                    <p:cNvCxnSpPr/>
                    <p:nvPr/>
                  </p:nvCxnSpPr>
                  <p:spPr>
                    <a:xfrm rot="16200000">
                      <a:off x="2214140" y="1096231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21" name="직선 화살표 연결선 20"/>
                    <p:cNvCxnSpPr/>
                    <p:nvPr/>
                  </p:nvCxnSpPr>
                  <p:spPr>
                    <a:xfrm rot="16200000">
                      <a:off x="2214140" y="3194142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1701719" y="3387051"/>
                      <a:ext cx="1410665" cy="3982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good</a:t>
                      </a: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1701719" y="540351"/>
                      <a:ext cx="1410665" cy="3970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1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s</a:t>
                      </a: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</a:t>
                      </a:r>
                    </a:p>
                  </p:txBody>
                </p:sp>
              </p:grpSp>
              <p:cxnSp>
                <p:nvCxnSpPr>
                  <p:cNvPr id="24" name="꺾인 연결선[E] 23"/>
                  <p:cNvCxnSpPr/>
                  <p:nvPr/>
                </p:nvCxnSpPr>
                <p:spPr>
                  <a:xfrm>
                    <a:off x="4570610" y="2000099"/>
                    <a:ext cx="578068" cy="898871"/>
                  </a:xfrm>
                  <a:prstGeom prst="bentConnector3">
                    <a:avLst>
                      <a:gd name="adj1" fmla="val 50000"/>
                    </a:avLst>
                  </a:prstGeom>
                  <a:noFill/>
                  <a:ln w="12700" cap="flat" cmpd="sng" algn="ctr">
                    <a:solidFill>
                      <a:srgbClr val="5E81D9">
                        <a:alpha val="100000"/>
                      </a:srgbClr>
                    </a:solidFill>
                    <a:prstDash val="solid"/>
                    <a:tailEnd type="arrow"/>
                  </a:ln>
                </p:spPr>
              </p:cxnSp>
              <p:grpSp>
                <p:nvGrpSpPr>
                  <p:cNvPr id="25" name="그룹 24"/>
                  <p:cNvGrpSpPr/>
                  <p:nvPr/>
                </p:nvGrpSpPr>
                <p:grpSpPr>
                  <a:xfrm>
                    <a:off x="5148672" y="1823700"/>
                    <a:ext cx="1410672" cy="3244972"/>
                    <a:chOff x="1701711" y="540352"/>
                    <a:chExt cx="1410672" cy="3244972"/>
                  </a:xfrm>
                </p:grpSpPr>
                <p:sp>
                  <p:nvSpPr>
                    <p:cNvPr id="26" name="직사각형 25"/>
                    <p:cNvSpPr/>
                    <p:nvPr/>
                  </p:nvSpPr>
                  <p:spPr>
                    <a:xfrm>
                      <a:off x="1701719" y="1289142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RNN</a:t>
                      </a:r>
                    </a:p>
                  </p:txBody>
                </p:sp>
                <p:sp>
                  <p:nvSpPr>
                    <p:cNvPr id="27" name="직사각형 26"/>
                    <p:cNvSpPr/>
                    <p:nvPr/>
                  </p:nvSpPr>
                  <p:spPr>
                    <a:xfrm>
                      <a:off x="1701719" y="2338098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Embedding</a:t>
                      </a:r>
                    </a:p>
                  </p:txBody>
                </p:sp>
                <p:cxnSp>
                  <p:nvCxnSpPr>
                    <p:cNvPr id="28" name="직선 화살표 연결선 27"/>
                    <p:cNvCxnSpPr>
                      <a:stCxn id="27" idx="0"/>
                      <a:endCxn id="26" idx="2"/>
                    </p:cNvCxnSpPr>
                    <p:nvPr/>
                  </p:nvCxnSpPr>
                  <p:spPr>
                    <a:xfrm rot="16200000">
                      <a:off x="2214140" y="2145186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29" name="직선 화살표 연결선 28"/>
                    <p:cNvCxnSpPr/>
                    <p:nvPr/>
                  </p:nvCxnSpPr>
                  <p:spPr>
                    <a:xfrm rot="16200000">
                      <a:off x="2214140" y="1096231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30" name="직선 화살표 연결선 29"/>
                    <p:cNvCxnSpPr/>
                    <p:nvPr/>
                  </p:nvCxnSpPr>
                  <p:spPr>
                    <a:xfrm rot="16200000">
                      <a:off x="2214140" y="3194142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1701712" y="3387051"/>
                      <a:ext cx="1410665" cy="39827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evening</a:t>
                      </a:r>
                    </a:p>
                  </p:txBody>
                </p:sp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1701711" y="540352"/>
                      <a:ext cx="1410665" cy="39704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1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s</a:t>
                      </a: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33" name="직사각형 32"/>
                <p:cNvSpPr/>
                <p:nvPr/>
              </p:nvSpPr>
              <p:spPr>
                <a:xfrm>
                  <a:off x="1147096" y="1421103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FC</a:t>
                  </a:r>
                </a:p>
              </p:txBody>
            </p:sp>
            <p:cxnSp>
              <p:nvCxnSpPr>
                <p:cNvPr id="34" name="직선 화살표 연결선 33"/>
                <p:cNvCxnSpPr>
                  <a:stCxn id="14" idx="0"/>
                  <a:endCxn id="33" idx="2"/>
                </p:cNvCxnSpPr>
                <p:nvPr/>
              </p:nvCxnSpPr>
              <p:spPr>
                <a:xfrm rot="16200000" flipV="1">
                  <a:off x="1620985" y="2315679"/>
                  <a:ext cx="462886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rot="16200000" flipV="1">
                  <a:off x="1620986" y="1189660"/>
                  <a:ext cx="46288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1147093" y="592593"/>
                  <a:ext cx="1410668" cy="3957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1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y</a:t>
                  </a: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1: good</a:t>
                  </a: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3135833" y="1419201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FC</a:t>
                  </a:r>
                </a:p>
              </p:txBody>
            </p:sp>
            <p:cxnSp>
              <p:nvCxnSpPr>
                <p:cNvPr id="38" name="직선 화살표 연결선 37"/>
                <p:cNvCxnSpPr>
                  <a:endCxn id="37" idx="2"/>
                </p:cNvCxnSpPr>
                <p:nvPr/>
              </p:nvCxnSpPr>
              <p:spPr>
                <a:xfrm rot="16200000">
                  <a:off x="3609722" y="2313777"/>
                  <a:ext cx="46288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39" name="직선 화살표 연결선 38"/>
                <p:cNvCxnSpPr/>
                <p:nvPr/>
              </p:nvCxnSpPr>
              <p:spPr>
                <a:xfrm rot="16200000" flipV="1">
                  <a:off x="3609722" y="1187758"/>
                  <a:ext cx="46288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3135832" y="590690"/>
                  <a:ext cx="1410665" cy="39761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1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y</a:t>
                  </a: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1: evening</a:t>
                  </a:r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124569" y="1417299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FC</a:t>
                  </a:r>
                </a:p>
              </p:txBody>
            </p:sp>
            <p:cxnSp>
              <p:nvCxnSpPr>
                <p:cNvPr id="42" name="직선 화살표 연결선 41"/>
                <p:cNvCxnSpPr>
                  <a:endCxn id="41" idx="2"/>
                </p:cNvCxnSpPr>
                <p:nvPr/>
              </p:nvCxnSpPr>
              <p:spPr>
                <a:xfrm rot="16200000" flipV="1">
                  <a:off x="5598458" y="2311875"/>
                  <a:ext cx="462886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rot="16200000" flipV="1">
                  <a:off x="5598459" y="1185856"/>
                  <a:ext cx="462886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sp>
              <p:nvSpPr>
                <p:cNvPr id="44" name="TextBox 43"/>
                <p:cNvSpPr txBox="1"/>
                <p:nvPr/>
              </p:nvSpPr>
              <p:spPr>
                <a:xfrm>
                  <a:off x="5124570" y="588788"/>
                  <a:ext cx="1410665" cy="3995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1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y</a:t>
                  </a: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3: &lt;eos&gt;</a:t>
                  </a:r>
                </a:p>
              </p:txBody>
            </p:sp>
          </p:grpSp>
          <p:sp>
            <p:nvSpPr>
              <p:cNvPr id="45" name="직사각형 44"/>
              <p:cNvSpPr/>
              <p:nvPr/>
            </p:nvSpPr>
            <p:spPr>
              <a:xfrm>
                <a:off x="10661022" y="4071041"/>
                <a:ext cx="550262" cy="54883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v</a:t>
                </a:r>
              </a:p>
            </p:txBody>
          </p:sp>
        </p:grpSp>
        <p:cxnSp>
          <p:nvCxnSpPr>
            <p:cNvPr id="49" name="구부러진 연결선[U] 48"/>
            <p:cNvCxnSpPr>
              <a:stCxn id="45" idx="2"/>
              <a:endCxn id="26" idx="2"/>
            </p:cNvCxnSpPr>
            <p:nvPr/>
          </p:nvCxnSpPr>
          <p:spPr>
            <a:xfrm rot="5400000" flipH="1" flipV="1">
              <a:off x="4264960" y="2378531"/>
              <a:ext cx="11148" cy="4571433"/>
            </a:xfrm>
            <a:prstGeom prst="curvedConnector3">
              <a:avLst>
                <a:gd name="adj1" fmla="val -1260750"/>
              </a:avLst>
            </a:prstGeom>
            <a:ln w="38100">
              <a:solidFill>
                <a:schemeClr val="accent2"/>
              </a:solidFill>
              <a:prstDash val="sysDot"/>
              <a:headEnd w="med" len="med"/>
              <a:tailEnd type="arrow"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0" name="구부러진 연결선[U] 49"/>
            <p:cNvCxnSpPr>
              <a:stCxn id="45" idx="2"/>
              <a:endCxn id="17" idx="2"/>
            </p:cNvCxnSpPr>
            <p:nvPr/>
          </p:nvCxnSpPr>
          <p:spPr>
            <a:xfrm rot="5400000" flipH="1" flipV="1">
              <a:off x="3495150" y="3148341"/>
              <a:ext cx="11156" cy="3031821"/>
            </a:xfrm>
            <a:prstGeom prst="curvedConnector3">
              <a:avLst>
                <a:gd name="adj1" fmla="val -1260750"/>
              </a:avLst>
            </a:prstGeom>
            <a:ln w="38100">
              <a:solidFill>
                <a:schemeClr val="accent2"/>
              </a:solidFill>
              <a:prstDash val="sysDot"/>
              <a:headEnd w="med" len="med"/>
              <a:tailEnd type="arrow"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1" name="구부러진 연결선[U] 50"/>
            <p:cNvCxnSpPr>
              <a:stCxn id="45" idx="2"/>
              <a:endCxn id="8" idx="2"/>
            </p:cNvCxnSpPr>
            <p:nvPr/>
          </p:nvCxnSpPr>
          <p:spPr>
            <a:xfrm rot="5400000" flipH="1" flipV="1">
              <a:off x="2725344" y="3918147"/>
              <a:ext cx="11158" cy="1492211"/>
            </a:xfrm>
            <a:prstGeom prst="curvedConnector3">
              <a:avLst>
                <a:gd name="adj1" fmla="val -1260750"/>
              </a:avLst>
            </a:prstGeom>
            <a:ln w="38100">
              <a:solidFill>
                <a:schemeClr val="accent2"/>
              </a:solidFill>
              <a:prstDash val="sysDot"/>
              <a:headEnd w="med" len="med"/>
              <a:tailEnd type="arrow"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52" name="직선 화살표 연결선 51"/>
            <p:cNvCxnSpPr>
              <a:stCxn id="45" idx="0"/>
              <a:endCxn id="33" idx="2"/>
            </p:cNvCxnSpPr>
            <p:nvPr/>
          </p:nvCxnSpPr>
          <p:spPr>
            <a:xfrm flipV="1">
              <a:off x="1984817" y="3157758"/>
              <a:ext cx="1492207" cy="963235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>
              <a:stCxn id="45" idx="0"/>
              <a:endCxn id="37" idx="2"/>
            </p:cNvCxnSpPr>
            <p:nvPr/>
          </p:nvCxnSpPr>
          <p:spPr>
            <a:xfrm flipV="1">
              <a:off x="1984817" y="3156235"/>
              <a:ext cx="3031820" cy="964758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5" idx="0"/>
              <a:endCxn id="41" idx="2"/>
            </p:cNvCxnSpPr>
            <p:nvPr/>
          </p:nvCxnSpPr>
          <p:spPr>
            <a:xfrm flipV="1">
              <a:off x="1984818" y="3154713"/>
              <a:ext cx="4571432" cy="96628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58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Seq2Seq</a:t>
            </a:r>
            <a:r>
              <a:rPr lang="ko-KR" altLang="en-US"/>
              <a:t>의 병목 현상 해결방안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매번 소스 문장의 출력 전부를 입력으로</a:t>
            </a:r>
            <a:r>
              <a:rPr lang="en-US" altLang="ko-KR"/>
              <a:t>: Attention </a:t>
            </a:r>
            <a:r>
              <a:rPr lang="ko-KR" altLang="en-US"/>
              <a:t>매커니즘</a:t>
            </a:r>
          </a:p>
          <a:p>
            <a:pPr lvl="1">
              <a:defRPr/>
            </a:pPr>
            <a:r>
              <a:rPr lang="en-US" altLang="ko-KR"/>
              <a:t>GPU</a:t>
            </a:r>
            <a:r>
              <a:rPr lang="ko-KR" altLang="en-US"/>
              <a:t>는 병렬 처리 가능</a:t>
            </a:r>
          </a:p>
          <a:p>
            <a:pPr lvl="1">
              <a:defRPr/>
            </a:pPr>
            <a:r>
              <a:rPr lang="ko-KR" altLang="en-US"/>
              <a:t>소스 문장을 구성하는 각 단어에 대한 출력 값을 전부 특정 행렬에 기록</a:t>
            </a:r>
          </a:p>
          <a:p>
            <a:pPr lvl="1">
              <a:defRPr/>
            </a:pPr>
            <a:r>
              <a:rPr lang="ko-KR" altLang="en-US"/>
              <a:t>소스 문장에 대한 전반적인 내용들을 출력할 때마다 반영 가능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</a:t>
            </a:r>
            <a:r>
              <a:rPr lang="ko-KR" altLang="en-US"/>
              <a:t>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디코더 부분에서 매번 </a:t>
            </a:r>
            <a:r>
              <a:rPr lang="en-US" altLang="ko-KR"/>
              <a:t>hidden state</a:t>
            </a:r>
            <a:r>
              <a:rPr lang="ko-KR" altLang="en-US"/>
              <a:t> </a:t>
            </a:r>
            <a:r>
              <a:rPr lang="en-US" altLang="ko-KR"/>
              <a:t>(s1, s2 ...)</a:t>
            </a:r>
            <a:r>
              <a:rPr lang="ko-KR" altLang="en-US"/>
              <a:t> 갱신</a:t>
            </a:r>
          </a:p>
          <a:p>
            <a:pPr>
              <a:defRPr/>
            </a:pPr>
            <a:r>
              <a:rPr lang="en-US" altLang="ko-KR"/>
              <a:t>s2:</a:t>
            </a:r>
            <a:br>
              <a:rPr lang="ko-KR" altLang="en-US"/>
            </a:br>
            <a:r>
              <a:rPr lang="ko-KR" altLang="en-US"/>
              <a:t>이전 </a:t>
            </a:r>
            <a:r>
              <a:rPr lang="en-US" altLang="ko-KR"/>
              <a:t>hidden state</a:t>
            </a:r>
            <a:r>
              <a:rPr lang="ko-KR" altLang="en-US"/>
              <a:t> 값 </a:t>
            </a:r>
            <a:r>
              <a:rPr lang="en-US" altLang="ko-KR"/>
              <a:t>s1</a:t>
            </a:r>
            <a:r>
              <a:rPr lang="ko-KR" altLang="en-US"/>
              <a:t>과 소스문장의 </a:t>
            </a:r>
            <a:r>
              <a:rPr lang="en-US" altLang="ko-KR"/>
              <a:t>hidden state</a:t>
            </a:r>
            <a:r>
              <a:rPr lang="ko-KR" altLang="en-US"/>
              <a:t> </a:t>
            </a:r>
            <a:r>
              <a:rPr lang="en-US" altLang="ko-KR"/>
              <a:t>(h1, h2</a:t>
            </a:r>
            <a:r>
              <a:rPr lang="ko-KR" altLang="en-US"/>
              <a:t> </a:t>
            </a:r>
            <a:r>
              <a:rPr lang="en-US" altLang="ko-KR"/>
              <a:t>...)</a:t>
            </a:r>
            <a:r>
              <a:rPr lang="ko-KR" altLang="en-US"/>
              <a:t>들을 서로 묶어 행렬곱 수행 후 </a:t>
            </a:r>
            <a:r>
              <a:rPr lang="en-US" altLang="ko-KR"/>
              <a:t>energy</a:t>
            </a:r>
            <a:r>
              <a:rPr lang="ko-KR" altLang="en-US"/>
              <a:t> 값 계산</a:t>
            </a:r>
          </a:p>
          <a:p>
            <a:pPr lvl="1">
              <a:defRPr/>
            </a:pPr>
            <a:r>
              <a:rPr lang="en-US" altLang="ko-KR"/>
              <a:t>energy</a:t>
            </a:r>
            <a:r>
              <a:rPr lang="ko-KR" altLang="en-US"/>
              <a:t> 값</a:t>
            </a:r>
            <a:r>
              <a:rPr lang="en-US" altLang="ko-KR"/>
              <a:t>:</a:t>
            </a:r>
            <a:r>
              <a:rPr lang="ko-KR" altLang="en-US"/>
              <a:t> 어떤 단어에 초점을 둘 필요가 있는지 수치화한 값</a:t>
            </a:r>
          </a:p>
          <a:p>
            <a:pPr lvl="1">
              <a:defRPr/>
            </a:pPr>
            <a:r>
              <a:rPr lang="en-US" altLang="ko-KR"/>
              <a:t>softmax </a:t>
            </a:r>
            <a:r>
              <a:rPr lang="ko-KR" altLang="en-US"/>
              <a:t>취해서 확률 값 구함</a:t>
            </a:r>
          </a:p>
          <a:p>
            <a:pPr lvl="1">
              <a:defRPr/>
            </a:pPr>
            <a:r>
              <a:rPr lang="ko-KR" altLang="en-US"/>
              <a:t>각 </a:t>
            </a:r>
            <a:r>
              <a:rPr lang="en-US" altLang="ko-KR"/>
              <a:t>hidden state</a:t>
            </a:r>
            <a:r>
              <a:rPr lang="ko-KR" altLang="en-US"/>
              <a:t>에 가중치를 부여하여 참고</a:t>
            </a:r>
          </a:p>
          <a:p>
            <a:pPr lvl="1">
              <a:defRPr/>
            </a:pPr>
            <a:r>
              <a:rPr lang="en-US" altLang="ko-KR"/>
              <a:t>hidden state</a:t>
            </a:r>
            <a:r>
              <a:rPr lang="ko-KR" altLang="en-US"/>
              <a:t>에 가중치 값을 곱한 후 정규화</a:t>
            </a:r>
          </a:p>
          <a:p>
            <a:pPr lvl="1">
              <a:defRPr/>
            </a:pPr>
            <a:r>
              <a:rPr lang="en-US" altLang="ko-KR"/>
              <a:t>weight sum</a:t>
            </a:r>
            <a:r>
              <a:rPr lang="ko-KR" altLang="en-US"/>
              <a:t>을 매번 출력 단어를 만들기 위해 반영</a:t>
            </a:r>
          </a:p>
        </p:txBody>
      </p:sp>
    </p:spTree>
    <p:extLst>
      <p:ext uri="{BB962C8B-B14F-4D97-AF65-F5344CB8AC3E}">
        <p14:creationId xmlns:p14="http://schemas.microsoft.com/office/powerpoint/2010/main" val="319114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</a:t>
            </a:r>
            <a:r>
              <a:rPr lang="ko-KR" altLang="en-US"/>
              <a:t>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출력되는 모든 </a:t>
            </a:r>
            <a:r>
              <a:rPr lang="en-US" altLang="ko-KR"/>
              <a:t>hidden state</a:t>
            </a:r>
            <a:r>
              <a:rPr lang="ko-KR" altLang="en-US"/>
              <a:t>를 별도의 행렬에 기록</a:t>
            </a:r>
          </a:p>
          <a:p>
            <a:pPr>
              <a:defRPr/>
            </a:pPr>
            <a:r>
              <a:rPr lang="ko-KR" altLang="en-US"/>
              <a:t>각 단어들을 똑같이 참고하는 것이 아님</a:t>
            </a:r>
            <a:r>
              <a:rPr lang="en-US" altLang="ko-KR"/>
              <a:t>,</a:t>
            </a:r>
            <a:r>
              <a:rPr lang="ko-KR" altLang="en-US"/>
              <a:t> 중요도에 따라 가중치 부여</a:t>
            </a:r>
          </a:p>
        </p:txBody>
      </p:sp>
      <p:grpSp>
        <p:nvGrpSpPr>
          <p:cNvPr id="86" name="그룹 85"/>
          <p:cNvGrpSpPr/>
          <p:nvPr/>
        </p:nvGrpSpPr>
        <p:grpSpPr>
          <a:xfrm>
            <a:off x="609597" y="274638"/>
            <a:ext cx="10921456" cy="4200588"/>
            <a:chOff x="609597" y="274638"/>
            <a:chExt cx="10921456" cy="4200588"/>
          </a:xfrm>
        </p:grpSpPr>
        <p:grpSp>
          <p:nvGrpSpPr>
            <p:cNvPr id="4" name="그룹 3"/>
            <p:cNvGrpSpPr/>
            <p:nvPr/>
          </p:nvGrpSpPr>
          <p:grpSpPr>
            <a:xfrm>
              <a:off x="609597" y="274638"/>
              <a:ext cx="9310370" cy="4200588"/>
              <a:chOff x="609598" y="1343470"/>
              <a:chExt cx="9310370" cy="4200588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609598" y="2869203"/>
                <a:ext cx="7238925" cy="2674855"/>
                <a:chOff x="-3482142" y="1127420"/>
                <a:chExt cx="9278934" cy="3231891"/>
              </a:xfrm>
            </p:grpSpPr>
            <p:grpSp>
              <p:nvGrpSpPr>
                <p:cNvPr id="6" name="그룹 5"/>
                <p:cNvGrpSpPr/>
                <p:nvPr/>
              </p:nvGrpSpPr>
              <p:grpSpPr>
                <a:xfrm>
                  <a:off x="-3482142" y="1127420"/>
                  <a:ext cx="8926268" cy="3231891"/>
                  <a:chOff x="767305" y="537825"/>
                  <a:chExt cx="8926268" cy="3231891"/>
                </a:xfrm>
              </p:grpSpPr>
              <p:grpSp>
                <p:nvGrpSpPr>
                  <p:cNvPr id="7" name="그룹 6"/>
                  <p:cNvGrpSpPr/>
                  <p:nvPr/>
                </p:nvGrpSpPr>
                <p:grpSpPr>
                  <a:xfrm>
                    <a:off x="767305" y="537825"/>
                    <a:ext cx="8926268" cy="3231891"/>
                    <a:chOff x="767306" y="537825"/>
                    <a:chExt cx="8926268" cy="3231891"/>
                  </a:xfrm>
                </p:grpSpPr>
                <p:grpSp>
                  <p:nvGrpSpPr>
                    <p:cNvPr id="8" name="그룹 7"/>
                    <p:cNvGrpSpPr/>
                    <p:nvPr/>
                  </p:nvGrpSpPr>
                  <p:grpSpPr>
                    <a:xfrm>
                      <a:off x="767306" y="537825"/>
                      <a:ext cx="8311268" cy="3231891"/>
                      <a:chOff x="995906" y="1823700"/>
                      <a:chExt cx="8311268" cy="3231891"/>
                    </a:xfrm>
                  </p:grpSpPr>
                  <p:grpSp>
                    <p:nvGrpSpPr>
                      <p:cNvPr id="9" name="그룹 8"/>
                      <p:cNvGrpSpPr/>
                      <p:nvPr/>
                    </p:nvGrpSpPr>
                    <p:grpSpPr>
                      <a:xfrm>
                        <a:off x="1930319" y="1826223"/>
                        <a:ext cx="1410665" cy="3229363"/>
                        <a:chOff x="845192" y="1631251"/>
                        <a:chExt cx="1410665" cy="3229363"/>
                      </a:xfrm>
                    </p:grpSpPr>
                    <p:sp>
                      <p:nvSpPr>
                        <p:cNvPr id="10" name="직사각형 9"/>
                        <p:cNvSpPr/>
                        <p:nvPr/>
                      </p:nvSpPr>
                      <p:spPr>
                        <a:xfrm>
                          <a:off x="845193" y="2380044"/>
                          <a:ext cx="1410664" cy="663133"/>
                        </a:xfrm>
                        <a:prstGeom prst="rect">
                          <a:avLst/>
                        </a:prstGeom>
                        <a:solidFill>
                          <a:srgbClr val="DFE6F7">
                            <a:alpha val="100000"/>
                          </a:srgbClr>
                        </a:solidFill>
                        <a:ln w="19050" cap="flat" cmpd="sng" algn="ctr">
                          <a:solidFill>
                            <a:srgbClr val="2E3E67">
                              <a:alpha val="100000"/>
                            </a:srgbClr>
                          </a:solidFill>
                          <a:prstDash val="solid"/>
                        </a:ln>
                      </p:spPr>
                      <p:txBody>
                        <a:bodyPr anchor="ctr"/>
                        <a:lstStyle/>
                        <a:p>
                          <a:pPr marL="0" indent="0" algn="ctr" defTabSz="914400" rtl="0" eaLnBrk="1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None/>
                            <a:defRPr/>
                          </a:pPr>
                          <a:r>
                            <a:rPr kumimoji="0" lang="en-US" altLang="ko-KR" sz="1500" b="0" i="0" u="none" strike="noStrike" kern="1200" cap="none" spc="0" normalizeH="0" baseline="0">
                              <a:solidFill>
                                <a:srgbClr val="000000"/>
                              </a:solidFill>
                              <a:latin typeface="Calibri"/>
                              <a:ea typeface="맑은 고딕"/>
                              <a:cs typeface="Calibri"/>
                            </a:rPr>
                            <a:t>RNN</a:t>
                          </a:r>
                        </a:p>
                      </p:txBody>
                    </p:sp>
                    <p:sp>
                      <p:nvSpPr>
                        <p:cNvPr id="11" name="직사각형 10"/>
                        <p:cNvSpPr/>
                        <p:nvPr/>
                      </p:nvSpPr>
                      <p:spPr>
                        <a:xfrm>
                          <a:off x="845193" y="3429000"/>
                          <a:ext cx="1410664" cy="663133"/>
                        </a:xfrm>
                        <a:prstGeom prst="rect">
                          <a:avLst/>
                        </a:prstGeom>
                        <a:solidFill>
                          <a:srgbClr val="DFE6F7">
                            <a:alpha val="100000"/>
                          </a:srgbClr>
                        </a:solidFill>
                        <a:ln w="19050" cap="flat" cmpd="sng" algn="ctr">
                          <a:solidFill>
                            <a:srgbClr val="2E3E67">
                              <a:alpha val="100000"/>
                            </a:srgbClr>
                          </a:solidFill>
                          <a:prstDash val="solid"/>
                        </a:ln>
                      </p:spPr>
                      <p:txBody>
                        <a:bodyPr anchor="ctr"/>
                        <a:lstStyle/>
                        <a:p>
                          <a:pPr marL="0" indent="0" algn="ctr" defTabSz="914400" rtl="0" eaLnBrk="1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None/>
                            <a:defRPr/>
                          </a:pPr>
                          <a:r>
                            <a:rPr kumimoji="0" lang="en-US" altLang="ko-KR" sz="1500" b="0" i="0" u="none" strike="noStrike" kern="1200" cap="none" spc="0" normalizeH="0" baseline="0">
                              <a:solidFill>
                                <a:srgbClr val="000000"/>
                              </a:solidFill>
                              <a:latin typeface="Calibri"/>
                              <a:ea typeface="맑은 고딕"/>
                              <a:cs typeface="Calibri"/>
                            </a:rPr>
                            <a:t>Embedding</a:t>
                          </a:r>
                        </a:p>
                      </p:txBody>
                    </p:sp>
                    <p:cxnSp>
                      <p:nvCxnSpPr>
                        <p:cNvPr id="12" name="직선 화살표 연결선 11"/>
                        <p:cNvCxnSpPr>
                          <a:stCxn id="11" idx="0"/>
                          <a:endCxn id="10" idx="2"/>
                        </p:cNvCxnSpPr>
                        <p:nvPr/>
                      </p:nvCxnSpPr>
                      <p:spPr>
                        <a:xfrm rot="16200000">
                          <a:off x="1357614" y="3236088"/>
                          <a:ext cx="385822" cy="0"/>
                        </a:xfrm>
                        <a:prstGeom prst="straightConnector1">
                          <a:avLst/>
                        </a:prstGeom>
                        <a:noFill/>
                        <a:ln w="12700" cap="flat" cmpd="sng" algn="ctr">
                          <a:solidFill>
                            <a:srgbClr val="5E81D9">
                              <a:alpha val="100000"/>
                            </a:srgbClr>
                          </a:solidFill>
                          <a:prstDash val="solid"/>
                          <a:tailEnd type="arrow"/>
                        </a:ln>
                      </p:spPr>
                    </p:cxnSp>
                    <p:cxnSp>
                      <p:nvCxnSpPr>
                        <p:cNvPr id="13" name="직선 화살표 연결선 12"/>
                        <p:cNvCxnSpPr/>
                        <p:nvPr/>
                      </p:nvCxnSpPr>
                      <p:spPr>
                        <a:xfrm rot="16200000">
                          <a:off x="1357614" y="2187133"/>
                          <a:ext cx="385822" cy="0"/>
                        </a:xfrm>
                        <a:prstGeom prst="straightConnector1">
                          <a:avLst/>
                        </a:prstGeom>
                        <a:noFill/>
                        <a:ln w="12700" cap="flat" cmpd="sng" algn="ctr">
                          <a:solidFill>
                            <a:srgbClr val="5E81D9">
                              <a:alpha val="100000"/>
                            </a:srgbClr>
                          </a:solidFill>
                          <a:prstDash val="solid"/>
                          <a:tailEnd type="arrow"/>
                        </a:ln>
                      </p:spPr>
                    </p:cxnSp>
                    <p:cxnSp>
                      <p:nvCxnSpPr>
                        <p:cNvPr id="14" name="직선 화살표 연결선 13"/>
                        <p:cNvCxnSpPr/>
                        <p:nvPr/>
                      </p:nvCxnSpPr>
                      <p:spPr>
                        <a:xfrm rot="16200000">
                          <a:off x="1357614" y="4285044"/>
                          <a:ext cx="385822" cy="0"/>
                        </a:xfrm>
                        <a:prstGeom prst="straightConnector1">
                          <a:avLst/>
                        </a:prstGeom>
                        <a:noFill/>
                        <a:ln w="12700" cap="flat" cmpd="sng" algn="ctr">
                          <a:solidFill>
                            <a:srgbClr val="5E81D9">
                              <a:alpha val="100000"/>
                            </a:srgbClr>
                          </a:solidFill>
                          <a:prstDash val="solid"/>
                          <a:tailEnd type="arrow"/>
                        </a:ln>
                      </p:spPr>
                    </p:cxnSp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845193" y="4477949"/>
                          <a:ext cx="1410660" cy="382665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indent="0" algn="ctr" defTabSz="914400" rtl="0" eaLnBrk="1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None/>
                            <a:defRPr/>
                          </a:pPr>
                          <a:r>
                            <a:rPr kumimoji="0" lang="en-US" altLang="ko-KR" sz="1500" b="0" i="0" u="none" strike="noStrike" kern="1200" cap="none" spc="0" normalizeH="0" baseline="0">
                              <a:solidFill>
                                <a:srgbClr val="000000"/>
                              </a:solidFill>
                              <a:latin typeface="Calibri"/>
                              <a:ea typeface="맑은 고딕"/>
                              <a:cs typeface="Calibri"/>
                            </a:rPr>
                            <a:t>&lt;sos&gt;</a:t>
                          </a:r>
                        </a:p>
                      </p:txBody>
                    </p:sp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845192" y="1631251"/>
                          <a:ext cx="1410660" cy="38629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marL="0" indent="0" algn="ctr" defTabSz="914400" rtl="0" eaLnBrk="1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ts val="0"/>
                            </a:spcAft>
                            <a:buNone/>
                            <a:defRPr/>
                          </a:pPr>
                          <a:r>
                            <a:rPr kumimoji="0" lang="en-US" altLang="ko-KR" sz="1500" b="0" i="1" u="none" strike="noStrike" kern="1200" cap="none" spc="0" normalizeH="0" baseline="0">
                              <a:solidFill>
                                <a:srgbClr val="000000"/>
                              </a:solidFill>
                              <a:latin typeface="Calibri"/>
                              <a:ea typeface="맑은 고딕"/>
                              <a:cs typeface="Calibri"/>
                            </a:rPr>
                            <a:t>h</a:t>
                          </a:r>
                          <a:r>
                            <a:rPr kumimoji="0" lang="en-US" altLang="ko-KR" sz="1500" b="0" i="0" u="none" strike="noStrike" kern="1200" cap="none" spc="0" normalizeH="0" baseline="0">
                              <a:solidFill>
                                <a:srgbClr val="000000"/>
                              </a:solidFill>
                              <a:latin typeface="Calibri"/>
                              <a:ea typeface="맑은 고딕"/>
                              <a:cs typeface="Calibri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995906" y="2746823"/>
                        <a:ext cx="486739" cy="38637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1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h</a:t>
                        </a: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0</a:t>
                        </a:r>
                      </a:p>
                    </p:txBody>
                  </p:sp>
                  <p:grpSp>
                    <p:nvGrpSpPr>
                      <p:cNvPr id="18" name="그룹 17"/>
                      <p:cNvGrpSpPr/>
                      <p:nvPr/>
                    </p:nvGrpSpPr>
                    <p:grpSpPr>
                      <a:xfrm>
                        <a:off x="3340984" y="1826224"/>
                        <a:ext cx="1988731" cy="3229365"/>
                        <a:chOff x="3340984" y="1826225"/>
                        <a:chExt cx="1988731" cy="3229364"/>
                      </a:xfrm>
                    </p:grpSpPr>
                    <p:grpSp>
                      <p:nvGrpSpPr>
                        <p:cNvPr id="19" name="그룹 18"/>
                        <p:cNvGrpSpPr/>
                        <p:nvPr/>
                      </p:nvGrpSpPr>
                      <p:grpSpPr>
                        <a:xfrm>
                          <a:off x="3919046" y="1826225"/>
                          <a:ext cx="1410669" cy="3229364"/>
                          <a:chOff x="845187" y="1631253"/>
                          <a:chExt cx="1410669" cy="3229364"/>
                        </a:xfrm>
                      </p:grpSpPr>
                      <p:sp>
                        <p:nvSpPr>
                          <p:cNvPr id="20" name="직사각형 19"/>
                          <p:cNvSpPr/>
                          <p:nvPr/>
                        </p:nvSpPr>
                        <p:spPr>
                          <a:xfrm>
                            <a:off x="845193" y="2380044"/>
                            <a:ext cx="1410664" cy="663133"/>
                          </a:xfrm>
                          <a:prstGeom prst="rect">
                            <a:avLst/>
                          </a:prstGeom>
                          <a:solidFill>
                            <a:srgbClr val="DFE6F7">
                              <a:alpha val="100000"/>
                            </a:srgbClr>
                          </a:solidFill>
                          <a:ln w="19050" cap="flat" cmpd="sng" algn="ctr">
                            <a:solidFill>
                              <a:srgbClr val="2E3E67">
                                <a:alpha val="100000"/>
                              </a:srgbClr>
                            </a:solidFill>
                            <a:prstDash val="solid"/>
                          </a:ln>
                        </p:spPr>
                        <p:txBody>
                          <a:bodyPr anchor="ctr"/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RNN</a:t>
                            </a:r>
                          </a:p>
                        </p:txBody>
                      </p:sp>
                      <p:sp>
                        <p:nvSpPr>
                          <p:cNvPr id="21" name="직사각형 20"/>
                          <p:cNvSpPr/>
                          <p:nvPr/>
                        </p:nvSpPr>
                        <p:spPr>
                          <a:xfrm>
                            <a:off x="845193" y="3429000"/>
                            <a:ext cx="1410664" cy="663133"/>
                          </a:xfrm>
                          <a:prstGeom prst="rect">
                            <a:avLst/>
                          </a:prstGeom>
                          <a:solidFill>
                            <a:srgbClr val="DFE6F7">
                              <a:alpha val="100000"/>
                            </a:srgbClr>
                          </a:solidFill>
                          <a:ln w="19050" cap="flat" cmpd="sng" algn="ctr">
                            <a:solidFill>
                              <a:srgbClr val="2E3E67">
                                <a:alpha val="100000"/>
                              </a:srgbClr>
                            </a:solidFill>
                            <a:prstDash val="solid"/>
                          </a:ln>
                        </p:spPr>
                        <p:txBody>
                          <a:bodyPr anchor="ctr"/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Embedding</a:t>
                            </a:r>
                          </a:p>
                        </p:txBody>
                      </p:sp>
                      <p:cxnSp>
                        <p:nvCxnSpPr>
                          <p:cNvPr id="22" name="직선 화살표 연결선 21"/>
                          <p:cNvCxnSpPr>
                            <a:stCxn id="21" idx="0"/>
                            <a:endCxn id="20" idx="2"/>
                          </p:cNvCxnSpPr>
                          <p:nvPr/>
                        </p:nvCxnSpPr>
                        <p:spPr>
                          <a:xfrm rot="16200000">
                            <a:off x="1357614" y="3236088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cxnSp>
                        <p:nvCxnSpPr>
                          <p:cNvPr id="23" name="직선 화살표 연결선 22"/>
                          <p:cNvCxnSpPr/>
                          <p:nvPr/>
                        </p:nvCxnSpPr>
                        <p:spPr>
                          <a:xfrm rot="16200000">
                            <a:off x="1357614" y="2187133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cxnSp>
                        <p:nvCxnSpPr>
                          <p:cNvPr id="24" name="직선 화살표 연결선 23"/>
                          <p:cNvCxnSpPr/>
                          <p:nvPr/>
                        </p:nvCxnSpPr>
                        <p:spPr>
                          <a:xfrm rot="16200000">
                            <a:off x="1357614" y="4285044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845187" y="4477952"/>
                            <a:ext cx="1410665" cy="38266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guten</a:t>
                            </a:r>
                          </a:p>
                        </p:txBody>
                      </p:sp>
                      <p:sp>
                        <p:nvSpPr>
                          <p:cNvPr id="26" name="TextBox 25"/>
                          <p:cNvSpPr txBox="1"/>
                          <p:nvPr/>
                        </p:nvSpPr>
                        <p:spPr>
                          <a:xfrm>
                            <a:off x="845189" y="1631253"/>
                            <a:ext cx="1410665" cy="38628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1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h</a:t>
                            </a: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2</a:t>
                            </a:r>
                          </a:p>
                        </p:txBody>
                      </p:sp>
                    </p:grpSp>
                    <p:cxnSp>
                      <p:nvCxnSpPr>
                        <p:cNvPr id="27" name="꺾인 연결선[E] 26"/>
                        <p:cNvCxnSpPr>
                          <a:stCxn id="16" idx="3"/>
                          <a:endCxn id="20" idx="1"/>
                        </p:cNvCxnSpPr>
                        <p:nvPr/>
                      </p:nvCxnSpPr>
                      <p:spPr>
                        <a:xfrm>
                          <a:off x="3340984" y="2007713"/>
                          <a:ext cx="578068" cy="89887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noFill/>
                        <a:ln w="12700" cap="flat" cmpd="sng" algn="ctr">
                          <a:solidFill>
                            <a:srgbClr val="5E81D9">
                              <a:alpha val="100000"/>
                            </a:srgbClr>
                          </a:solidFill>
                          <a:prstDash val="solid"/>
                          <a:tailEnd type="arrow"/>
                        </a:ln>
                      </p:spPr>
                    </p:cxnSp>
                  </p:grpSp>
                  <p:grpSp>
                    <p:nvGrpSpPr>
                      <p:cNvPr id="28" name="그룹 27"/>
                      <p:cNvGrpSpPr/>
                      <p:nvPr/>
                    </p:nvGrpSpPr>
                    <p:grpSpPr>
                      <a:xfrm>
                        <a:off x="5329715" y="1823700"/>
                        <a:ext cx="1988729" cy="3231889"/>
                        <a:chOff x="3340984" y="1826227"/>
                        <a:chExt cx="1988729" cy="3231889"/>
                      </a:xfrm>
                    </p:grpSpPr>
                    <p:grpSp>
                      <p:nvGrpSpPr>
                        <p:cNvPr id="29" name="그룹 28"/>
                        <p:cNvGrpSpPr/>
                        <p:nvPr/>
                      </p:nvGrpSpPr>
                      <p:grpSpPr>
                        <a:xfrm>
                          <a:off x="3919044" y="1826227"/>
                          <a:ext cx="1410668" cy="3231889"/>
                          <a:chOff x="845188" y="1631253"/>
                          <a:chExt cx="1410668" cy="3231889"/>
                        </a:xfrm>
                      </p:grpSpPr>
                      <p:sp>
                        <p:nvSpPr>
                          <p:cNvPr id="30" name="직사각형 29"/>
                          <p:cNvSpPr/>
                          <p:nvPr/>
                        </p:nvSpPr>
                        <p:spPr>
                          <a:xfrm>
                            <a:off x="845193" y="2380044"/>
                            <a:ext cx="1410664" cy="663133"/>
                          </a:xfrm>
                          <a:prstGeom prst="rect">
                            <a:avLst/>
                          </a:prstGeom>
                          <a:solidFill>
                            <a:srgbClr val="DFE6F7">
                              <a:alpha val="100000"/>
                            </a:srgbClr>
                          </a:solidFill>
                          <a:ln w="19050" cap="flat" cmpd="sng" algn="ctr">
                            <a:solidFill>
                              <a:srgbClr val="2E3E67">
                                <a:alpha val="100000"/>
                              </a:srgbClr>
                            </a:solidFill>
                            <a:prstDash val="solid"/>
                          </a:ln>
                        </p:spPr>
                        <p:txBody>
                          <a:bodyPr anchor="ctr"/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RNN</a:t>
                            </a:r>
                          </a:p>
                        </p:txBody>
                      </p:sp>
                      <p:sp>
                        <p:nvSpPr>
                          <p:cNvPr id="31" name="직사각형 30"/>
                          <p:cNvSpPr/>
                          <p:nvPr/>
                        </p:nvSpPr>
                        <p:spPr>
                          <a:xfrm>
                            <a:off x="845193" y="3429000"/>
                            <a:ext cx="1410664" cy="663133"/>
                          </a:xfrm>
                          <a:prstGeom prst="rect">
                            <a:avLst/>
                          </a:prstGeom>
                          <a:solidFill>
                            <a:srgbClr val="DFE6F7">
                              <a:alpha val="100000"/>
                            </a:srgbClr>
                          </a:solidFill>
                          <a:ln w="19050" cap="flat" cmpd="sng" algn="ctr">
                            <a:solidFill>
                              <a:srgbClr val="2E3E67">
                                <a:alpha val="100000"/>
                              </a:srgbClr>
                            </a:solidFill>
                            <a:prstDash val="solid"/>
                          </a:ln>
                        </p:spPr>
                        <p:txBody>
                          <a:bodyPr anchor="ctr"/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Embedding</a:t>
                            </a:r>
                          </a:p>
                        </p:txBody>
                      </p:sp>
                      <p:cxnSp>
                        <p:nvCxnSpPr>
                          <p:cNvPr id="32" name="직선 화살표 연결선 31"/>
                          <p:cNvCxnSpPr>
                            <a:stCxn id="31" idx="0"/>
                            <a:endCxn id="30" idx="2"/>
                          </p:cNvCxnSpPr>
                          <p:nvPr/>
                        </p:nvCxnSpPr>
                        <p:spPr>
                          <a:xfrm rot="16200000">
                            <a:off x="1357614" y="3236088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cxnSp>
                        <p:nvCxnSpPr>
                          <p:cNvPr id="33" name="직선 화살표 연결선 32"/>
                          <p:cNvCxnSpPr/>
                          <p:nvPr/>
                        </p:nvCxnSpPr>
                        <p:spPr>
                          <a:xfrm rot="16200000">
                            <a:off x="1357614" y="2187133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cxnSp>
                        <p:nvCxnSpPr>
                          <p:cNvPr id="34" name="직선 화살표 연결선 33"/>
                          <p:cNvCxnSpPr/>
                          <p:nvPr/>
                        </p:nvCxnSpPr>
                        <p:spPr>
                          <a:xfrm rot="16200000">
                            <a:off x="1357614" y="4285044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sp>
                        <p:nvSpPr>
                          <p:cNvPr id="35" name="TextBox 34"/>
                          <p:cNvSpPr txBox="1"/>
                          <p:nvPr/>
                        </p:nvSpPr>
                        <p:spPr>
                          <a:xfrm>
                            <a:off x="845188" y="4477951"/>
                            <a:ext cx="1410665" cy="38519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abend</a:t>
                            </a:r>
                          </a:p>
                        </p:txBody>
                      </p:sp>
                      <p:sp>
                        <p:nvSpPr>
                          <p:cNvPr id="36" name="TextBox 35"/>
                          <p:cNvSpPr txBox="1"/>
                          <p:nvPr/>
                        </p:nvSpPr>
                        <p:spPr>
                          <a:xfrm>
                            <a:off x="845190" y="1631253"/>
                            <a:ext cx="1410665" cy="38645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1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h</a:t>
                            </a: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3</a:t>
                            </a:r>
                          </a:p>
                        </p:txBody>
                      </p:sp>
                    </p:grpSp>
                    <p:cxnSp>
                      <p:nvCxnSpPr>
                        <p:cNvPr id="37" name="꺾인 연결선[E] 36"/>
                        <p:cNvCxnSpPr>
                          <a:endCxn id="30" idx="1"/>
                        </p:cNvCxnSpPr>
                        <p:nvPr/>
                      </p:nvCxnSpPr>
                      <p:spPr>
                        <a:xfrm>
                          <a:off x="3340984" y="2007713"/>
                          <a:ext cx="578068" cy="89887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noFill/>
                        <a:ln w="12700" cap="flat" cmpd="sng" algn="ctr">
                          <a:solidFill>
                            <a:srgbClr val="5E81D9">
                              <a:alpha val="100000"/>
                            </a:srgbClr>
                          </a:solidFill>
                          <a:prstDash val="solid"/>
                          <a:tailEnd type="arrow"/>
                        </a:ln>
                      </p:spPr>
                    </p:cxnSp>
                  </p:grpSp>
                  <p:grpSp>
                    <p:nvGrpSpPr>
                      <p:cNvPr id="38" name="그룹 37"/>
                      <p:cNvGrpSpPr/>
                      <p:nvPr/>
                    </p:nvGrpSpPr>
                    <p:grpSpPr>
                      <a:xfrm>
                        <a:off x="7318448" y="1823700"/>
                        <a:ext cx="1988726" cy="3231891"/>
                        <a:chOff x="3340984" y="1826226"/>
                        <a:chExt cx="1988727" cy="3231890"/>
                      </a:xfrm>
                    </p:grpSpPr>
                    <p:grpSp>
                      <p:nvGrpSpPr>
                        <p:cNvPr id="39" name="그룹 38"/>
                        <p:cNvGrpSpPr/>
                        <p:nvPr/>
                      </p:nvGrpSpPr>
                      <p:grpSpPr>
                        <a:xfrm>
                          <a:off x="3919045" y="1826226"/>
                          <a:ext cx="1410666" cy="3231890"/>
                          <a:chOff x="845191" y="1631253"/>
                          <a:chExt cx="1410666" cy="3231890"/>
                        </a:xfrm>
                      </p:grpSpPr>
                      <p:sp>
                        <p:nvSpPr>
                          <p:cNvPr id="40" name="직사각형 39"/>
                          <p:cNvSpPr/>
                          <p:nvPr/>
                        </p:nvSpPr>
                        <p:spPr>
                          <a:xfrm>
                            <a:off x="845193" y="2380044"/>
                            <a:ext cx="1410664" cy="663133"/>
                          </a:xfrm>
                          <a:prstGeom prst="rect">
                            <a:avLst/>
                          </a:prstGeom>
                          <a:solidFill>
                            <a:srgbClr val="DFE6F7">
                              <a:alpha val="100000"/>
                            </a:srgbClr>
                          </a:solidFill>
                          <a:ln w="19050" cap="flat" cmpd="sng" algn="ctr">
                            <a:solidFill>
                              <a:srgbClr val="2E3E67">
                                <a:alpha val="100000"/>
                              </a:srgbClr>
                            </a:solidFill>
                            <a:prstDash val="solid"/>
                          </a:ln>
                        </p:spPr>
                        <p:txBody>
                          <a:bodyPr anchor="ctr"/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RNN</a:t>
                            </a:r>
                          </a:p>
                        </p:txBody>
                      </p:sp>
                      <p:sp>
                        <p:nvSpPr>
                          <p:cNvPr id="41" name="직사각형 40"/>
                          <p:cNvSpPr/>
                          <p:nvPr/>
                        </p:nvSpPr>
                        <p:spPr>
                          <a:xfrm>
                            <a:off x="845193" y="3429000"/>
                            <a:ext cx="1410664" cy="663133"/>
                          </a:xfrm>
                          <a:prstGeom prst="rect">
                            <a:avLst/>
                          </a:prstGeom>
                          <a:solidFill>
                            <a:srgbClr val="DFE6F7">
                              <a:alpha val="100000"/>
                            </a:srgbClr>
                          </a:solidFill>
                          <a:ln w="19050" cap="flat" cmpd="sng" algn="ctr">
                            <a:solidFill>
                              <a:srgbClr val="2E3E67">
                                <a:alpha val="100000"/>
                              </a:srgbClr>
                            </a:solidFill>
                            <a:prstDash val="solid"/>
                          </a:ln>
                        </p:spPr>
                        <p:txBody>
                          <a:bodyPr anchor="ctr"/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Embedding</a:t>
                            </a:r>
                          </a:p>
                        </p:txBody>
                      </p:sp>
                      <p:cxnSp>
                        <p:nvCxnSpPr>
                          <p:cNvPr id="42" name="직선 화살표 연결선 41"/>
                          <p:cNvCxnSpPr>
                            <a:stCxn id="41" idx="0"/>
                            <a:endCxn id="40" idx="2"/>
                          </p:cNvCxnSpPr>
                          <p:nvPr/>
                        </p:nvCxnSpPr>
                        <p:spPr>
                          <a:xfrm rot="16200000">
                            <a:off x="1357614" y="3236088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cxnSp>
                        <p:nvCxnSpPr>
                          <p:cNvPr id="43" name="직선 화살표 연결선 42"/>
                          <p:cNvCxnSpPr/>
                          <p:nvPr/>
                        </p:nvCxnSpPr>
                        <p:spPr>
                          <a:xfrm rot="16200000">
                            <a:off x="1357614" y="2187133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cxnSp>
                        <p:nvCxnSpPr>
                          <p:cNvPr id="44" name="직선 화살표 연결선 43"/>
                          <p:cNvCxnSpPr/>
                          <p:nvPr/>
                        </p:nvCxnSpPr>
                        <p:spPr>
                          <a:xfrm rot="16200000">
                            <a:off x="1357614" y="4285044"/>
                            <a:ext cx="385822" cy="0"/>
                          </a:xfrm>
                          <a:prstGeom prst="straightConnector1">
                            <a:avLst/>
                          </a:prstGeom>
                          <a:noFill/>
                          <a:ln w="12700" cap="flat" cmpd="sng" algn="ctr">
                            <a:solidFill>
                              <a:srgbClr val="5E81D9">
                                <a:alpha val="100000"/>
                              </a:srgbClr>
                            </a:solidFill>
                            <a:prstDash val="solid"/>
                            <a:tailEnd type="arrow"/>
                          </a:ln>
                        </p:spPr>
                      </p:cxnSp>
                      <p:sp>
                        <p:nvSpPr>
                          <p:cNvPr id="45" name="TextBox 44"/>
                          <p:cNvSpPr txBox="1"/>
                          <p:nvPr/>
                        </p:nvSpPr>
                        <p:spPr>
                          <a:xfrm>
                            <a:off x="845191" y="4477954"/>
                            <a:ext cx="1410663" cy="38518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&lt;eos&gt;</a:t>
                            </a:r>
                          </a:p>
                        </p:txBody>
                      </p:sp>
                      <p:sp>
                        <p:nvSpPr>
                          <p:cNvPr id="46" name="TextBox 45"/>
                          <p:cNvSpPr txBox="1"/>
                          <p:nvPr/>
                        </p:nvSpPr>
                        <p:spPr>
                          <a:xfrm>
                            <a:off x="845191" y="1631253"/>
                            <a:ext cx="1410663" cy="386458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marL="0" indent="0" algn="ctr" defTabSz="914400" rtl="0" eaLnBrk="1" latinLnBrk="1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0"/>
                              </a:spcAft>
                              <a:buNone/>
                              <a:defRPr/>
                            </a:pPr>
                            <a:r>
                              <a:rPr kumimoji="0" lang="en-US" altLang="ko-KR" sz="1500" b="0" i="1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h</a:t>
                            </a:r>
                            <a:r>
                              <a:rPr kumimoji="0" lang="en-US" altLang="ko-KR" sz="1500" b="0" i="0" u="none" strike="noStrike" kern="1200" cap="none" spc="0" normalizeH="0" baseline="0">
                                <a:solidFill>
                                  <a:srgbClr val="000000"/>
                                </a:solidFill>
                                <a:latin typeface="Calibri"/>
                                <a:ea typeface="맑은 고딕"/>
                                <a:cs typeface="Calibri"/>
                              </a:rPr>
                              <a:t>4</a:t>
                            </a:r>
                          </a:p>
                        </p:txBody>
                      </p:sp>
                    </p:grpSp>
                    <p:cxnSp>
                      <p:nvCxnSpPr>
                        <p:cNvPr id="47" name="꺾인 연결선[E] 46"/>
                        <p:cNvCxnSpPr>
                          <a:endCxn id="40" idx="1"/>
                        </p:cNvCxnSpPr>
                        <p:nvPr/>
                      </p:nvCxnSpPr>
                      <p:spPr>
                        <a:xfrm>
                          <a:off x="3340984" y="2007713"/>
                          <a:ext cx="578068" cy="898871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noFill/>
                        <a:ln w="12700" cap="flat" cmpd="sng" algn="ctr">
                          <a:solidFill>
                            <a:srgbClr val="5E81D9">
                              <a:alpha val="100000"/>
                            </a:srgbClr>
                          </a:solidFill>
                          <a:prstDash val="solid"/>
                          <a:tailEnd type="arrow"/>
                        </a:ln>
                      </p:spPr>
                    </p:cxnSp>
                  </p:grpSp>
                </p:grpSp>
                <p:cxnSp>
                  <p:nvCxnSpPr>
                    <p:cNvPr id="48" name="꺾인 연결선[E] 47"/>
                    <p:cNvCxnSpPr>
                      <a:stCxn id="46" idx="3"/>
                      <a:endCxn id="50" idx="0"/>
                    </p:cNvCxnSpPr>
                    <p:nvPr/>
                  </p:nvCxnSpPr>
                  <p:spPr>
                    <a:xfrm>
                      <a:off x="9078580" y="696588"/>
                      <a:ext cx="614994" cy="590028"/>
                    </a:xfrm>
                    <a:prstGeom prst="bentConnector2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</p:grpSp>
              <p:cxnSp>
                <p:nvCxnSpPr>
                  <p:cNvPr id="49" name="직선 화살표 연결선 48"/>
                  <p:cNvCxnSpPr>
                    <a:stCxn id="17" idx="3"/>
                    <a:endCxn id="10" idx="1"/>
                  </p:cNvCxnSpPr>
                  <p:nvPr/>
                </p:nvCxnSpPr>
                <p:spPr>
                  <a:xfrm>
                    <a:off x="1254044" y="1620110"/>
                    <a:ext cx="447675" cy="598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5E81D9">
                        <a:alpha val="100000"/>
                      </a:srgbClr>
                    </a:solidFill>
                    <a:prstDash val="solid"/>
                    <a:tailEnd type="arrow"/>
                  </a:ln>
                </p:spPr>
              </p:cxnSp>
            </p:grpSp>
            <p:sp>
              <p:nvSpPr>
                <p:cNvPr id="50" name="직사각형 49"/>
                <p:cNvSpPr/>
                <p:nvPr/>
              </p:nvSpPr>
              <p:spPr>
                <a:xfrm>
                  <a:off x="5091459" y="1876211"/>
                  <a:ext cx="705332" cy="66313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v</a:t>
                  </a:r>
                </a:p>
              </p:txBody>
            </p:sp>
          </p:grpSp>
          <p:sp>
            <p:nvSpPr>
              <p:cNvPr id="51" name="직사각형 50"/>
              <p:cNvSpPr/>
              <p:nvPr/>
            </p:nvSpPr>
            <p:spPr>
              <a:xfrm>
                <a:off x="7143190" y="2206070"/>
                <a:ext cx="705332" cy="66313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w</a:t>
                </a:r>
              </a:p>
            </p:txBody>
          </p:sp>
          <p:cxnSp>
            <p:nvCxnSpPr>
              <p:cNvPr id="52" name="직선 연결선[R] 51"/>
              <p:cNvCxnSpPr>
                <a:stCxn id="26" idx="0"/>
              </p:cNvCxnSpPr>
              <p:nvPr/>
            </p:nvCxnSpPr>
            <p:spPr>
              <a:xfrm rot="16200000" flipV="1">
                <a:off x="3272061" y="2703015"/>
                <a:ext cx="333656" cy="2898"/>
              </a:xfrm>
              <a:prstGeom prst="line">
                <a:avLst/>
              </a:prstGeom>
              <a:noFill/>
              <a:ln w="38100" cap="flat" cmpd="sng" algn="ctr">
                <a:solidFill>
                  <a:srgbClr val="FF843A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3" name="직선 연결선[R] 52"/>
              <p:cNvCxnSpPr/>
              <p:nvPr/>
            </p:nvCxnSpPr>
            <p:spPr>
              <a:xfrm rot="16200000" flipV="1">
                <a:off x="4850859" y="2703015"/>
                <a:ext cx="333656" cy="2898"/>
              </a:xfrm>
              <a:prstGeom prst="line">
                <a:avLst/>
              </a:prstGeom>
              <a:noFill/>
              <a:ln w="38100" cap="flat" cmpd="sng" algn="ctr">
                <a:solidFill>
                  <a:srgbClr val="FF843A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4" name="직선 연결선[R] 53"/>
              <p:cNvCxnSpPr/>
              <p:nvPr/>
            </p:nvCxnSpPr>
            <p:spPr>
              <a:xfrm rot="16200000" flipV="1">
                <a:off x="6381428" y="2703015"/>
                <a:ext cx="333656" cy="2898"/>
              </a:xfrm>
              <a:prstGeom prst="line">
                <a:avLst/>
              </a:prstGeom>
              <a:noFill/>
              <a:ln w="38100" cap="flat" cmpd="sng" algn="ctr">
                <a:solidFill>
                  <a:srgbClr val="FF843A">
                    <a:alpha val="100000"/>
                  </a:srgbClr>
                </a:solidFill>
                <a:prstDash val="solid"/>
              </a:ln>
            </p:spPr>
          </p:cxnSp>
          <p:cxnSp>
            <p:nvCxnSpPr>
              <p:cNvPr id="55" name="꺾인 연결선[E] 54"/>
              <p:cNvCxnSpPr>
                <a:stCxn id="16" idx="0"/>
                <a:endCxn id="51" idx="1"/>
              </p:cNvCxnSpPr>
              <p:nvPr/>
            </p:nvCxnSpPr>
            <p:spPr>
              <a:xfrm rot="5400000" flipH="1" flipV="1">
                <a:off x="4349189" y="77287"/>
                <a:ext cx="333652" cy="5254351"/>
              </a:xfrm>
              <a:prstGeom prst="bentConnector2">
                <a:avLst/>
              </a:prstGeom>
              <a:noFill/>
              <a:ln w="38100" cap="flat" cmpd="sng" algn="ctr">
                <a:solidFill>
                  <a:srgbClr val="FF843A">
                    <a:alpha val="100000"/>
                  </a:srgbClr>
                </a:solidFill>
                <a:prstDash val="solid"/>
                <a:tailEnd type="arrow"/>
              </a:ln>
            </p:spPr>
          </p:cxnSp>
          <p:grpSp>
            <p:nvGrpSpPr>
              <p:cNvPr id="56" name="그룹 55"/>
              <p:cNvGrpSpPr/>
              <p:nvPr/>
            </p:nvGrpSpPr>
            <p:grpSpPr>
              <a:xfrm>
                <a:off x="8826286" y="2869203"/>
                <a:ext cx="1092093" cy="2598274"/>
                <a:chOff x="1701714" y="540353"/>
                <a:chExt cx="1410669" cy="3245522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1701719" y="1289142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RNN</a:t>
                  </a:r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1701719" y="2338098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Embedding</a:t>
                  </a:r>
                </a:p>
              </p:txBody>
            </p:sp>
            <p:cxnSp>
              <p:nvCxnSpPr>
                <p:cNvPr id="59" name="직선 화살표 연결선 58"/>
                <p:cNvCxnSpPr>
                  <a:stCxn id="58" idx="0"/>
                  <a:endCxn id="57" idx="2"/>
                </p:cNvCxnSpPr>
                <p:nvPr/>
              </p:nvCxnSpPr>
              <p:spPr>
                <a:xfrm rot="16200000">
                  <a:off x="2214140" y="2145186"/>
                  <a:ext cx="38582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60" name="직선 화살표 연결선 59"/>
                <p:cNvCxnSpPr/>
                <p:nvPr/>
              </p:nvCxnSpPr>
              <p:spPr>
                <a:xfrm rot="16200000">
                  <a:off x="2214140" y="1096231"/>
                  <a:ext cx="38582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61" name="직선 화살표 연결선 60"/>
                <p:cNvCxnSpPr/>
                <p:nvPr/>
              </p:nvCxnSpPr>
              <p:spPr>
                <a:xfrm rot="16200000">
                  <a:off x="2214140" y="3194142"/>
                  <a:ext cx="38582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sp>
              <p:nvSpPr>
                <p:cNvPr id="62" name="TextBox 61"/>
                <p:cNvSpPr txBox="1"/>
                <p:nvPr/>
              </p:nvSpPr>
              <p:spPr>
                <a:xfrm>
                  <a:off x="1701717" y="3387051"/>
                  <a:ext cx="1410665" cy="3988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&lt;sos&gt;</a:t>
                  </a: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1701714" y="540353"/>
                  <a:ext cx="1410668" cy="39942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1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s</a:t>
                  </a: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1</a:t>
                  </a:r>
                </a:p>
              </p:txBody>
            </p:sp>
          </p:grpSp>
          <p:cxnSp>
            <p:nvCxnSpPr>
              <p:cNvPr id="64" name="구부러진 연결선[U] 63"/>
              <p:cNvCxnSpPr>
                <a:stCxn id="51" idx="2"/>
                <a:endCxn id="57" idx="1"/>
              </p:cNvCxnSpPr>
              <p:nvPr/>
            </p:nvCxnSpPr>
            <p:spPr>
              <a:xfrm rot="5400000" flipV="1">
                <a:off x="7728620" y="2636436"/>
                <a:ext cx="864902" cy="1330437"/>
              </a:xfrm>
              <a:prstGeom prst="curvedConnector2">
                <a:avLst/>
              </a:prstGeom>
              <a:noFill/>
              <a:ln w="38100" cap="flat" cmpd="sng" algn="ctr">
                <a:solidFill>
                  <a:srgbClr val="FF843A">
                    <a:alpha val="100000"/>
                  </a:srgbClr>
                </a:solidFill>
                <a:prstDash val="sysDot"/>
                <a:tailEnd type="arrow"/>
              </a:ln>
            </p:spPr>
          </p:cxnSp>
          <p:grpSp>
            <p:nvGrpSpPr>
              <p:cNvPr id="65" name="그룹 64"/>
              <p:cNvGrpSpPr/>
              <p:nvPr/>
            </p:nvGrpSpPr>
            <p:grpSpPr>
              <a:xfrm>
                <a:off x="8826284" y="1343470"/>
                <a:ext cx="1092092" cy="1194166"/>
                <a:chOff x="7909952" y="1138624"/>
                <a:chExt cx="1092092" cy="1194166"/>
              </a:xfrm>
            </p:grpSpPr>
            <p:sp>
              <p:nvSpPr>
                <p:cNvPr id="66" name="직사각형 65"/>
                <p:cNvSpPr/>
                <p:nvPr/>
              </p:nvSpPr>
              <p:spPr>
                <a:xfrm>
                  <a:off x="7909955" y="1801904"/>
                  <a:ext cx="1092088" cy="530885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FC</a:t>
                  </a:r>
                </a:p>
              </p:txBody>
            </p:sp>
            <p:cxnSp>
              <p:nvCxnSpPr>
                <p:cNvPr id="67" name="직선 화살표 연결선 66"/>
                <p:cNvCxnSpPr/>
                <p:nvPr/>
              </p:nvCxnSpPr>
              <p:spPr>
                <a:xfrm rot="16200000" flipV="1">
                  <a:off x="8270713" y="1616618"/>
                  <a:ext cx="370573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sp>
              <p:nvSpPr>
                <p:cNvPr id="68" name="TextBox 67"/>
                <p:cNvSpPr txBox="1"/>
                <p:nvPr/>
              </p:nvSpPr>
              <p:spPr>
                <a:xfrm>
                  <a:off x="7909952" y="1138624"/>
                  <a:ext cx="1092092" cy="31679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1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y</a:t>
                  </a: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1: good</a:t>
                  </a:r>
                </a:p>
              </p:txBody>
            </p:sp>
          </p:grpSp>
          <p:cxnSp>
            <p:nvCxnSpPr>
              <p:cNvPr id="69" name="직선 화살표 연결선 68"/>
              <p:cNvCxnSpPr>
                <a:stCxn id="63" idx="0"/>
                <a:endCxn id="66" idx="2"/>
              </p:cNvCxnSpPr>
              <p:nvPr/>
            </p:nvCxnSpPr>
            <p:spPr>
              <a:xfrm rot="16200000">
                <a:off x="9206549" y="2703419"/>
                <a:ext cx="331566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  <p:cxnSp>
            <p:nvCxnSpPr>
              <p:cNvPr id="70" name="직선 화살표 연결선 69"/>
              <p:cNvCxnSpPr>
                <a:stCxn id="51" idx="3"/>
                <a:endCxn id="66" idx="1"/>
              </p:cNvCxnSpPr>
              <p:nvPr/>
            </p:nvCxnSpPr>
            <p:spPr>
              <a:xfrm flipV="1">
                <a:off x="7848522" y="2272194"/>
                <a:ext cx="977766" cy="265443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843A">
                    <a:alpha val="100000"/>
                  </a:srgbClr>
                </a:solidFill>
                <a:prstDash val="sysDot"/>
                <a:tailEnd type="arrow"/>
              </a:ln>
            </p:spPr>
          </p:cxnSp>
          <p:cxnSp>
            <p:nvCxnSpPr>
              <p:cNvPr id="71" name="구부러진 연결선[U] 70"/>
              <p:cNvCxnSpPr>
                <a:stCxn id="58" idx="3"/>
                <a:endCxn id="66" idx="3"/>
              </p:cNvCxnSpPr>
              <p:nvPr/>
            </p:nvCxnSpPr>
            <p:spPr>
              <a:xfrm flipV="1">
                <a:off x="9918380" y="2272193"/>
                <a:ext cx="1588" cy="2301675"/>
              </a:xfrm>
              <a:prstGeom prst="curvedConnector3">
                <a:avLst>
                  <a:gd name="adj1" fmla="val 24627476"/>
                </a:avLst>
              </a:prstGeom>
              <a:solidFill>
                <a:srgbClr val="B2B2B2">
                  <a:alpha val="100000"/>
                </a:srgbClr>
              </a:solidFill>
              <a:ln w="38100" cap="flat" cmpd="sng" algn="ctr">
                <a:solidFill>
                  <a:srgbClr val="565656">
                    <a:alpha val="100000"/>
                  </a:srgbClr>
                </a:solidFill>
                <a:prstDash val="sysDot"/>
                <a:headEnd w="med" len="med"/>
                <a:tailEnd type="arrow" w="med" len="med"/>
              </a:ln>
            </p:spPr>
          </p:cxnSp>
        </p:grpSp>
        <p:grpSp>
          <p:nvGrpSpPr>
            <p:cNvPr id="72" name="그룹 71"/>
            <p:cNvGrpSpPr/>
            <p:nvPr/>
          </p:nvGrpSpPr>
          <p:grpSpPr>
            <a:xfrm>
              <a:off x="10438960" y="274638"/>
              <a:ext cx="1092094" cy="4164094"/>
              <a:chOff x="9449566" y="1137101"/>
              <a:chExt cx="1092094" cy="4164094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9449570" y="2703361"/>
                <a:ext cx="1092090" cy="2597833"/>
                <a:chOff x="1701719" y="540353"/>
                <a:chExt cx="1410665" cy="3244971"/>
              </a:xfrm>
            </p:grpSpPr>
            <p:sp>
              <p:nvSpPr>
                <p:cNvPr id="74" name="직사각형 73"/>
                <p:cNvSpPr/>
                <p:nvPr/>
              </p:nvSpPr>
              <p:spPr>
                <a:xfrm>
                  <a:off x="1701719" y="1289142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RNN</a:t>
                  </a: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701719" y="2338098"/>
                  <a:ext cx="1410664" cy="663133"/>
                </a:xfrm>
                <a:prstGeom prst="rect">
                  <a:avLst/>
                </a:prstGeom>
                <a:solidFill>
                  <a:srgbClr val="DFE6F7">
                    <a:alpha val="100000"/>
                  </a:srgbClr>
                </a:solidFill>
                <a:ln w="19050" cap="flat" cmpd="sng" algn="ctr">
                  <a:solidFill>
                    <a:srgbClr val="2E3E67">
                      <a:alpha val="100000"/>
                    </a:srgbClr>
                  </a:solidFill>
                  <a:prstDash val="solid"/>
                </a:ln>
              </p:spPr>
              <p:txBody>
                <a:bodyPr anchor="ctr"/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Embedding</a:t>
                  </a:r>
                </a:p>
              </p:txBody>
            </p:sp>
            <p:cxnSp>
              <p:nvCxnSpPr>
                <p:cNvPr id="76" name="직선 화살표 연결선 75"/>
                <p:cNvCxnSpPr>
                  <a:stCxn id="75" idx="0"/>
                  <a:endCxn id="74" idx="2"/>
                </p:cNvCxnSpPr>
                <p:nvPr/>
              </p:nvCxnSpPr>
              <p:spPr>
                <a:xfrm rot="16200000">
                  <a:off x="2214140" y="2145186"/>
                  <a:ext cx="38582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77" name="직선 화살표 연결선 76"/>
                <p:cNvCxnSpPr/>
                <p:nvPr/>
              </p:nvCxnSpPr>
              <p:spPr>
                <a:xfrm rot="16200000">
                  <a:off x="2214140" y="1096231"/>
                  <a:ext cx="38582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cxnSp>
              <p:nvCxnSpPr>
                <p:cNvPr id="78" name="직선 화살표 연결선 77"/>
                <p:cNvCxnSpPr/>
                <p:nvPr/>
              </p:nvCxnSpPr>
              <p:spPr>
                <a:xfrm rot="16200000">
                  <a:off x="2214140" y="3194142"/>
                  <a:ext cx="385822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  <p:sp>
              <p:nvSpPr>
                <p:cNvPr id="79" name="TextBox 78"/>
                <p:cNvSpPr txBox="1"/>
                <p:nvPr/>
              </p:nvSpPr>
              <p:spPr>
                <a:xfrm>
                  <a:off x="1701719" y="3387052"/>
                  <a:ext cx="1410665" cy="3982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good</a:t>
                  </a: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701719" y="540353"/>
                  <a:ext cx="1410665" cy="3989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indent="0" algn="ctr" defTabSz="914400" rtl="0" eaLnBrk="1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kumimoji="0" lang="en-US" altLang="ko-KR" sz="1500" b="0" i="1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s</a:t>
                  </a:r>
                  <a:r>
                    <a:rPr kumimoji="0" lang="en-US" altLang="ko-KR" sz="1500" b="0" i="0" u="none" strike="noStrike" kern="1200" cap="none" spc="0" normalizeH="0" baseline="0">
                      <a:solidFill>
                        <a:srgbClr val="000000"/>
                      </a:solidFill>
                      <a:latin typeface="Calibri"/>
                      <a:ea typeface="맑은 고딕"/>
                      <a:cs typeface="Calibri"/>
                    </a:rPr>
                    <a:t>2</a:t>
                  </a:r>
                </a:p>
              </p:txBody>
            </p:sp>
          </p:grpSp>
          <p:sp>
            <p:nvSpPr>
              <p:cNvPr id="81" name="직사각형 80"/>
              <p:cNvSpPr/>
              <p:nvPr/>
            </p:nvSpPr>
            <p:spPr>
              <a:xfrm>
                <a:off x="9449569" y="1800381"/>
                <a:ext cx="1092088" cy="530885"/>
              </a:xfrm>
              <a:prstGeom prst="rect">
                <a:avLst/>
              </a:prstGeom>
              <a:solidFill>
                <a:srgbClr val="DFE6F7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FC</a:t>
                </a:r>
              </a:p>
            </p:txBody>
          </p:sp>
          <p:cxnSp>
            <p:nvCxnSpPr>
              <p:cNvPr id="82" name="직선 화살표 연결선 81"/>
              <p:cNvCxnSpPr>
                <a:endCxn id="81" idx="2"/>
              </p:cNvCxnSpPr>
              <p:nvPr/>
            </p:nvCxnSpPr>
            <p:spPr>
              <a:xfrm rot="16200000">
                <a:off x="9810326" y="2516554"/>
                <a:ext cx="37057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  <p:cxnSp>
            <p:nvCxnSpPr>
              <p:cNvPr id="83" name="직선 화살표 연결선 82"/>
              <p:cNvCxnSpPr/>
              <p:nvPr/>
            </p:nvCxnSpPr>
            <p:spPr>
              <a:xfrm rot="16200000" flipV="1">
                <a:off x="9810326" y="1615095"/>
                <a:ext cx="37057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  <p:sp>
            <p:nvSpPr>
              <p:cNvPr id="84" name="TextBox 83"/>
              <p:cNvSpPr txBox="1"/>
              <p:nvPr/>
            </p:nvSpPr>
            <p:spPr>
              <a:xfrm>
                <a:off x="9449566" y="1137101"/>
                <a:ext cx="1092090" cy="318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1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y</a:t>
                </a: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1: evening</a:t>
                </a:r>
              </a:p>
            </p:txBody>
          </p:sp>
        </p:grpSp>
        <p:cxnSp>
          <p:nvCxnSpPr>
            <p:cNvPr id="85" name="꺾인 연결선[E] 84"/>
            <p:cNvCxnSpPr>
              <a:stCxn id="66" idx="3"/>
              <a:endCxn id="74" idx="1"/>
            </p:cNvCxnSpPr>
            <p:nvPr/>
          </p:nvCxnSpPr>
          <p:spPr>
            <a:xfrm>
              <a:off x="9918377" y="1203361"/>
              <a:ext cx="520587" cy="150244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11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디코더의 계산 과정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0" y="1642268"/>
            <a:ext cx="5268515" cy="4121150"/>
            <a:chOff x="827484" y="1725612"/>
            <a:chExt cx="5268515" cy="4121150"/>
          </a:xfrm>
        </p:grpSpPr>
        <p:grpSp>
          <p:nvGrpSpPr>
            <p:cNvPr id="9" name="그룹 8"/>
            <p:cNvGrpSpPr/>
            <p:nvPr/>
          </p:nvGrpSpPr>
          <p:grpSpPr>
            <a:xfrm>
              <a:off x="2666205" y="1725612"/>
              <a:ext cx="3429795" cy="4121150"/>
              <a:chOff x="2041524" y="2511425"/>
              <a:chExt cx="2012950" cy="2447925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041524" y="2511425"/>
                <a:ext cx="2012950" cy="1073150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2292349" y="4089400"/>
                <a:ext cx="1511300" cy="869950"/>
              </a:xfrm>
              <a:prstGeom prst="rect">
                <a:avLst/>
              </a:prstGeom>
            </p:spPr>
          </p:pic>
          <p:cxnSp>
            <p:nvCxnSpPr>
              <p:cNvPr id="12" name="직선 화살표 연결선 1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2795588" y="3836989"/>
                <a:ext cx="5048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</p:grpSp>
        <p:sp>
          <p:nvSpPr>
            <p:cNvPr id="13" name="TextBox 12"/>
            <p:cNvSpPr txBox="1"/>
            <p:nvPr/>
          </p:nvSpPr>
          <p:spPr>
            <a:xfrm>
              <a:off x="827485" y="1725612"/>
              <a:ext cx="1838720" cy="5394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Energy: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7484" y="2689542"/>
              <a:ext cx="1838720" cy="547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Weight: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2064" y="3662362"/>
              <a:ext cx="2719783" cy="545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3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Weight sum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99486" y="1642268"/>
            <a:ext cx="6792514" cy="1003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1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현재 인코더가 처리중인 인덱스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000" b="0" i="1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j</a:t>
            </a:r>
            <a:r>
              <a:rPr kumimoji="0" lang="en-US" altLang="ko-KR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30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인코더 파트의 출력 인덱스</a:t>
            </a:r>
          </a:p>
        </p:txBody>
      </p:sp>
    </p:spTree>
    <p:extLst>
      <p:ext uri="{BB962C8B-B14F-4D97-AF65-F5344CB8AC3E}">
        <p14:creationId xmlns:p14="http://schemas.microsoft.com/office/powerpoint/2010/main" val="4310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23900" y="546642"/>
            <a:ext cx="7798594" cy="5764716"/>
            <a:chOff x="721652" y="434154"/>
            <a:chExt cx="7798594" cy="5764716"/>
          </a:xfrm>
        </p:grpSpPr>
        <p:sp>
          <p:nvSpPr>
            <p:cNvPr id="5" name="타원 4"/>
            <p:cNvSpPr/>
            <p:nvPr/>
          </p:nvSpPr>
          <p:spPr>
            <a:xfrm>
              <a:off x="3000509" y="1118605"/>
              <a:ext cx="607218" cy="694611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1652" y="1118604"/>
              <a:ext cx="6167438" cy="698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       am       a       teacher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86830" y="1813216"/>
              <a:ext cx="434577" cy="3661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1652" y="5501248"/>
              <a:ext cx="7798594" cy="6976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Inch       bin       ein       Lehrer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16286" y="5317631"/>
              <a:ext cx="434577" cy="367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52253" y="5317631"/>
              <a:ext cx="434577" cy="367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58334" y="5317631"/>
              <a:ext cx="434577" cy="367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41341" y="5317631"/>
              <a:ext cx="434577" cy="3672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h4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3116000" y="2894541"/>
              <a:ext cx="810815" cy="809625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+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90018" y="3116235"/>
              <a:ext cx="511968" cy="366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c4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90018" y="2179214"/>
              <a:ext cx="511968" cy="366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s4</a:t>
              </a:r>
            </a:p>
          </p:txBody>
        </p:sp>
        <p:cxnSp>
          <p:nvCxnSpPr>
            <p:cNvPr id="16" name="직선 화살표 연결선 15"/>
            <p:cNvCxnSpPr>
              <a:stCxn id="14" idx="0"/>
              <a:endCxn id="15" idx="2"/>
            </p:cNvCxnSpPr>
            <p:nvPr/>
          </p:nvCxnSpPr>
          <p:spPr>
            <a:xfrm rot="16200000">
              <a:off x="4760967" y="2831200"/>
              <a:ext cx="57007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7" name="직선 화살표 연결선 16"/>
            <p:cNvCxnSpPr>
              <a:stCxn id="15" idx="0"/>
            </p:cNvCxnSpPr>
            <p:nvPr/>
          </p:nvCxnSpPr>
          <p:spPr>
            <a:xfrm rot="16200000">
              <a:off x="4863003" y="1996215"/>
              <a:ext cx="36599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8" name="직선 화살표 연결선 17"/>
            <p:cNvCxnSpPr>
              <a:stCxn id="13" idx="6"/>
              <a:endCxn id="14" idx="1"/>
            </p:cNvCxnSpPr>
            <p:nvPr/>
          </p:nvCxnSpPr>
          <p:spPr>
            <a:xfrm>
              <a:off x="3926815" y="3299354"/>
              <a:ext cx="863203" cy="357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자유형 18"/>
                <p:cNvSpPr/>
                <p:nvPr/>
              </p:nvSpPr>
              <p:spPr>
                <a:xfrm>
                  <a:off x="5046002" y="3116235"/>
                  <a:ext cx="3409950" cy="4000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sz="1800" i="1">
                            <a:latin typeface="Cambria Math"/>
                            <a:sym typeface="Cambria Math"/>
                          </a:rPr>
                          <m:t>= </m:t>
                        </m:r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41</m:t>
                            </m:r>
                          </m:sub>
                        </m:sSub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1</m:t>
                            </m:r>
                          </m:sub>
                        </m:sSub>
                        <m:r>
                          <a:rPr sz="1800" i="1">
                            <a:latin typeface="Cambria Math"/>
                            <a:sym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42</m:t>
                            </m:r>
                          </m:sub>
                        </m:sSub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2</m:t>
                            </m:r>
                          </m:sub>
                        </m:sSub>
                        <m:r>
                          <a:rPr sz="1800" i="1">
                            <a:latin typeface="Cambria Math"/>
                            <a:sym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43</m:t>
                            </m:r>
                          </m:sub>
                        </m:sSub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3</m:t>
                            </m:r>
                          </m:sub>
                        </m:sSub>
                        <m:r>
                          <a:rPr sz="1800" i="1">
                            <a:latin typeface="Cambria Math"/>
                            <a:sym typeface="Cambria Math"/>
                          </a:rPr>
                          <m:t>+</m:t>
                        </m:r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44</m:t>
                            </m:r>
                          </m:sub>
                        </m:sSub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19" name=""/>
                <p:cNvSpPr txBox="1"/>
                <p:nvPr/>
              </p:nvSpPr>
              <p:spPr>
                <a:xfrm>
                  <a:off x="5046002" y="3116235"/>
                  <a:ext cx="3409950" cy="4000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4811269" y="434154"/>
              <a:ext cx="511968" cy="366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y4</a:t>
              </a:r>
            </a:p>
          </p:txBody>
        </p:sp>
        <p:cxnSp>
          <p:nvCxnSpPr>
            <p:cNvPr id="21" name="직선 화살표 연결선 20"/>
            <p:cNvCxnSpPr>
              <a:endCxn id="20" idx="2"/>
            </p:cNvCxnSpPr>
            <p:nvPr/>
          </p:nvCxnSpPr>
          <p:spPr>
            <a:xfrm rot="5400000" flipH="1" flipV="1">
              <a:off x="4833334" y="1025498"/>
              <a:ext cx="458311" cy="9525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22" name="구부러진 연결선[U] 21"/>
            <p:cNvCxnSpPr>
              <a:stCxn id="9" idx="0"/>
              <a:endCxn id="13" idx="4"/>
            </p:cNvCxnSpPr>
            <p:nvPr/>
          </p:nvCxnSpPr>
          <p:spPr>
            <a:xfrm rot="5400000" flipH="1" flipV="1">
              <a:off x="1570760" y="3366983"/>
              <a:ext cx="1613463" cy="2287831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843A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23" name="구부러진 연결선[U] 22"/>
            <p:cNvCxnSpPr>
              <a:stCxn id="10" idx="0"/>
              <a:endCxn id="13" idx="4"/>
            </p:cNvCxnSpPr>
            <p:nvPr/>
          </p:nvCxnSpPr>
          <p:spPr>
            <a:xfrm rot="5400000" flipH="1" flipV="1">
              <a:off x="2388743" y="4184965"/>
              <a:ext cx="1613462" cy="651866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843A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24" name="구부러진 연결선[U] 23"/>
            <p:cNvCxnSpPr>
              <a:stCxn id="11" idx="0"/>
              <a:endCxn id="13" idx="4"/>
            </p:cNvCxnSpPr>
            <p:nvPr/>
          </p:nvCxnSpPr>
          <p:spPr>
            <a:xfrm rot="5400000" flipH="1">
              <a:off x="3091783" y="4133790"/>
              <a:ext cx="1613462" cy="754215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843A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25" name="구부러진 연결선[U] 24"/>
            <p:cNvCxnSpPr>
              <a:stCxn id="12" idx="0"/>
              <a:endCxn id="13" idx="4"/>
            </p:cNvCxnSpPr>
            <p:nvPr/>
          </p:nvCxnSpPr>
          <p:spPr>
            <a:xfrm rot="5400000" flipH="1">
              <a:off x="3983287" y="3242286"/>
              <a:ext cx="1613462" cy="2537222"/>
            </a:xfrm>
            <a:prstGeom prst="curved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FF843A">
                  <a:alpha val="100000"/>
                </a:srgbClr>
              </a:solidFill>
              <a:prstDash val="solid"/>
              <a:tailEnd type="arrow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자유형 25"/>
                <p:cNvSpPr/>
                <p:nvPr/>
              </p:nvSpPr>
              <p:spPr>
                <a:xfrm>
                  <a:off x="1630780" y="4110848"/>
                  <a:ext cx="590550" cy="4000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26" name=""/>
                <p:cNvSpPr txBox="1"/>
                <p:nvPr/>
              </p:nvSpPr>
              <p:spPr>
                <a:xfrm>
                  <a:off x="1630780" y="4110848"/>
                  <a:ext cx="590550" cy="40005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자유형 26"/>
                <p:cNvSpPr/>
                <p:nvPr/>
              </p:nvSpPr>
              <p:spPr>
                <a:xfrm>
                  <a:off x="2496280" y="4510898"/>
                  <a:ext cx="590550" cy="4000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42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27" name=""/>
                <p:cNvSpPr txBox="1"/>
                <p:nvPr/>
              </p:nvSpPr>
              <p:spPr>
                <a:xfrm>
                  <a:off x="2496280" y="4510898"/>
                  <a:ext cx="590550" cy="40005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자유형 27"/>
                <p:cNvSpPr/>
                <p:nvPr/>
              </p:nvSpPr>
              <p:spPr>
                <a:xfrm>
                  <a:off x="3646972" y="4510898"/>
                  <a:ext cx="590550" cy="4000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43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28" name=""/>
                <p:cNvSpPr txBox="1"/>
                <p:nvPr/>
              </p:nvSpPr>
              <p:spPr>
                <a:xfrm>
                  <a:off x="3646972" y="4510898"/>
                  <a:ext cx="590550" cy="40005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자유형 28"/>
                <p:cNvSpPr/>
                <p:nvPr/>
              </p:nvSpPr>
              <p:spPr>
                <a:xfrm>
                  <a:off x="5323237" y="4310873"/>
                  <a:ext cx="590550" cy="40005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914400" h="914400">
                      <a:moveTo>
                        <a:pt x="0" y="0"/>
                      </a:moveTo>
                      <a:lnTo>
                        <a:pt x="914400" y="0"/>
                      </a:lnTo>
                      <a:lnTo>
                        <a:pt x="914400" y="914400"/>
                      </a:lnTo>
                      <a:lnTo>
                        <a:pt x="0" y="914400"/>
                      </a:lnTo>
                      <a:close/>
                    </a:path>
                  </a:pathLst>
                </a:custGeom>
              </p:spPr>
              <p:txBody>
                <a:bodyPr/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sz="1800" i="1">
                                <a:latin typeface="Cambria Math" panose="02040503050406030204" pitchFamily="18" charset="0"/>
                                <a:sym typeface="Cambria Math"/>
                              </a:rPr>
                            </m:ctrlPr>
                          </m:sSubPr>
                          <m:e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sz="1800" i="1">
                                <a:latin typeface="Cambria Math"/>
                                <a:sym typeface="Cambria Math"/>
                              </a:rPr>
                              <m:t>44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29" name=""/>
                <p:cNvSpPr txBox="1"/>
                <p:nvPr/>
              </p:nvSpPr>
              <p:spPr>
                <a:xfrm>
                  <a:off x="5323237" y="4310873"/>
                  <a:ext cx="590550" cy="40005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6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Attention </a:t>
            </a:r>
            <a:r>
              <a:rPr lang="ko-KR" altLang="en-US"/>
              <a:t>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시각화 가능</a:t>
            </a:r>
            <a:br>
              <a:rPr lang="ko-KR" altLang="en-US"/>
            </a:br>
            <a:r>
              <a:rPr lang="ko-KR" altLang="en-US"/>
              <a:t>입력에서 어떤 정보를 참고했는지</a:t>
            </a:r>
            <a:r>
              <a:rPr lang="en-US" altLang="ko-KR"/>
              <a:t>...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4161" y="2881313"/>
            <a:ext cx="7677150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14523" y="364277"/>
            <a:ext cx="4313980" cy="612944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 </a:t>
            </a:r>
            <a:r>
              <a:rPr lang="ko-KR" altLang="en-US"/>
              <a:t>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트랜스포머는 </a:t>
            </a:r>
            <a:r>
              <a:rPr lang="en-US" altLang="ko-KR"/>
              <a:t>RNN</a:t>
            </a:r>
            <a:r>
              <a:rPr lang="ko-KR" altLang="en-US"/>
              <a:t>이나 </a:t>
            </a:r>
            <a:r>
              <a:rPr lang="en-US" altLang="ko-KR"/>
              <a:t>CNN</a:t>
            </a:r>
            <a:r>
              <a:rPr lang="ko-KR" altLang="en-US"/>
              <a:t>을 필요로 하지 않음</a:t>
            </a:r>
          </a:p>
          <a:p>
            <a:pPr lvl="1">
              <a:defRPr/>
            </a:pPr>
            <a:r>
              <a:rPr lang="en-US" altLang="ko-KR"/>
              <a:t>Positional Encoding</a:t>
            </a:r>
            <a:r>
              <a:rPr lang="ko-KR" altLang="en-US"/>
              <a:t> 사용</a:t>
            </a:r>
          </a:p>
          <a:p>
            <a:pPr>
              <a:defRPr/>
            </a:pPr>
            <a:r>
              <a:rPr lang="en-US" altLang="ko-KR"/>
              <a:t>BERT</a:t>
            </a:r>
            <a:r>
              <a:rPr lang="ko-KR" altLang="en-US"/>
              <a:t>와 같은 향상된 네트워크에서 채택</a:t>
            </a:r>
          </a:p>
          <a:p>
            <a:pPr>
              <a:defRPr/>
            </a:pPr>
            <a:r>
              <a:rPr lang="ko-KR" altLang="en-US"/>
              <a:t>인코더와 디코더로 구성</a:t>
            </a:r>
          </a:p>
          <a:p>
            <a:pPr lvl="1">
              <a:defRPr/>
            </a:pPr>
            <a:r>
              <a:rPr lang="en-US" altLang="ko-KR"/>
              <a:t>Attention</a:t>
            </a:r>
            <a:r>
              <a:rPr lang="ko-KR" altLang="en-US"/>
              <a:t> 과정을 여러 레이어에서 반복</a:t>
            </a:r>
          </a:p>
          <a:p>
            <a:pPr lvl="1">
              <a:defRPr/>
            </a:pPr>
            <a:r>
              <a:rPr lang="en-US" altLang="ko-KR"/>
              <a:t>N</a:t>
            </a:r>
            <a:r>
              <a:rPr lang="ko-KR" altLang="en-US"/>
              <a:t>번 만큼 중첩되어 사용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/>
              <a:t>Transformer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000" dirty="0"/>
              <a:t>입력 값 </a:t>
            </a:r>
            <a:r>
              <a:rPr lang="ko-KR" altLang="en-US" sz="3000" dirty="0" err="1"/>
              <a:t>임베딩</a:t>
            </a:r>
            <a:endParaRPr lang="ko-KR" altLang="en-US" sz="30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AEB26A-A4CD-A259-73C9-93D4FD5ED166}"/>
              </a:ext>
            </a:extLst>
          </p:cNvPr>
          <p:cNvGrpSpPr/>
          <p:nvPr/>
        </p:nvGrpSpPr>
        <p:grpSpPr>
          <a:xfrm>
            <a:off x="1237478" y="2796922"/>
            <a:ext cx="4423145" cy="2687992"/>
            <a:chOff x="3884425" y="2700670"/>
            <a:chExt cx="4423145" cy="2687992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0C76ED43-B567-3088-3E70-1AF197B860C0}"/>
                </a:ext>
              </a:extLst>
            </p:cNvPr>
            <p:cNvSpPr/>
            <p:nvPr/>
          </p:nvSpPr>
          <p:spPr>
            <a:xfrm>
              <a:off x="3884425" y="3416613"/>
              <a:ext cx="4423145" cy="89313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dirty="0">
                  <a:solidFill>
                    <a:schemeClr val="tx1"/>
                  </a:solidFill>
                </a:rPr>
                <a:t>Input Embedding Matrix</a:t>
              </a:r>
              <a:endParaRPr kumimoji="1"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BDFBD70-C6F3-06CB-EF93-4C51DB08E646}"/>
                </a:ext>
              </a:extLst>
            </p:cNvPr>
            <p:cNvCxnSpPr>
              <a:stCxn id="4" idx="0"/>
            </p:cNvCxnSpPr>
            <p:nvPr/>
          </p:nvCxnSpPr>
          <p:spPr>
            <a:xfrm flipH="1" flipV="1">
              <a:off x="6095997" y="2700670"/>
              <a:ext cx="1" cy="715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C1F5ACC-86BC-45A5-1B1E-D435EBDEB40C}"/>
                </a:ext>
              </a:extLst>
            </p:cNvPr>
            <p:cNvCxnSpPr/>
            <p:nvPr/>
          </p:nvCxnSpPr>
          <p:spPr>
            <a:xfrm flipH="1" flipV="1">
              <a:off x="4738574" y="4309748"/>
              <a:ext cx="1" cy="715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14A81CC-DDBE-2914-DCB3-91EA3B345A98}"/>
                </a:ext>
              </a:extLst>
            </p:cNvPr>
            <p:cNvCxnSpPr/>
            <p:nvPr/>
          </p:nvCxnSpPr>
          <p:spPr>
            <a:xfrm flipH="1" flipV="1">
              <a:off x="5592724" y="4309748"/>
              <a:ext cx="1" cy="715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253FFC75-20F0-891B-3318-A73C87555576}"/>
                </a:ext>
              </a:extLst>
            </p:cNvPr>
            <p:cNvCxnSpPr/>
            <p:nvPr/>
          </p:nvCxnSpPr>
          <p:spPr>
            <a:xfrm flipH="1" flipV="1">
              <a:off x="6446874" y="4309748"/>
              <a:ext cx="1" cy="715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07FA389-0C3F-DE1B-4F60-45AA7B956C41}"/>
                </a:ext>
              </a:extLst>
            </p:cNvPr>
            <p:cNvCxnSpPr/>
            <p:nvPr/>
          </p:nvCxnSpPr>
          <p:spPr>
            <a:xfrm flipH="1" flipV="1">
              <a:off x="7301024" y="4309748"/>
              <a:ext cx="1" cy="715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34F67F-85DF-AFE4-4277-1243D4D22A6B}"/>
                </a:ext>
              </a:extLst>
            </p:cNvPr>
            <p:cNvSpPr txBox="1"/>
            <p:nvPr/>
          </p:nvSpPr>
          <p:spPr>
            <a:xfrm>
              <a:off x="4614181" y="4983476"/>
              <a:ext cx="2487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000" dirty="0"/>
                <a:t>I</a:t>
              </a:r>
              <a:endParaRPr kumimoji="1"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27FD17-CF17-8929-3083-BEA786E1E009}"/>
                </a:ext>
              </a:extLst>
            </p:cNvPr>
            <p:cNvSpPr txBox="1"/>
            <p:nvPr/>
          </p:nvSpPr>
          <p:spPr>
            <a:xfrm>
              <a:off x="5318294" y="4983476"/>
              <a:ext cx="548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am</a:t>
              </a:r>
              <a:endParaRPr kumimoji="1"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E1E9A9-9EA2-2E2E-B78D-3A67ECCBCD2B}"/>
                </a:ext>
              </a:extLst>
            </p:cNvPr>
            <p:cNvSpPr txBox="1"/>
            <p:nvPr/>
          </p:nvSpPr>
          <p:spPr>
            <a:xfrm>
              <a:off x="6172444" y="4983476"/>
              <a:ext cx="548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a</a:t>
              </a:r>
              <a:endParaRPr kumimoji="1" lang="ko-KR" alt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26F838-1A9C-529D-5FF9-1951D793D674}"/>
                </a:ext>
              </a:extLst>
            </p:cNvPr>
            <p:cNvSpPr txBox="1"/>
            <p:nvPr/>
          </p:nvSpPr>
          <p:spPr>
            <a:xfrm>
              <a:off x="6746584" y="4988552"/>
              <a:ext cx="11649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000" dirty="0"/>
                <a:t>teacher</a:t>
              </a:r>
              <a:endParaRPr kumimoji="1" lang="ko-KR" altLang="en-US" sz="2000" dirty="0"/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0716AD4-E356-7A0A-44A5-31F04BA0A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0886"/>
              </p:ext>
            </p:extLst>
          </p:nvPr>
        </p:nvGraphicFramePr>
        <p:xfrm>
          <a:off x="7509779" y="2688967"/>
          <a:ext cx="3609316" cy="25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9">
                  <a:extLst>
                    <a:ext uri="{9D8B030D-6E8A-4147-A177-3AD203B41FA5}">
                      <a16:colId xmlns:a16="http://schemas.microsoft.com/office/drawing/2014/main" val="1108953165"/>
                    </a:ext>
                  </a:extLst>
                </a:gridCol>
                <a:gridCol w="902329">
                  <a:extLst>
                    <a:ext uri="{9D8B030D-6E8A-4147-A177-3AD203B41FA5}">
                      <a16:colId xmlns:a16="http://schemas.microsoft.com/office/drawing/2014/main" val="1378353748"/>
                    </a:ext>
                  </a:extLst>
                </a:gridCol>
                <a:gridCol w="902329">
                  <a:extLst>
                    <a:ext uri="{9D8B030D-6E8A-4147-A177-3AD203B41FA5}">
                      <a16:colId xmlns:a16="http://schemas.microsoft.com/office/drawing/2014/main" val="1565571341"/>
                    </a:ext>
                  </a:extLst>
                </a:gridCol>
                <a:gridCol w="902329">
                  <a:extLst>
                    <a:ext uri="{9D8B030D-6E8A-4147-A177-3AD203B41FA5}">
                      <a16:colId xmlns:a16="http://schemas.microsoft.com/office/drawing/2014/main" val="2409679011"/>
                    </a:ext>
                  </a:extLst>
                </a:gridCol>
              </a:tblGrid>
              <a:tr h="50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Embed dim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82212"/>
                  </a:ext>
                </a:extLst>
              </a:tr>
              <a:tr h="50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647168"/>
                  </a:ext>
                </a:extLst>
              </a:tr>
              <a:tr h="50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66634"/>
                  </a:ext>
                </a:extLst>
              </a:tr>
              <a:tr h="50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570217"/>
                  </a:ext>
                </a:extLst>
              </a:tr>
              <a:tr h="5081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teacher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06502"/>
                  </a:ext>
                </a:extLst>
              </a:tr>
            </a:tbl>
          </a:graphicData>
        </a:graphic>
      </p:graphicFrame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C5E7AF6-E376-40CB-E6EB-D8AF0D18030C}"/>
              </a:ext>
            </a:extLst>
          </p:cNvPr>
          <p:cNvSpPr/>
          <p:nvPr/>
        </p:nvSpPr>
        <p:spPr>
          <a:xfrm>
            <a:off x="6095998" y="37171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229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3D16F-9D7F-1CA2-D3EA-8EA40DA9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B1C46-BEA5-E66F-A0A5-03EB5088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 dirty="0"/>
              <a:t>Transformer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AC4DC-DDDB-F253-6933-78AEBD42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3000" dirty="0"/>
              <a:t>입력 값 </a:t>
            </a:r>
            <a:r>
              <a:rPr lang="ko-KR" altLang="en-US" sz="3000" dirty="0" err="1"/>
              <a:t>임베딩</a:t>
            </a:r>
            <a:endParaRPr lang="en-US" altLang="ko-KR" sz="3000" dirty="0"/>
          </a:p>
          <a:p>
            <a:pPr lvl="1">
              <a:defRPr/>
            </a:pPr>
            <a:r>
              <a:rPr lang="en-US" altLang="ko-KR" sz="2200" dirty="0"/>
              <a:t>Positional Encoding </a:t>
            </a:r>
            <a:r>
              <a:rPr lang="ko-KR" altLang="en-US" sz="2200" dirty="0"/>
              <a:t>사용 </a:t>
            </a:r>
            <a:r>
              <a:rPr lang="en-US" altLang="ko-KR" sz="2200" dirty="0"/>
              <a:t>-&gt;</a:t>
            </a:r>
            <a:r>
              <a:rPr lang="ko-KR" altLang="en-US" sz="2200" dirty="0"/>
              <a:t> </a:t>
            </a:r>
            <a:r>
              <a:rPr lang="en-US" altLang="ko-KR" sz="2200" dirty="0"/>
              <a:t>RNN</a:t>
            </a:r>
            <a:r>
              <a:rPr lang="ko-KR" altLang="en-US" sz="2200" dirty="0"/>
              <a:t>을 사용</a:t>
            </a:r>
            <a:r>
              <a:rPr lang="en-US" altLang="ko-KR" sz="2200" dirty="0"/>
              <a:t> x</a:t>
            </a:r>
            <a:endParaRPr lang="ko-KR" altLang="en-US" sz="2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55FDDA9-6908-B7C8-2EE1-18A951C16FFB}"/>
              </a:ext>
            </a:extLst>
          </p:cNvPr>
          <p:cNvGrpSpPr/>
          <p:nvPr/>
        </p:nvGrpSpPr>
        <p:grpSpPr>
          <a:xfrm>
            <a:off x="1786221" y="2945995"/>
            <a:ext cx="6794102" cy="3180168"/>
            <a:chOff x="1701161" y="2945995"/>
            <a:chExt cx="6794102" cy="318016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D10C434-E912-A016-DCE7-C039DBD80D0E}"/>
                </a:ext>
              </a:extLst>
            </p:cNvPr>
            <p:cNvGrpSpPr/>
            <p:nvPr/>
          </p:nvGrpSpPr>
          <p:grpSpPr>
            <a:xfrm>
              <a:off x="1701161" y="2945995"/>
              <a:ext cx="6794102" cy="3180168"/>
              <a:chOff x="1513468" y="2208494"/>
              <a:chExt cx="6794102" cy="3180168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527330A8-C71F-7AEB-3102-85447D59234A}"/>
                  </a:ext>
                </a:extLst>
              </p:cNvPr>
              <p:cNvSpPr/>
              <p:nvPr/>
            </p:nvSpPr>
            <p:spPr>
              <a:xfrm>
                <a:off x="3884425" y="3416613"/>
                <a:ext cx="4423145" cy="8931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tx1"/>
                    </a:solidFill>
                  </a:rPr>
                  <a:t>Input Embedding Matrix</a:t>
                </a:r>
                <a:endParaRPr kumimoji="1" lang="ko-KR" alt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C98869AE-5B30-7889-A594-3EA3268217EC}"/>
                  </a:ext>
                </a:extLst>
              </p:cNvPr>
              <p:cNvCxnSpPr>
                <a:cxnSpLocks/>
                <a:stCxn id="4" idx="0"/>
                <a:endCxn id="18" idx="4"/>
              </p:cNvCxnSpPr>
              <p:nvPr/>
            </p:nvCxnSpPr>
            <p:spPr>
              <a:xfrm flipH="1" flipV="1">
                <a:off x="6095997" y="2828818"/>
                <a:ext cx="1" cy="58779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77000FD0-1A32-A463-83CA-E5DF22A62164}"/>
                  </a:ext>
                </a:extLst>
              </p:cNvPr>
              <p:cNvCxnSpPr/>
              <p:nvPr/>
            </p:nvCxnSpPr>
            <p:spPr>
              <a:xfrm flipH="1" flipV="1">
                <a:off x="4738574" y="4309748"/>
                <a:ext cx="1" cy="7159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6458402-F4E0-CA98-DB95-5FC75FB2A524}"/>
                  </a:ext>
                </a:extLst>
              </p:cNvPr>
              <p:cNvCxnSpPr/>
              <p:nvPr/>
            </p:nvCxnSpPr>
            <p:spPr>
              <a:xfrm flipH="1" flipV="1">
                <a:off x="5592724" y="4309748"/>
                <a:ext cx="1" cy="7159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EE5F3E29-78D5-0945-2B13-CF12F554EFAF}"/>
                  </a:ext>
                </a:extLst>
              </p:cNvPr>
              <p:cNvCxnSpPr/>
              <p:nvPr/>
            </p:nvCxnSpPr>
            <p:spPr>
              <a:xfrm flipH="1" flipV="1">
                <a:off x="6446874" y="4309748"/>
                <a:ext cx="1" cy="7159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53FAABB0-D0F3-2541-C960-78B0026A3FC6}"/>
                  </a:ext>
                </a:extLst>
              </p:cNvPr>
              <p:cNvCxnSpPr/>
              <p:nvPr/>
            </p:nvCxnSpPr>
            <p:spPr>
              <a:xfrm flipH="1" flipV="1">
                <a:off x="7301024" y="4309748"/>
                <a:ext cx="1" cy="7159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A1D233-99D2-407D-2E57-A38831FD3742}"/>
                  </a:ext>
                </a:extLst>
              </p:cNvPr>
              <p:cNvSpPr txBox="1"/>
              <p:nvPr/>
            </p:nvSpPr>
            <p:spPr>
              <a:xfrm>
                <a:off x="4614181" y="4983476"/>
                <a:ext cx="248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2000" dirty="0"/>
                  <a:t>I</a:t>
                </a:r>
                <a:endParaRPr kumimoji="1" lang="ko-KR" altLang="en-US" sz="20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D3FB4-59CE-2BF2-B447-1340545698AF}"/>
                  </a:ext>
                </a:extLst>
              </p:cNvPr>
              <p:cNvSpPr txBox="1"/>
              <p:nvPr/>
            </p:nvSpPr>
            <p:spPr>
              <a:xfrm>
                <a:off x="5318294" y="4983476"/>
                <a:ext cx="548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dirty="0"/>
                  <a:t>am</a:t>
                </a:r>
                <a:endParaRPr kumimoji="1" lang="ko-KR" altLang="en-US" sz="20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89909C-8D65-BD65-EC55-D97B507570F9}"/>
                  </a:ext>
                </a:extLst>
              </p:cNvPr>
              <p:cNvSpPr txBox="1"/>
              <p:nvPr/>
            </p:nvSpPr>
            <p:spPr>
              <a:xfrm>
                <a:off x="6172444" y="4983476"/>
                <a:ext cx="548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dirty="0"/>
                  <a:t>a</a:t>
                </a:r>
                <a:endParaRPr kumimoji="1" lang="ko-KR" altLang="en-US" sz="2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FD59A5-9432-D298-F89D-0083A7408B87}"/>
                  </a:ext>
                </a:extLst>
              </p:cNvPr>
              <p:cNvSpPr txBox="1"/>
              <p:nvPr/>
            </p:nvSpPr>
            <p:spPr>
              <a:xfrm>
                <a:off x="6746584" y="4988552"/>
                <a:ext cx="11649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2000" dirty="0"/>
                  <a:t>teacher</a:t>
                </a:r>
                <a:endParaRPr kumimoji="1" lang="ko-KR" altLang="en-US" sz="2000" dirty="0"/>
              </a:p>
            </p:txBody>
          </p:sp>
          <p:sp>
            <p:nvSpPr>
              <p:cNvPr id="19" name="모서리가 둥근 직사각형 18">
                <a:extLst>
                  <a:ext uri="{FF2B5EF4-FFF2-40B4-BE49-F238E27FC236}">
                    <a16:creationId xmlns:a16="http://schemas.microsoft.com/office/drawing/2014/main" id="{B3EAE19E-792D-73A8-F454-C197D922B960}"/>
                  </a:ext>
                </a:extLst>
              </p:cNvPr>
              <p:cNvSpPr/>
              <p:nvPr/>
            </p:nvSpPr>
            <p:spPr>
              <a:xfrm>
                <a:off x="1513468" y="2208494"/>
                <a:ext cx="3225106" cy="721019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800" dirty="0">
                    <a:solidFill>
                      <a:schemeClr val="tx1"/>
                    </a:solidFill>
                  </a:rPr>
                  <a:t>Positional Encoding</a:t>
                </a:r>
                <a:endParaRPr kumimoji="1"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57B01F9-2F7B-E731-8274-D97C4AA71464}"/>
                </a:ext>
              </a:extLst>
            </p:cNvPr>
            <p:cNvSpPr/>
            <p:nvPr/>
          </p:nvSpPr>
          <p:spPr>
            <a:xfrm>
              <a:off x="6016871" y="3035887"/>
              <a:ext cx="533638" cy="53043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kumimoji="1" lang="en-US" altLang="ko-KR" sz="3200" dirty="0">
                  <a:solidFill>
                    <a:schemeClr val="tx1"/>
                  </a:solidFill>
                </a:rPr>
                <a:t>+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D64940-4DCF-06DF-252C-2F237F55925F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V="1">
            <a:off x="5011327" y="3301103"/>
            <a:ext cx="1090604" cy="5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109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어텐션 메커니즘 활용</a:t>
            </a:r>
            <a:endParaRPr lang="ko-KR" altLang="en-US" sz="1000"/>
          </a:p>
          <a:p>
            <a:pPr>
              <a:defRPr/>
            </a:pPr>
            <a:r>
              <a:rPr lang="ko-KR" altLang="en-US"/>
              <a:t>최신 자연어 처리 모델의 아키텍쳐</a:t>
            </a:r>
            <a:endParaRPr lang="ko-KR" altLang="en-US" sz="1000"/>
          </a:p>
          <a:p>
            <a:pPr>
              <a:defRPr/>
            </a:pPr>
            <a:r>
              <a:rPr lang="en-US" altLang="ko-KR"/>
              <a:t>Google</a:t>
            </a:r>
            <a:r>
              <a:rPr lang="ko-KR" altLang="en-US"/>
              <a:t> 번역기</a:t>
            </a:r>
            <a:r>
              <a:rPr lang="en-US" altLang="ko-KR"/>
              <a:t>,</a:t>
            </a:r>
            <a:r>
              <a:rPr lang="ko-KR" altLang="en-US"/>
              <a:t> 파파고 등에 활용</a:t>
            </a:r>
            <a:r>
              <a:rPr lang="en-US" altLang="ko-KR"/>
              <a:t> - GPT, BERT</a:t>
            </a:r>
          </a:p>
        </p:txBody>
      </p:sp>
    </p:spTree>
    <p:extLst>
      <p:ext uri="{BB962C8B-B14F-4D97-AF65-F5344CB8AC3E}">
        <p14:creationId xmlns:p14="http://schemas.microsoft.com/office/powerpoint/2010/main" val="399192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AB011-E873-963E-8E46-0BE0D168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Transformer </a:t>
            </a:r>
            <a:r>
              <a:rPr kumimoji="1"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80CEA-EE63-EC6F-4A06-43FBE6D2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임베딩</a:t>
            </a:r>
            <a:r>
              <a:rPr kumimoji="1" lang="ko-KR" altLang="en-US" dirty="0"/>
              <a:t> 이후 </a:t>
            </a:r>
            <a:r>
              <a:rPr kumimoji="1" lang="ko-KR" altLang="en-US" dirty="0" err="1"/>
              <a:t>어텐션</a:t>
            </a:r>
            <a:r>
              <a:rPr kumimoji="1" lang="ko-KR" altLang="en-US" dirty="0"/>
              <a:t> 진행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향상을 위해 잔여 학습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어텐션과</a:t>
            </a:r>
            <a:r>
              <a:rPr kumimoji="1" lang="ko-KR" altLang="en-US" dirty="0"/>
              <a:t> 정규화 과정 반복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각 레이어는 서로 다른 파라미터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B298D43-ACBC-B901-6313-52DCACAF7920}"/>
              </a:ext>
            </a:extLst>
          </p:cNvPr>
          <p:cNvGrpSpPr/>
          <p:nvPr/>
        </p:nvGrpSpPr>
        <p:grpSpPr>
          <a:xfrm>
            <a:off x="6188096" y="1248582"/>
            <a:ext cx="5231267" cy="5321397"/>
            <a:chOff x="1701161" y="-826600"/>
            <a:chExt cx="6794102" cy="771768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BA02D0-4B95-5AFB-0AD8-DA2FC8BCFA70}"/>
                </a:ext>
              </a:extLst>
            </p:cNvPr>
            <p:cNvGrpSpPr/>
            <p:nvPr/>
          </p:nvGrpSpPr>
          <p:grpSpPr>
            <a:xfrm>
              <a:off x="1701161" y="-826600"/>
              <a:ext cx="6794102" cy="7717685"/>
              <a:chOff x="1701161" y="-1484968"/>
              <a:chExt cx="6794102" cy="7717685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C8CC739-D3C9-575A-30B2-5FFCEF0FB748}"/>
                  </a:ext>
                </a:extLst>
              </p:cNvPr>
              <p:cNvGrpSpPr/>
              <p:nvPr/>
            </p:nvGrpSpPr>
            <p:grpSpPr>
              <a:xfrm>
                <a:off x="1701161" y="-1484968"/>
                <a:ext cx="6794102" cy="7717685"/>
                <a:chOff x="1513468" y="-2222469"/>
                <a:chExt cx="6794102" cy="7717685"/>
              </a:xfrm>
            </p:grpSpPr>
            <p:sp>
              <p:nvSpPr>
                <p:cNvPr id="7" name="모서리가 둥근 직사각형 6">
                  <a:extLst>
                    <a:ext uri="{FF2B5EF4-FFF2-40B4-BE49-F238E27FC236}">
                      <a16:creationId xmlns:a16="http://schemas.microsoft.com/office/drawing/2014/main" id="{85D5242F-0073-233B-1A6A-F5B64959F767}"/>
                    </a:ext>
                  </a:extLst>
                </p:cNvPr>
                <p:cNvSpPr/>
                <p:nvPr/>
              </p:nvSpPr>
              <p:spPr>
                <a:xfrm>
                  <a:off x="3884425" y="3416613"/>
                  <a:ext cx="4423145" cy="89313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>
                      <a:solidFill>
                        <a:schemeClr val="tx1"/>
                      </a:solidFill>
                    </a:rPr>
                    <a:t>Input Embedding Matrix</a:t>
                  </a:r>
                  <a:endParaRPr kumimoji="1"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2A833678-5441-65A5-267A-E21546EF70A6}"/>
                    </a:ext>
                  </a:extLst>
                </p:cNvPr>
                <p:cNvCxnSpPr>
                  <a:cxnSpLocks/>
                  <a:stCxn id="7" idx="0"/>
                  <a:endCxn id="6" idx="4"/>
                </p:cNvCxnSpPr>
                <p:nvPr/>
              </p:nvCxnSpPr>
              <p:spPr>
                <a:xfrm flipH="1" flipV="1">
                  <a:off x="6095997" y="2828818"/>
                  <a:ext cx="1" cy="587795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C89685CA-0797-A76F-E538-E46B2C5417C0}"/>
                    </a:ext>
                  </a:extLst>
                </p:cNvPr>
                <p:cNvCxnSpPr/>
                <p:nvPr/>
              </p:nvCxnSpPr>
              <p:spPr>
                <a:xfrm flipH="1" flipV="1">
                  <a:off x="4738574" y="4309748"/>
                  <a:ext cx="1" cy="7159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F55F7C76-C11F-164E-7BE6-C9130B3B43DB}"/>
                    </a:ext>
                  </a:extLst>
                </p:cNvPr>
                <p:cNvCxnSpPr/>
                <p:nvPr/>
              </p:nvCxnSpPr>
              <p:spPr>
                <a:xfrm flipH="1" flipV="1">
                  <a:off x="5592724" y="4309748"/>
                  <a:ext cx="1" cy="7159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E5F64260-3049-56AB-A52F-74873C82AD49}"/>
                    </a:ext>
                  </a:extLst>
                </p:cNvPr>
                <p:cNvCxnSpPr/>
                <p:nvPr/>
              </p:nvCxnSpPr>
              <p:spPr>
                <a:xfrm flipH="1" flipV="1">
                  <a:off x="6446874" y="4309748"/>
                  <a:ext cx="1" cy="7159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190E6F30-C04D-7843-28D6-A04868D8FB57}"/>
                    </a:ext>
                  </a:extLst>
                </p:cNvPr>
                <p:cNvCxnSpPr/>
                <p:nvPr/>
              </p:nvCxnSpPr>
              <p:spPr>
                <a:xfrm flipH="1" flipV="1">
                  <a:off x="7301024" y="4309748"/>
                  <a:ext cx="1" cy="7159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4E6A564-60E4-7642-E681-DDB6F3F68E3C}"/>
                    </a:ext>
                  </a:extLst>
                </p:cNvPr>
                <p:cNvSpPr txBox="1"/>
                <p:nvPr/>
              </p:nvSpPr>
              <p:spPr>
                <a:xfrm>
                  <a:off x="4585347" y="4983476"/>
                  <a:ext cx="306457" cy="491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I</a:t>
                  </a:r>
                  <a:endParaRPr kumimoji="1" lang="ko-KR" altLang="en-US" sz="1600" dirty="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68EF77C-8717-C469-8E01-494406E2CFCC}"/>
                    </a:ext>
                  </a:extLst>
                </p:cNvPr>
                <p:cNvSpPr txBox="1"/>
                <p:nvPr/>
              </p:nvSpPr>
              <p:spPr>
                <a:xfrm>
                  <a:off x="5203871" y="5004207"/>
                  <a:ext cx="777703" cy="491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am</a:t>
                  </a:r>
                  <a:endParaRPr kumimoji="1" lang="ko-KR" altLang="en-US" sz="16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E313C9A-3355-FAC8-FF22-CB27A710DAA5}"/>
                    </a:ext>
                  </a:extLst>
                </p:cNvPr>
                <p:cNvSpPr txBox="1"/>
                <p:nvPr/>
              </p:nvSpPr>
              <p:spPr>
                <a:xfrm>
                  <a:off x="6172444" y="4983476"/>
                  <a:ext cx="548859" cy="491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a</a:t>
                  </a:r>
                  <a:endParaRPr kumimoji="1" lang="ko-KR" altLang="en-US" sz="16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2D63EB3-0257-02FE-C4BB-B607EFE33720}"/>
                    </a:ext>
                  </a:extLst>
                </p:cNvPr>
                <p:cNvSpPr txBox="1"/>
                <p:nvPr/>
              </p:nvSpPr>
              <p:spPr>
                <a:xfrm>
                  <a:off x="6746584" y="4988552"/>
                  <a:ext cx="1164902" cy="491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teacher</a:t>
                  </a:r>
                  <a:endParaRPr kumimoji="1" lang="ko-KR" altLang="en-US" sz="1600" dirty="0"/>
                </a:p>
              </p:txBody>
            </p:sp>
            <p:sp>
              <p:nvSpPr>
                <p:cNvPr id="17" name="모서리가 둥근 직사각형 16">
                  <a:extLst>
                    <a:ext uri="{FF2B5EF4-FFF2-40B4-BE49-F238E27FC236}">
                      <a16:creationId xmlns:a16="http://schemas.microsoft.com/office/drawing/2014/main" id="{7D7BB55E-DB9A-8523-A6E4-B99C0A841EC9}"/>
                    </a:ext>
                  </a:extLst>
                </p:cNvPr>
                <p:cNvSpPr/>
                <p:nvPr/>
              </p:nvSpPr>
              <p:spPr>
                <a:xfrm>
                  <a:off x="1513468" y="2208494"/>
                  <a:ext cx="3225106" cy="721019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>
                      <a:solidFill>
                        <a:schemeClr val="tx1"/>
                      </a:solidFill>
                    </a:rPr>
                    <a:t>Positional Encoding</a:t>
                  </a:r>
                  <a:endParaRPr kumimoji="1"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모서리가 둥근 직사각형 17">
                  <a:extLst>
                    <a:ext uri="{FF2B5EF4-FFF2-40B4-BE49-F238E27FC236}">
                      <a16:creationId xmlns:a16="http://schemas.microsoft.com/office/drawing/2014/main" id="{B8E7EFD9-E225-B3F3-1EE9-8747886E286F}"/>
                    </a:ext>
                  </a:extLst>
                </p:cNvPr>
                <p:cNvSpPr/>
                <p:nvPr/>
              </p:nvSpPr>
              <p:spPr>
                <a:xfrm>
                  <a:off x="4381976" y="954849"/>
                  <a:ext cx="3428042" cy="721019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>
                      <a:solidFill>
                        <a:schemeClr val="tx1"/>
                      </a:solidFill>
                    </a:rPr>
                    <a:t>Multi-head Attention</a:t>
                  </a:r>
                  <a:endParaRPr kumimoji="1"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648BB3A0-12F4-1057-B7D9-93904C75E6D9}"/>
                    </a:ext>
                  </a:extLst>
                </p:cNvPr>
                <p:cNvCxnSpPr>
                  <a:cxnSpLocks/>
                  <a:stCxn id="6" idx="0"/>
                  <a:endCxn id="18" idx="2"/>
                </p:cNvCxnSpPr>
                <p:nvPr/>
              </p:nvCxnSpPr>
              <p:spPr>
                <a:xfrm flipV="1">
                  <a:off x="6095997" y="1675868"/>
                  <a:ext cx="0" cy="622518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모서리가 둥근 직사각형 20">
                  <a:extLst>
                    <a:ext uri="{FF2B5EF4-FFF2-40B4-BE49-F238E27FC236}">
                      <a16:creationId xmlns:a16="http://schemas.microsoft.com/office/drawing/2014/main" id="{4742692B-2943-BD77-A499-1EB81E1FBC34}"/>
                    </a:ext>
                  </a:extLst>
                </p:cNvPr>
                <p:cNvSpPr/>
                <p:nvPr/>
              </p:nvSpPr>
              <p:spPr>
                <a:xfrm>
                  <a:off x="4381976" y="-102435"/>
                  <a:ext cx="3428042" cy="721019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>
                      <a:solidFill>
                        <a:schemeClr val="tx1"/>
                      </a:solidFill>
                    </a:rPr>
                    <a:t>Add + Norm</a:t>
                  </a:r>
                  <a:endParaRPr kumimoji="1"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D2238308-9A7B-3057-670C-8F376C16EB95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V="1">
                  <a:off x="6095997" y="618584"/>
                  <a:ext cx="0" cy="35917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모서리가 둥근 직사각형 27">
                  <a:extLst>
                    <a:ext uri="{FF2B5EF4-FFF2-40B4-BE49-F238E27FC236}">
                      <a16:creationId xmlns:a16="http://schemas.microsoft.com/office/drawing/2014/main" id="{378190F3-DFCA-EB62-A6FE-11585DEE27F7}"/>
                    </a:ext>
                  </a:extLst>
                </p:cNvPr>
                <p:cNvSpPr/>
                <p:nvPr/>
              </p:nvSpPr>
              <p:spPr>
                <a:xfrm>
                  <a:off x="4381976" y="-1165184"/>
                  <a:ext cx="3428042" cy="72102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>
                      <a:solidFill>
                        <a:schemeClr val="tx1"/>
                      </a:solidFill>
                    </a:rPr>
                    <a:t>Feedforward Layer</a:t>
                  </a:r>
                  <a:endParaRPr kumimoji="1"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모서리가 둥근 직사각형 28">
                  <a:extLst>
                    <a:ext uri="{FF2B5EF4-FFF2-40B4-BE49-F238E27FC236}">
                      <a16:creationId xmlns:a16="http://schemas.microsoft.com/office/drawing/2014/main" id="{0894B66E-F947-35C7-FE7E-D8293E891AB3}"/>
                    </a:ext>
                  </a:extLst>
                </p:cNvPr>
                <p:cNvSpPr/>
                <p:nvPr/>
              </p:nvSpPr>
              <p:spPr>
                <a:xfrm>
                  <a:off x="4381976" y="-2222469"/>
                  <a:ext cx="3428042" cy="72102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2000" dirty="0">
                      <a:solidFill>
                        <a:schemeClr val="tx1"/>
                      </a:solidFill>
                    </a:rPr>
                    <a:t>Add + Norm</a:t>
                  </a:r>
                  <a:endParaRPr kumimoji="1"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직선 화살표 연결선 29">
                  <a:extLst>
                    <a:ext uri="{FF2B5EF4-FFF2-40B4-BE49-F238E27FC236}">
                      <a16:creationId xmlns:a16="http://schemas.microsoft.com/office/drawing/2014/main" id="{133FA1F9-A713-343C-F537-F788B93DE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5997" y="-444165"/>
                  <a:ext cx="0" cy="35917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7334EA30-D116-D068-7053-EC0EB1476A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5997" y="-1506914"/>
                  <a:ext cx="0" cy="359176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EB199A4-078E-F176-609F-6B22A374B986}"/>
                  </a:ext>
                </a:extLst>
              </p:cNvPr>
              <p:cNvSpPr/>
              <p:nvPr/>
            </p:nvSpPr>
            <p:spPr>
              <a:xfrm>
                <a:off x="6016871" y="3035887"/>
                <a:ext cx="533638" cy="53043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r>
                  <a:rPr kumimoji="1" lang="en-US" altLang="ko-KR" sz="3200" dirty="0">
                    <a:solidFill>
                      <a:schemeClr val="tx1"/>
                    </a:solidFill>
                  </a:rPr>
                  <a:t>+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" name="꺾인 연결선[E] 24">
              <a:extLst>
                <a:ext uri="{FF2B5EF4-FFF2-40B4-BE49-F238E27FC236}">
                  <a16:creationId xmlns:a16="http://schemas.microsoft.com/office/drawing/2014/main" id="{31F9BD6A-8D93-5CC6-7037-86F5D12C053E}"/>
                </a:ext>
              </a:extLst>
            </p:cNvPr>
            <p:cNvCxnSpPr>
              <a:endCxn id="21" idx="1"/>
            </p:cNvCxnSpPr>
            <p:nvPr/>
          </p:nvCxnSpPr>
          <p:spPr>
            <a:xfrm rot="16200000" flipV="1">
              <a:off x="4539152" y="1684461"/>
              <a:ext cx="1775056" cy="1714021"/>
            </a:xfrm>
            <a:prstGeom prst="bentConnector4">
              <a:avLst>
                <a:gd name="adj1" fmla="val 2707"/>
                <a:gd name="adj2" fmla="val 11333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0792DE24-2E7B-26C5-B1DD-10D698167793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10800000">
              <a:off x="4569669" y="-466089"/>
              <a:ext cx="1714021" cy="1695396"/>
            </a:xfrm>
            <a:prstGeom prst="bentConnector3">
              <a:avLst>
                <a:gd name="adj1" fmla="val 11347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55BEDE-3D2B-57CD-3C2E-4FAF5E9D92A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71337" y="4548612"/>
            <a:ext cx="839734" cy="10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4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DFA30-D51E-3514-31C8-63A4AF80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Transformer </a:t>
            </a:r>
            <a:r>
              <a:rPr kumimoji="1"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E7100-7E6F-AE77-D16B-F1BA44F1E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인코더와 </a:t>
            </a:r>
            <a:r>
              <a:rPr kumimoji="1" lang="ko-KR" altLang="en-US" dirty="0" err="1"/>
              <a:t>디코더</a:t>
            </a:r>
            <a:endParaRPr kumimoji="1" lang="ko-KR" altLang="en-US" dirty="0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8B85ACD-1818-2D4C-9F9C-B535161B9049}"/>
              </a:ext>
            </a:extLst>
          </p:cNvPr>
          <p:cNvGrpSpPr/>
          <p:nvPr/>
        </p:nvGrpSpPr>
        <p:grpSpPr>
          <a:xfrm>
            <a:off x="1391471" y="1896411"/>
            <a:ext cx="9048864" cy="4821525"/>
            <a:chOff x="1391471" y="1896411"/>
            <a:chExt cx="9048864" cy="482152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949F108-16D6-12A7-E40A-9E5D92C7CFEF}"/>
                </a:ext>
              </a:extLst>
            </p:cNvPr>
            <p:cNvGrpSpPr/>
            <p:nvPr/>
          </p:nvGrpSpPr>
          <p:grpSpPr>
            <a:xfrm>
              <a:off x="2227336" y="3412654"/>
              <a:ext cx="3378200" cy="3298943"/>
              <a:chOff x="2227336" y="3211936"/>
              <a:chExt cx="3378200" cy="3298943"/>
            </a:xfrm>
          </p:grpSpPr>
          <p:sp>
            <p:nvSpPr>
              <p:cNvPr id="29" name="모서리가 둥근 직사각형 28">
                <a:extLst>
                  <a:ext uri="{FF2B5EF4-FFF2-40B4-BE49-F238E27FC236}">
                    <a16:creationId xmlns:a16="http://schemas.microsoft.com/office/drawing/2014/main" id="{BC13166F-15CF-A348-6B65-0D95B4F17F94}"/>
                  </a:ext>
                </a:extLst>
              </p:cNvPr>
              <p:cNvSpPr/>
              <p:nvPr/>
            </p:nvSpPr>
            <p:spPr>
              <a:xfrm>
                <a:off x="2227336" y="3211936"/>
                <a:ext cx="3378200" cy="3298943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A21796B-5268-4CD5-B62B-8393E30BC160}"/>
                  </a:ext>
                </a:extLst>
              </p:cNvPr>
              <p:cNvGrpSpPr/>
              <p:nvPr/>
            </p:nvGrpSpPr>
            <p:grpSpPr>
              <a:xfrm>
                <a:off x="2648503" y="3393718"/>
                <a:ext cx="2639496" cy="3117161"/>
                <a:chOff x="4569669" y="-826600"/>
                <a:chExt cx="3428042" cy="4520855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3F9F7EDF-5A65-2BB0-56DC-5991A54CF214}"/>
                    </a:ext>
                  </a:extLst>
                </p:cNvPr>
                <p:cNvGrpSpPr/>
                <p:nvPr/>
              </p:nvGrpSpPr>
              <p:grpSpPr>
                <a:xfrm>
                  <a:off x="4569669" y="-826600"/>
                  <a:ext cx="3428042" cy="4520855"/>
                  <a:chOff x="4381976" y="-2222469"/>
                  <a:chExt cx="3428042" cy="4520855"/>
                </a:xfrm>
              </p:grpSpPr>
              <p:sp>
                <p:nvSpPr>
                  <p:cNvPr id="21" name="모서리가 둥근 직사각형 20">
                    <a:extLst>
                      <a:ext uri="{FF2B5EF4-FFF2-40B4-BE49-F238E27FC236}">
                        <a16:creationId xmlns:a16="http://schemas.microsoft.com/office/drawing/2014/main" id="{E850F8CE-7528-37AB-E4B6-E1F8B3829A19}"/>
                      </a:ext>
                    </a:extLst>
                  </p:cNvPr>
                  <p:cNvSpPr/>
                  <p:nvPr/>
                </p:nvSpPr>
                <p:spPr>
                  <a:xfrm>
                    <a:off x="4381976" y="954849"/>
                    <a:ext cx="3428042" cy="721019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2000" dirty="0">
                        <a:solidFill>
                          <a:schemeClr val="tx1"/>
                        </a:solidFill>
                      </a:rPr>
                      <a:t>Multi-head Attention</a:t>
                    </a:r>
                    <a:endParaRPr kumimoji="1"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" name="직선 화살표 연결선 21">
                    <a:extLst>
                      <a:ext uri="{FF2B5EF4-FFF2-40B4-BE49-F238E27FC236}">
                        <a16:creationId xmlns:a16="http://schemas.microsoft.com/office/drawing/2014/main" id="{2EB5F17C-3779-1FEF-F1DA-AAC1B3059370}"/>
                      </a:ext>
                    </a:extLst>
                  </p:cNvPr>
                  <p:cNvCxnSpPr>
                    <a:cxnSpLocks/>
                    <a:endCxn id="21" idx="2"/>
                  </p:cNvCxnSpPr>
                  <p:nvPr/>
                </p:nvCxnSpPr>
                <p:spPr>
                  <a:xfrm flipV="1">
                    <a:off x="6095997" y="1675868"/>
                    <a:ext cx="0" cy="622518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모서리가 둥근 직사각형 22">
                    <a:extLst>
                      <a:ext uri="{FF2B5EF4-FFF2-40B4-BE49-F238E27FC236}">
                        <a16:creationId xmlns:a16="http://schemas.microsoft.com/office/drawing/2014/main" id="{1B231908-3133-9139-DDAB-25849A0DE586}"/>
                      </a:ext>
                    </a:extLst>
                  </p:cNvPr>
                  <p:cNvSpPr/>
                  <p:nvPr/>
                </p:nvSpPr>
                <p:spPr>
                  <a:xfrm>
                    <a:off x="4381976" y="-102435"/>
                    <a:ext cx="3428042" cy="721019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2000" dirty="0">
                        <a:solidFill>
                          <a:schemeClr val="tx1"/>
                        </a:solidFill>
                      </a:rPr>
                      <a:t>Add + Norm</a:t>
                    </a:r>
                    <a:endParaRPr kumimoji="1"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3573380A-A097-A64E-DAAD-1A57F2B82318}"/>
                      </a:ext>
                    </a:extLst>
                  </p:cNvPr>
                  <p:cNvCxnSpPr>
                    <a:cxnSpLocks/>
                    <a:endCxn id="23" idx="2"/>
                  </p:cNvCxnSpPr>
                  <p:nvPr/>
                </p:nvCxnSpPr>
                <p:spPr>
                  <a:xfrm flipV="1">
                    <a:off x="6095997" y="618584"/>
                    <a:ext cx="0" cy="35917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모서리가 둥근 직사각형 24">
                    <a:extLst>
                      <a:ext uri="{FF2B5EF4-FFF2-40B4-BE49-F238E27FC236}">
                        <a16:creationId xmlns:a16="http://schemas.microsoft.com/office/drawing/2014/main" id="{440E85ED-FCCA-D784-8555-1BEE7EA2ADFE}"/>
                      </a:ext>
                    </a:extLst>
                  </p:cNvPr>
                  <p:cNvSpPr/>
                  <p:nvPr/>
                </p:nvSpPr>
                <p:spPr>
                  <a:xfrm>
                    <a:off x="4381976" y="-1165184"/>
                    <a:ext cx="3428042" cy="72102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2000" dirty="0">
                        <a:solidFill>
                          <a:schemeClr val="tx1"/>
                        </a:solidFill>
                      </a:rPr>
                      <a:t>Feedforward Layer</a:t>
                    </a:r>
                    <a:endParaRPr kumimoji="1"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모서리가 둥근 직사각형 25">
                    <a:extLst>
                      <a:ext uri="{FF2B5EF4-FFF2-40B4-BE49-F238E27FC236}">
                        <a16:creationId xmlns:a16="http://schemas.microsoft.com/office/drawing/2014/main" id="{57D9330A-34BB-2AC1-2468-909C12C9013E}"/>
                      </a:ext>
                    </a:extLst>
                  </p:cNvPr>
                  <p:cNvSpPr/>
                  <p:nvPr/>
                </p:nvSpPr>
                <p:spPr>
                  <a:xfrm>
                    <a:off x="4381976" y="-2222469"/>
                    <a:ext cx="3428042" cy="72102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2000" dirty="0">
                        <a:solidFill>
                          <a:schemeClr val="tx1"/>
                        </a:solidFill>
                      </a:rPr>
                      <a:t>Add + Norm</a:t>
                    </a:r>
                    <a:endParaRPr kumimoji="1" lang="ko-KR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7" name="직선 화살표 연결선 26">
                    <a:extLst>
                      <a:ext uri="{FF2B5EF4-FFF2-40B4-BE49-F238E27FC236}">
                        <a16:creationId xmlns:a16="http://schemas.microsoft.com/office/drawing/2014/main" id="{4EC17103-C9DE-D6D3-6432-12D834260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5997" y="-444165"/>
                    <a:ext cx="0" cy="35917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화살표 연결선 27">
                    <a:extLst>
                      <a:ext uri="{FF2B5EF4-FFF2-40B4-BE49-F238E27FC236}">
                        <a16:creationId xmlns:a16="http://schemas.microsoft.com/office/drawing/2014/main" id="{59AE85B1-361F-FDC2-1D8F-94409926C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95997" y="-1506914"/>
                    <a:ext cx="0" cy="359176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꺾인 연결선[E] 5">
                  <a:extLst>
                    <a:ext uri="{FF2B5EF4-FFF2-40B4-BE49-F238E27FC236}">
                      <a16:creationId xmlns:a16="http://schemas.microsoft.com/office/drawing/2014/main" id="{068996C6-A37F-523B-F15E-BF0F9384EFD1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 rot="16200000" flipV="1">
                  <a:off x="4539152" y="1684461"/>
                  <a:ext cx="1775056" cy="1714021"/>
                </a:xfrm>
                <a:prstGeom prst="bentConnector4">
                  <a:avLst>
                    <a:gd name="adj1" fmla="val 2707"/>
                    <a:gd name="adj2" fmla="val 113337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꺾인 연결선[E] 6">
                  <a:extLst>
                    <a:ext uri="{FF2B5EF4-FFF2-40B4-BE49-F238E27FC236}">
                      <a16:creationId xmlns:a16="http://schemas.microsoft.com/office/drawing/2014/main" id="{66C27E21-07D8-40B4-4BE2-1154B5E23C74}"/>
                    </a:ext>
                  </a:extLst>
                </p:cNvPr>
                <p:cNvCxnSpPr>
                  <a:cxnSpLocks/>
                  <a:endCxn id="26" idx="1"/>
                </p:cNvCxnSpPr>
                <p:nvPr/>
              </p:nvCxnSpPr>
              <p:spPr>
                <a:xfrm rot="10800000">
                  <a:off x="4569669" y="-466089"/>
                  <a:ext cx="1714021" cy="1695396"/>
                </a:xfrm>
                <a:prstGeom prst="bentConnector3">
                  <a:avLst>
                    <a:gd name="adj1" fmla="val 113472"/>
                  </a:avLst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1522571D-55D3-807D-575C-3EDA2B42C3E4}"/>
                </a:ext>
              </a:extLst>
            </p:cNvPr>
            <p:cNvSpPr/>
            <p:nvPr/>
          </p:nvSpPr>
          <p:spPr>
            <a:xfrm>
              <a:off x="2279151" y="2354817"/>
              <a:ext cx="3378200" cy="609599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Same Operations</a:t>
              </a:r>
              <a:endParaRPr kumimoji="1"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6E198167-49DF-F2E9-1545-F9B87DB4BEC0}"/>
                </a:ext>
              </a:extLst>
            </p:cNvPr>
            <p:cNvCxnSpPr>
              <a:stCxn id="29" idx="0"/>
            </p:cNvCxnSpPr>
            <p:nvPr/>
          </p:nvCxnSpPr>
          <p:spPr>
            <a:xfrm flipV="1">
              <a:off x="3916436" y="2964416"/>
              <a:ext cx="0" cy="448238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57452D-F453-CB5F-480A-EB34ACA92502}"/>
                </a:ext>
              </a:extLst>
            </p:cNvPr>
            <p:cNvSpPr txBox="1"/>
            <p:nvPr/>
          </p:nvSpPr>
          <p:spPr>
            <a:xfrm>
              <a:off x="1391472" y="2474950"/>
              <a:ext cx="887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Layer N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162C9A-1C28-6EE9-963D-FF9FCD720637}"/>
                </a:ext>
              </a:extLst>
            </p:cNvPr>
            <p:cNvSpPr txBox="1"/>
            <p:nvPr/>
          </p:nvSpPr>
          <p:spPr>
            <a:xfrm>
              <a:off x="1391471" y="4759750"/>
              <a:ext cx="8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Layer 1</a:t>
              </a:r>
              <a:endParaRPr kumimoji="1" lang="ko-KR" altLang="en-US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1C2D50C-C46D-8BE4-CAA6-A51D01CA1D61}"/>
                </a:ext>
              </a:extLst>
            </p:cNvPr>
            <p:cNvGrpSpPr/>
            <p:nvPr/>
          </p:nvGrpSpPr>
          <p:grpSpPr>
            <a:xfrm>
              <a:off x="6165297" y="1896411"/>
              <a:ext cx="3378200" cy="4821525"/>
              <a:chOff x="6925284" y="954857"/>
              <a:chExt cx="3378200" cy="4821525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0CC9751B-3F7C-D6ED-1F42-BF538C76250D}"/>
                  </a:ext>
                </a:extLst>
              </p:cNvPr>
              <p:cNvGrpSpPr/>
              <p:nvPr/>
            </p:nvGrpSpPr>
            <p:grpSpPr>
              <a:xfrm>
                <a:off x="6925284" y="954857"/>
                <a:ext cx="3378200" cy="4821525"/>
                <a:chOff x="2227336" y="1689354"/>
                <a:chExt cx="3378200" cy="4821525"/>
              </a:xfrm>
            </p:grpSpPr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63C59737-E67E-D831-145E-E16DF4286AB8}"/>
                    </a:ext>
                  </a:extLst>
                </p:cNvPr>
                <p:cNvSpPr/>
                <p:nvPr/>
              </p:nvSpPr>
              <p:spPr>
                <a:xfrm>
                  <a:off x="2227336" y="1689354"/>
                  <a:ext cx="3378200" cy="4821525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E7DF8118-5AD8-E775-4B6C-31AC51F79ADA}"/>
                    </a:ext>
                  </a:extLst>
                </p:cNvPr>
                <p:cNvGrpSpPr/>
                <p:nvPr/>
              </p:nvGrpSpPr>
              <p:grpSpPr>
                <a:xfrm>
                  <a:off x="2648503" y="2180515"/>
                  <a:ext cx="2639496" cy="4330363"/>
                  <a:chOff x="4569669" y="-2586123"/>
                  <a:chExt cx="3428042" cy="6280377"/>
                </a:xfrm>
              </p:grpSpPr>
              <p:grpSp>
                <p:nvGrpSpPr>
                  <p:cNvPr id="41" name="그룹 40">
                    <a:extLst>
                      <a:ext uri="{FF2B5EF4-FFF2-40B4-BE49-F238E27FC236}">
                        <a16:creationId xmlns:a16="http://schemas.microsoft.com/office/drawing/2014/main" id="{43C7322D-E567-86D6-4498-CAE490C3E001}"/>
                      </a:ext>
                    </a:extLst>
                  </p:cNvPr>
                  <p:cNvGrpSpPr/>
                  <p:nvPr/>
                </p:nvGrpSpPr>
                <p:grpSpPr>
                  <a:xfrm>
                    <a:off x="4569669" y="-826600"/>
                    <a:ext cx="3428042" cy="4520854"/>
                    <a:chOff x="4381976" y="-2222469"/>
                    <a:chExt cx="3428042" cy="4520854"/>
                  </a:xfrm>
                </p:grpSpPr>
                <p:sp>
                  <p:nvSpPr>
                    <p:cNvPr id="44" name="모서리가 둥근 직사각형 43">
                      <a:extLst>
                        <a:ext uri="{FF2B5EF4-FFF2-40B4-BE49-F238E27FC236}">
                          <a16:creationId xmlns:a16="http://schemas.microsoft.com/office/drawing/2014/main" id="{3F636C25-CE90-5EED-58B3-3E262F328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1976" y="954849"/>
                      <a:ext cx="3428042" cy="721020"/>
                    </a:xfrm>
                    <a:prstGeom prst="round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>
                          <a:solidFill>
                            <a:schemeClr val="tx1"/>
                          </a:solidFill>
                        </a:rPr>
                        <a:t>Multi-head Attention</a:t>
                      </a:r>
                      <a:endParaRPr kumimoji="1" lang="ko-KR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5" name="직선 화살표 연결선 44">
                      <a:extLst>
                        <a:ext uri="{FF2B5EF4-FFF2-40B4-BE49-F238E27FC236}">
                          <a16:creationId xmlns:a16="http://schemas.microsoft.com/office/drawing/2014/main" id="{F4FA19B8-FB6D-E403-09C8-801126ABA3D8}"/>
                        </a:ext>
                      </a:extLst>
                    </p:cNvPr>
                    <p:cNvCxnSpPr>
                      <a:cxnSpLocks/>
                      <a:endCxn id="44" idx="2"/>
                    </p:cNvCxnSpPr>
                    <p:nvPr/>
                  </p:nvCxnSpPr>
                  <p:spPr>
                    <a:xfrm flipV="1">
                      <a:off x="6095997" y="1675868"/>
                      <a:ext cx="0" cy="622517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모서리가 둥근 직사각형 45">
                      <a:extLst>
                        <a:ext uri="{FF2B5EF4-FFF2-40B4-BE49-F238E27FC236}">
                          <a16:creationId xmlns:a16="http://schemas.microsoft.com/office/drawing/2014/main" id="{162DA9B6-F1CE-4376-F2C3-52B352AF7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1976" y="-102435"/>
                      <a:ext cx="3428042" cy="721019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>
                          <a:solidFill>
                            <a:schemeClr val="tx1"/>
                          </a:solidFill>
                        </a:rPr>
                        <a:t>Add + Norm</a:t>
                      </a:r>
                      <a:endParaRPr kumimoji="1" lang="ko-KR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47" name="직선 화살표 연결선 46">
                      <a:extLst>
                        <a:ext uri="{FF2B5EF4-FFF2-40B4-BE49-F238E27FC236}">
                          <a16:creationId xmlns:a16="http://schemas.microsoft.com/office/drawing/2014/main" id="{C328FF18-FBD1-7825-84A9-CF2EFF3530AF}"/>
                        </a:ext>
                      </a:extLst>
                    </p:cNvPr>
                    <p:cNvCxnSpPr>
                      <a:cxnSpLocks/>
                      <a:endCxn id="46" idx="2"/>
                    </p:cNvCxnSpPr>
                    <p:nvPr/>
                  </p:nvCxnSpPr>
                  <p:spPr>
                    <a:xfrm flipV="1">
                      <a:off x="6095997" y="618584"/>
                      <a:ext cx="0" cy="35917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" name="모서리가 둥근 직사각형 48">
                      <a:extLst>
                        <a:ext uri="{FF2B5EF4-FFF2-40B4-BE49-F238E27FC236}">
                          <a16:creationId xmlns:a16="http://schemas.microsoft.com/office/drawing/2014/main" id="{2D530400-BC14-0D7B-80EC-B0B67A29D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1976" y="-2222469"/>
                      <a:ext cx="3428042" cy="721020"/>
                    </a:xfrm>
                    <a:prstGeom prst="round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2000" dirty="0">
                          <a:solidFill>
                            <a:schemeClr val="tx1"/>
                          </a:solidFill>
                        </a:rPr>
                        <a:t>Add + Norm</a:t>
                      </a:r>
                      <a:endParaRPr kumimoji="1" lang="ko-KR" alt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0" name="직선 화살표 연결선 49">
                      <a:extLst>
                        <a:ext uri="{FF2B5EF4-FFF2-40B4-BE49-F238E27FC236}">
                          <a16:creationId xmlns:a16="http://schemas.microsoft.com/office/drawing/2014/main" id="{D2DA7BFF-3D16-1287-B028-107D5566EA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5997" y="-444165"/>
                      <a:ext cx="0" cy="35917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직선 화살표 연결선 50">
                      <a:extLst>
                        <a:ext uri="{FF2B5EF4-FFF2-40B4-BE49-F238E27FC236}">
                          <a16:creationId xmlns:a16="http://schemas.microsoft.com/office/drawing/2014/main" id="{86064D1A-C55C-8D2C-6905-2714FD8EB9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5997" y="-1506914"/>
                      <a:ext cx="0" cy="359176"/>
                    </a:xfrm>
                    <a:prstGeom prst="straightConnector1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" name="꺾인 연결선[E] 41">
                    <a:extLst>
                      <a:ext uri="{FF2B5EF4-FFF2-40B4-BE49-F238E27FC236}">
                        <a16:creationId xmlns:a16="http://schemas.microsoft.com/office/drawing/2014/main" id="{F469730C-BBD1-4093-0E70-131A9A0AB770}"/>
                      </a:ext>
                    </a:extLst>
                  </p:cNvPr>
                  <p:cNvCxnSpPr>
                    <a:cxnSpLocks/>
                    <a:endCxn id="46" idx="1"/>
                  </p:cNvCxnSpPr>
                  <p:nvPr/>
                </p:nvCxnSpPr>
                <p:spPr>
                  <a:xfrm rot="16200000" flipV="1">
                    <a:off x="4539152" y="1684461"/>
                    <a:ext cx="1775056" cy="1714021"/>
                  </a:xfrm>
                  <a:prstGeom prst="bentConnector4">
                    <a:avLst>
                      <a:gd name="adj1" fmla="val 2707"/>
                      <a:gd name="adj2" fmla="val 113337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꺾인 연결선[E] 42">
                    <a:extLst>
                      <a:ext uri="{FF2B5EF4-FFF2-40B4-BE49-F238E27FC236}">
                        <a16:creationId xmlns:a16="http://schemas.microsoft.com/office/drawing/2014/main" id="{857176AD-1338-C14A-098B-1446FF6A68BE}"/>
                      </a:ext>
                    </a:extLst>
                  </p:cNvPr>
                  <p:cNvCxnSpPr>
                    <a:cxnSpLocks/>
                    <a:endCxn id="49" idx="1"/>
                  </p:cNvCxnSpPr>
                  <p:nvPr/>
                </p:nvCxnSpPr>
                <p:spPr>
                  <a:xfrm rot="10800000">
                    <a:off x="4569669" y="-466089"/>
                    <a:ext cx="1714021" cy="1695396"/>
                  </a:xfrm>
                  <a:prstGeom prst="bentConnector3">
                    <a:avLst>
                      <a:gd name="adj1" fmla="val 11347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꺾인 연결선[E] 57">
                    <a:extLst>
                      <a:ext uri="{FF2B5EF4-FFF2-40B4-BE49-F238E27FC236}">
                        <a16:creationId xmlns:a16="http://schemas.microsoft.com/office/drawing/2014/main" id="{AB8D54E6-D494-2EE0-502D-DB20ED5BD7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4583549" y="-2586123"/>
                    <a:ext cx="1714021" cy="1695396"/>
                  </a:xfrm>
                  <a:prstGeom prst="bentConnector3">
                    <a:avLst>
                      <a:gd name="adj1" fmla="val 113472"/>
                    </a:avLst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모서리가 둥근 직사각형 51">
                <a:extLst>
                  <a:ext uri="{FF2B5EF4-FFF2-40B4-BE49-F238E27FC236}">
                    <a16:creationId xmlns:a16="http://schemas.microsoft.com/office/drawing/2014/main" id="{13A6A46A-01DC-21E1-F086-D516F320C954}"/>
                  </a:ext>
                </a:extLst>
              </p:cNvPr>
              <p:cNvSpPr/>
              <p:nvPr/>
            </p:nvSpPr>
            <p:spPr>
              <a:xfrm>
                <a:off x="7367826" y="3396487"/>
                <a:ext cx="2639496" cy="4971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dirty="0">
                    <a:solidFill>
                      <a:schemeClr val="tx1"/>
                    </a:solidFill>
                  </a:rPr>
                  <a:t>Multi-head Attention</a:t>
                </a:r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모서리가 둥근 직사각형 52">
                <a:extLst>
                  <a:ext uri="{FF2B5EF4-FFF2-40B4-BE49-F238E27FC236}">
                    <a16:creationId xmlns:a16="http://schemas.microsoft.com/office/drawing/2014/main" id="{CB7B0F16-A2E1-30E5-729B-56768294BA51}"/>
                  </a:ext>
                </a:extLst>
              </p:cNvPr>
              <p:cNvSpPr/>
              <p:nvPr/>
            </p:nvSpPr>
            <p:spPr>
              <a:xfrm>
                <a:off x="7346450" y="1921955"/>
                <a:ext cx="2639496" cy="4971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dirty="0">
                    <a:solidFill>
                      <a:schemeClr val="tx1"/>
                    </a:solidFill>
                  </a:rPr>
                  <a:t>Feedforward Layer</a:t>
                </a:r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모서리가 둥근 직사각형 53">
                <a:extLst>
                  <a:ext uri="{FF2B5EF4-FFF2-40B4-BE49-F238E27FC236}">
                    <a16:creationId xmlns:a16="http://schemas.microsoft.com/office/drawing/2014/main" id="{BF1C8F2D-E753-205F-50FA-B8C907A6087E}"/>
                  </a:ext>
                </a:extLst>
              </p:cNvPr>
              <p:cNvSpPr/>
              <p:nvPr/>
            </p:nvSpPr>
            <p:spPr>
              <a:xfrm>
                <a:off x="7346450" y="1192950"/>
                <a:ext cx="2639496" cy="49714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2000" dirty="0">
                    <a:solidFill>
                      <a:schemeClr val="tx1"/>
                    </a:solidFill>
                  </a:rPr>
                  <a:t>Add + Norm</a:t>
                </a:r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9EC1F0DF-A1D4-A1FC-EEC1-EE9A4EC316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7574" y="2411567"/>
                <a:ext cx="0" cy="2476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6ED1DF81-E317-8181-5F8B-4D923C383D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87574" y="1674301"/>
                <a:ext cx="0" cy="24765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꺾인 연결선[E] 59">
              <a:extLst>
                <a:ext uri="{FF2B5EF4-FFF2-40B4-BE49-F238E27FC236}">
                  <a16:creationId xmlns:a16="http://schemas.microsoft.com/office/drawing/2014/main" id="{DD51A217-5050-C93D-DF03-849CFBA1B7BC}"/>
                </a:ext>
              </a:extLst>
            </p:cNvPr>
            <p:cNvCxnSpPr>
              <a:cxnSpLocks/>
              <a:stCxn id="31" idx="3"/>
              <a:endCxn id="52" idx="1"/>
            </p:cNvCxnSpPr>
            <p:nvPr/>
          </p:nvCxnSpPr>
          <p:spPr>
            <a:xfrm>
              <a:off x="5657351" y="2659617"/>
              <a:ext cx="950488" cy="1926998"/>
            </a:xfrm>
            <a:prstGeom prst="bentConnector3">
              <a:avLst>
                <a:gd name="adj1" fmla="val 2908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AE4CD2-338F-7F3E-0A38-1905C2491EDA}"/>
                </a:ext>
              </a:extLst>
            </p:cNvPr>
            <p:cNvSpPr txBox="1"/>
            <p:nvPr/>
          </p:nvSpPr>
          <p:spPr>
            <a:xfrm>
              <a:off x="9584716" y="4026977"/>
              <a:ext cx="855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Layer 1</a:t>
              </a:r>
              <a:endParaRPr kumimoji="1" lang="ko-KR" alt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442988EE-0BFC-01B3-1BAF-20F9015FCAD3}"/>
              </a:ext>
            </a:extLst>
          </p:cNvPr>
          <p:cNvSpPr txBox="1"/>
          <p:nvPr/>
        </p:nvSpPr>
        <p:spPr>
          <a:xfrm>
            <a:off x="10224507" y="5849127"/>
            <a:ext cx="144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Self attention</a:t>
            </a:r>
            <a:endParaRPr kumimoji="1" lang="ko-KR" altLang="en-US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148F877-F8E5-1C0D-1B39-FDF2FAD21083}"/>
              </a:ext>
            </a:extLst>
          </p:cNvPr>
          <p:cNvCxnSpPr>
            <a:stCxn id="44" idx="3"/>
            <a:endCxn id="69" idx="1"/>
          </p:cNvCxnSpPr>
          <p:nvPr/>
        </p:nvCxnSpPr>
        <p:spPr>
          <a:xfrm flipV="1">
            <a:off x="9225960" y="6033793"/>
            <a:ext cx="998547" cy="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82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B5AAA-0B8C-997B-7DE7-ED4EC937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ko-KR" dirty="0"/>
              <a:t>Transformer </a:t>
            </a:r>
            <a:r>
              <a:rPr kumimoji="1"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FF78-7EBF-EDF1-5B9E-9D85B7D1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인코더와 </a:t>
            </a:r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마지막 인코더 레이어의 출력이 모든 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레이어에 입력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 </a:t>
            </a:r>
            <a:r>
              <a:rPr kumimoji="1" lang="ko-KR" altLang="en-US" dirty="0"/>
              <a:t>가 나올 때까지 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사용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B45D05-B658-DB88-99D0-B8CC0C0C9C0E}"/>
              </a:ext>
            </a:extLst>
          </p:cNvPr>
          <p:cNvGrpSpPr/>
          <p:nvPr/>
        </p:nvGrpSpPr>
        <p:grpSpPr>
          <a:xfrm>
            <a:off x="1311965" y="3359419"/>
            <a:ext cx="9846366" cy="3323328"/>
            <a:chOff x="1311965" y="2802835"/>
            <a:chExt cx="9846366" cy="332332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A484496-0B53-3330-2D1A-A41816B1773E}"/>
                </a:ext>
              </a:extLst>
            </p:cNvPr>
            <p:cNvSpPr/>
            <p:nvPr/>
          </p:nvSpPr>
          <p:spPr>
            <a:xfrm>
              <a:off x="1311965" y="2802835"/>
              <a:ext cx="4572000" cy="33233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329BEC6-3062-BEE9-7139-041D494EC983}"/>
                </a:ext>
              </a:extLst>
            </p:cNvPr>
            <p:cNvSpPr/>
            <p:nvPr/>
          </p:nvSpPr>
          <p:spPr>
            <a:xfrm>
              <a:off x="6586331" y="2802835"/>
              <a:ext cx="4572000" cy="332332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2EDC1C7B-67F0-A929-AC2A-10B12C24A25F}"/>
                </a:ext>
              </a:extLst>
            </p:cNvPr>
            <p:cNvSpPr/>
            <p:nvPr/>
          </p:nvSpPr>
          <p:spPr>
            <a:xfrm>
              <a:off x="1610140" y="3087670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Encoder #4</a:t>
              </a:r>
              <a:endParaRPr kumimoji="1" lang="ko-KR" altLang="en-US" dirty="0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E90ED101-AFD1-E243-559D-3873EF66D88D}"/>
                </a:ext>
              </a:extLst>
            </p:cNvPr>
            <p:cNvSpPr/>
            <p:nvPr/>
          </p:nvSpPr>
          <p:spPr>
            <a:xfrm>
              <a:off x="1620078" y="3807205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Encoder #3</a:t>
              </a:r>
              <a:endParaRPr kumimoji="1" lang="ko-KR" altLang="en-US" dirty="0"/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8A356392-D331-33F7-F415-D0DF9346D164}"/>
                </a:ext>
              </a:extLst>
            </p:cNvPr>
            <p:cNvSpPr/>
            <p:nvPr/>
          </p:nvSpPr>
          <p:spPr>
            <a:xfrm>
              <a:off x="1620078" y="4526740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Encoder #2</a:t>
              </a:r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685E758B-C68D-8FC0-034E-2F20986FB7BB}"/>
                </a:ext>
              </a:extLst>
            </p:cNvPr>
            <p:cNvSpPr/>
            <p:nvPr/>
          </p:nvSpPr>
          <p:spPr>
            <a:xfrm>
              <a:off x="1620078" y="5246275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Encoder #1</a:t>
              </a:r>
              <a:endParaRPr kumimoji="1" lang="ko-KR" altLang="en-US" dirty="0"/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7D4711E0-9C3B-AA6F-CD75-5D3558D1A783}"/>
                </a:ext>
              </a:extLst>
            </p:cNvPr>
            <p:cNvSpPr/>
            <p:nvPr/>
          </p:nvSpPr>
          <p:spPr>
            <a:xfrm>
              <a:off x="6914323" y="3087670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Decoder #4</a:t>
              </a:r>
              <a:endParaRPr kumimoji="1" lang="ko-KR" altLang="en-US" dirty="0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A082BC3D-B31C-9A3C-B64A-981B65E6020B}"/>
                </a:ext>
              </a:extLst>
            </p:cNvPr>
            <p:cNvSpPr/>
            <p:nvPr/>
          </p:nvSpPr>
          <p:spPr>
            <a:xfrm>
              <a:off x="6924261" y="3807205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Decoder #3</a:t>
              </a:r>
              <a:endParaRPr kumimoji="1" lang="ko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D319B36C-5158-C171-7713-3827FDF80974}"/>
                </a:ext>
              </a:extLst>
            </p:cNvPr>
            <p:cNvSpPr/>
            <p:nvPr/>
          </p:nvSpPr>
          <p:spPr>
            <a:xfrm>
              <a:off x="6924261" y="4526740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Decoder #2</a:t>
              </a:r>
              <a:endParaRPr kumimoji="1" lang="ko-KR" altLang="en-US" dirty="0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B1E71947-ED90-96D9-B42B-826C8D76A160}"/>
                </a:ext>
              </a:extLst>
            </p:cNvPr>
            <p:cNvSpPr/>
            <p:nvPr/>
          </p:nvSpPr>
          <p:spPr>
            <a:xfrm>
              <a:off x="6924261" y="5246275"/>
              <a:ext cx="3955774" cy="56209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Decoder #1</a:t>
              </a:r>
              <a:endParaRPr kumimoji="1" lang="ko-KR" altLang="en-US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8AAA02F-F824-C09D-1FC5-CC6FA9681F00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5565914" y="3368720"/>
              <a:ext cx="134840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3C34BBE-AE58-89B4-CDCD-E7D953CE4551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5575852" y="3368720"/>
              <a:ext cx="1348409" cy="7195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AB195D4-7765-CC91-18B9-E0FDC8811232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5605670" y="3356157"/>
              <a:ext cx="1318591" cy="14516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B3D1510-BE3D-044F-1691-505793B02090}"/>
                </a:ext>
              </a:extLst>
            </p:cNvPr>
            <p:cNvCxnSpPr/>
            <p:nvPr/>
          </p:nvCxnSpPr>
          <p:spPr>
            <a:xfrm>
              <a:off x="5585790" y="3368720"/>
              <a:ext cx="1303684" cy="2110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333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 </a:t>
            </a:r>
            <a:r>
              <a:rPr lang="ko-KR" altLang="en-US"/>
              <a:t>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Positional encoding</a:t>
            </a:r>
          </a:p>
          <a:p>
            <a:pPr>
              <a:defRPr/>
            </a:pP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4549" y="2232493"/>
            <a:ext cx="6221199" cy="12765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8787" y="3716020"/>
            <a:ext cx="3403600" cy="863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8680" y="3709076"/>
            <a:ext cx="765123" cy="870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짝수 </a:t>
            </a:r>
            <a:endParaRPr lang="ko-KR" altLang="en-US" sz="1500"/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ko-KR" altLang="en-US"/>
              <a:t>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680" y="4762209"/>
            <a:ext cx="6308360" cy="903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i="1" dirty="0"/>
              <a:t>pos</a:t>
            </a:r>
            <a:r>
              <a:rPr lang="en-US" altLang="ko-KR" dirty="0"/>
              <a:t>: </a:t>
            </a:r>
            <a:r>
              <a:rPr lang="ko-KR" altLang="en-US" dirty="0"/>
              <a:t>입력 문장의 </a:t>
            </a:r>
            <a:r>
              <a:rPr lang="ko-KR" altLang="en-US" dirty="0" err="1"/>
              <a:t>임베딩</a:t>
            </a:r>
            <a:r>
              <a:rPr lang="ko-KR" altLang="en-US" dirty="0"/>
              <a:t> 벡터의 위치</a:t>
            </a:r>
          </a:p>
          <a:p>
            <a:pPr>
              <a:defRPr/>
            </a:pPr>
            <a:r>
              <a:rPr lang="en-US" altLang="ko-KR" i="1" dirty="0" err="1"/>
              <a:t>i</a:t>
            </a:r>
            <a:r>
              <a:rPr lang="en-US" altLang="ko-KR" dirty="0"/>
              <a:t>: </a:t>
            </a:r>
            <a:r>
              <a:rPr lang="ko-KR" altLang="en-US" dirty="0" err="1"/>
              <a:t>임베딩</a:t>
            </a:r>
            <a:r>
              <a:rPr lang="ko-KR" altLang="en-US" dirty="0"/>
              <a:t> 차원의 인덱스</a:t>
            </a:r>
          </a:p>
          <a:p>
            <a:pPr>
              <a:defRPr/>
            </a:pPr>
            <a:r>
              <a:rPr lang="en-US" altLang="ko-KR" i="1" dirty="0" err="1"/>
              <a:t>d_model</a:t>
            </a:r>
            <a:r>
              <a:rPr lang="en-US" altLang="ko-KR" dirty="0"/>
              <a:t>: </a:t>
            </a:r>
            <a:r>
              <a:rPr lang="ko-KR" altLang="en-US" dirty="0"/>
              <a:t>트랜스포머 모든 층의 출력 차원</a:t>
            </a:r>
            <a:r>
              <a:rPr lang="en-US" altLang="ko-KR" dirty="0"/>
              <a:t> (</a:t>
            </a:r>
            <a:r>
              <a:rPr lang="ko-KR" altLang="en-US" dirty="0"/>
              <a:t>논문에서는 </a:t>
            </a:r>
            <a:r>
              <a:rPr lang="en-US" altLang="ko-KR" dirty="0"/>
              <a:t>512)</a:t>
            </a:r>
          </a:p>
        </p:txBody>
      </p:sp>
    </p:spTree>
    <p:extLst>
      <p:ext uri="{BB962C8B-B14F-4D97-AF65-F5344CB8AC3E}">
        <p14:creationId xmlns:p14="http://schemas.microsoft.com/office/powerpoint/2010/main" val="11993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 </a:t>
            </a:r>
            <a:r>
              <a:rPr lang="ko-KR" altLang="en-US"/>
              <a:t>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Attention</a:t>
            </a:r>
            <a:endParaRPr lang="ko-KR" altLang="en-US" dirty="0"/>
          </a:p>
          <a:p>
            <a:pPr lvl="1">
              <a:defRPr/>
            </a:pPr>
            <a:r>
              <a:rPr lang="en-US" altLang="ko-KR" dirty="0"/>
              <a:t>Encoder Self-Attention</a:t>
            </a:r>
          </a:p>
          <a:p>
            <a:pPr lvl="2">
              <a:defRPr/>
            </a:pPr>
            <a:r>
              <a:rPr lang="ko-KR" altLang="en-US" dirty="0"/>
              <a:t>인코더에서 이루어짐</a:t>
            </a:r>
          </a:p>
          <a:p>
            <a:pPr lvl="2">
              <a:defRPr/>
            </a:pPr>
            <a:r>
              <a:rPr lang="en-US" altLang="ko-KR" dirty="0"/>
              <a:t>query, key, value</a:t>
            </a:r>
            <a:r>
              <a:rPr lang="ko-KR" altLang="en-US" dirty="0"/>
              <a:t>가 같음 </a:t>
            </a:r>
            <a:r>
              <a:rPr lang="en-US" altLang="ko-KR" dirty="0"/>
              <a:t>(</a:t>
            </a:r>
            <a:r>
              <a:rPr lang="ko-KR" altLang="en-US" dirty="0"/>
              <a:t>벡터의 출처가 같음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en-US" altLang="ko-KR" dirty="0" err="1"/>
              <a:t>Maksed</a:t>
            </a:r>
            <a:r>
              <a:rPr lang="en-US" altLang="ko-KR" dirty="0"/>
              <a:t> Decoder Self-Attention</a:t>
            </a:r>
          </a:p>
          <a:p>
            <a:pPr lvl="2">
              <a:defRPr/>
            </a:pPr>
            <a:r>
              <a:rPr lang="ko-KR" altLang="en-US" dirty="0" err="1"/>
              <a:t>디코더에서</a:t>
            </a:r>
            <a:r>
              <a:rPr lang="ko-KR" altLang="en-US" dirty="0"/>
              <a:t> 이루어짐</a:t>
            </a:r>
          </a:p>
          <a:p>
            <a:pPr lvl="2">
              <a:defRPr/>
            </a:pPr>
            <a:r>
              <a:rPr lang="en-US" altLang="ko-KR" dirty="0"/>
              <a:t>query, key, value</a:t>
            </a:r>
            <a:r>
              <a:rPr lang="ko-KR" altLang="en-US" dirty="0"/>
              <a:t>가 같음 </a:t>
            </a:r>
            <a:r>
              <a:rPr lang="en-US" altLang="ko-KR" dirty="0"/>
              <a:t>(</a:t>
            </a:r>
            <a:r>
              <a:rPr lang="ko-KR" altLang="en-US" dirty="0"/>
              <a:t>벡터의 출처가 같음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r>
              <a:rPr lang="en-US" altLang="ko-KR" dirty="0" err="1"/>
              <a:t>Encorder-Decorder</a:t>
            </a:r>
            <a:r>
              <a:rPr lang="en-US" altLang="ko-KR" dirty="0"/>
              <a:t> Attention</a:t>
            </a:r>
          </a:p>
          <a:p>
            <a:pPr lvl="2">
              <a:defRPr/>
            </a:pPr>
            <a:r>
              <a:rPr lang="ko-KR" altLang="en-US" dirty="0" err="1"/>
              <a:t>디코더에서</a:t>
            </a:r>
            <a:r>
              <a:rPr lang="ko-KR" altLang="en-US" dirty="0"/>
              <a:t> 이루어짐</a:t>
            </a:r>
          </a:p>
          <a:p>
            <a:pPr lvl="2">
              <a:defRPr/>
            </a:pPr>
            <a:r>
              <a:rPr lang="en-US" altLang="ko-KR" dirty="0"/>
              <a:t>query: </a:t>
            </a:r>
            <a:r>
              <a:rPr lang="ko-KR" altLang="en-US" dirty="0" err="1"/>
              <a:t>디코더</a:t>
            </a:r>
            <a:r>
              <a:rPr lang="ko-KR" altLang="en-US" dirty="0"/>
              <a:t> 벡터</a:t>
            </a:r>
          </a:p>
          <a:p>
            <a:pPr lvl="2">
              <a:defRPr/>
            </a:pPr>
            <a:r>
              <a:rPr lang="en-US" altLang="ko-KR" dirty="0"/>
              <a:t>key, value: </a:t>
            </a:r>
            <a:r>
              <a:rPr lang="ko-KR" altLang="en-US" dirty="0"/>
              <a:t>인코더 벡터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Multi-head Attention: </a:t>
            </a:r>
            <a:r>
              <a:rPr lang="ko-KR" altLang="en-US" dirty="0" err="1"/>
              <a:t>어텐션을</a:t>
            </a:r>
            <a:r>
              <a:rPr lang="ko-KR" altLang="en-US" dirty="0"/>
              <a:t> 병렬적으로 수행</a:t>
            </a:r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1DF0F-A3C4-7A5E-28B4-113FC90E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87" y="1768527"/>
            <a:ext cx="4613917" cy="30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6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Transformer </a:t>
            </a:r>
            <a:r>
              <a:rPr lang="ko-KR" altLang="en-US"/>
              <a:t>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Attention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Q = Query: </a:t>
            </a:r>
            <a:r>
              <a:rPr lang="ko-KR" altLang="en-US" dirty="0"/>
              <a:t>모든 시점 </a:t>
            </a:r>
            <a:r>
              <a:rPr lang="ko-KR" altLang="en-US" dirty="0" err="1"/>
              <a:t>디코더</a:t>
            </a:r>
            <a:r>
              <a:rPr lang="ko-KR" altLang="en-US" dirty="0"/>
              <a:t> 셀의 은닉 상태</a:t>
            </a:r>
          </a:p>
          <a:p>
            <a:pPr lvl="1">
              <a:defRPr/>
            </a:pPr>
            <a:r>
              <a:rPr lang="en-US" altLang="ko-KR" dirty="0"/>
              <a:t>K = Key:</a:t>
            </a:r>
            <a:r>
              <a:rPr lang="ko-KR" altLang="en-US" dirty="0"/>
              <a:t> 모든 시점 인코더 셀의 은닉 상태</a:t>
            </a:r>
          </a:p>
          <a:p>
            <a:pPr lvl="1">
              <a:defRPr/>
            </a:pPr>
            <a:r>
              <a:rPr lang="en-US" altLang="ko-KR" dirty="0"/>
              <a:t>V = Value:</a:t>
            </a:r>
            <a:r>
              <a:rPr lang="ko-KR" altLang="en-US" dirty="0"/>
              <a:t> 모든 시점 인코더 셀의 은닉 상태</a:t>
            </a:r>
          </a:p>
          <a:p>
            <a:pPr marL="457200" lvl="1" indent="0">
              <a:buNone/>
              <a:defRPr/>
            </a:pPr>
            <a:r>
              <a:rPr lang="ko-KR" altLang="en-US" dirty="0"/>
              <a:t>각 단어의 </a:t>
            </a:r>
            <a:r>
              <a:rPr lang="ko-KR" altLang="en-US" dirty="0" err="1"/>
              <a:t>임베딩을</a:t>
            </a:r>
            <a:r>
              <a:rPr lang="ko-KR" altLang="en-US" dirty="0"/>
              <a:t> 이용해 생성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행렬 곱셈 연산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ko-KR" altLang="en-US" dirty="0"/>
              <a:t>문장 내의 단어들끼리 유사도 평가</a:t>
            </a:r>
          </a:p>
          <a:p>
            <a:pPr marL="457200" lvl="1" indent="0"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41385" y="3429000"/>
            <a:ext cx="26289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딥러닝 기반 기계 번역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고성능 모델</a:t>
            </a:r>
          </a:p>
          <a:p>
            <a:pPr lvl="1">
              <a:defRPr/>
            </a:pPr>
            <a:r>
              <a:rPr lang="en-US" altLang="ko-KR"/>
              <a:t>Transformer</a:t>
            </a:r>
            <a:r>
              <a:rPr lang="ko-KR" altLang="en-US"/>
              <a:t> 아키텍처 기반 </a:t>
            </a:r>
            <a:r>
              <a:rPr lang="en-US" altLang="ko-KR"/>
              <a:t>ex) GPT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디코더 활용</a:t>
            </a:r>
            <a:br>
              <a:rPr lang="ko-KR" altLang="en-US"/>
            </a:br>
            <a:r>
              <a:rPr lang="ko-KR" altLang="en-US"/>
              <a:t>					          </a:t>
            </a:r>
            <a:r>
              <a:rPr lang="en-US" altLang="ko-KR"/>
              <a:t>BERT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인코더 활용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cxnSp>
        <p:nvCxnSpPr>
          <p:cNvPr id="31" name="직선 화살표 연결선 30"/>
          <p:cNvCxnSpPr>
            <a:endCxn id="22" idx="2"/>
          </p:cNvCxnSpPr>
          <p:nvPr/>
        </p:nvCxnSpPr>
        <p:spPr>
          <a:xfrm rot="16200000">
            <a:off x="2993242" y="4921758"/>
            <a:ext cx="631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4186" y="5237544"/>
            <a:ext cx="2049685" cy="640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고정된 크기의 </a:t>
            </a:r>
            <a:r>
              <a:rPr lang="en-US" altLang="ko-KR"/>
              <a:t>context vector </a:t>
            </a:r>
            <a:r>
              <a:rPr lang="ko-KR" altLang="en-US"/>
              <a:t>사용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46315" y="4873371"/>
            <a:ext cx="7536082" cy="36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입력 시퀀스 전체에서 정보를 추출하는 방향으로 발전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7037" y="3149761"/>
            <a:ext cx="11515360" cy="1458434"/>
            <a:chOff x="67037" y="3149761"/>
            <a:chExt cx="11515360" cy="1458434"/>
          </a:xfrm>
        </p:grpSpPr>
        <p:grpSp>
          <p:nvGrpSpPr>
            <p:cNvPr id="29" name="그룹 28"/>
            <p:cNvGrpSpPr/>
            <p:nvPr/>
          </p:nvGrpSpPr>
          <p:grpSpPr>
            <a:xfrm>
              <a:off x="67037" y="3429000"/>
              <a:ext cx="11515360" cy="1179195"/>
              <a:chOff x="67036" y="3593148"/>
              <a:chExt cx="11515360" cy="1179195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7036" y="4133215"/>
                <a:ext cx="1085126" cy="639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/>
                  <a:t>RNN</a:t>
                </a:r>
              </a:p>
              <a:p>
                <a:pPr algn="ctr">
                  <a:defRPr/>
                </a:pPr>
                <a:r>
                  <a:rPr lang="en-US" altLang="ko-KR"/>
                  <a:t>(1986)</a:t>
                </a: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339565" y="3593148"/>
                <a:ext cx="11242830" cy="1179195"/>
                <a:chOff x="339565" y="3593147"/>
                <a:chExt cx="11242830" cy="1179195"/>
              </a:xfrm>
            </p:grpSpPr>
            <p:cxnSp>
              <p:nvCxnSpPr>
                <p:cNvPr id="4" name="직선 화살표 연결선 3"/>
                <p:cNvCxnSpPr>
                  <a:stCxn id="3" idx="1"/>
                  <a:endCxn id="3" idx="3"/>
                </p:cNvCxnSpPr>
                <p:nvPr/>
              </p:nvCxnSpPr>
              <p:spPr>
                <a:xfrm>
                  <a:off x="609599" y="3863181"/>
                  <a:ext cx="10972797" cy="0"/>
                </a:xfrm>
                <a:prstGeom prst="straightConnector1">
                  <a:avLst/>
                </a:prstGeom>
                <a:ln w="6350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타원 4"/>
                <p:cNvSpPr>
                  <a:spLocks noChangeAspect="1"/>
                </p:cNvSpPr>
                <p:nvPr/>
              </p:nvSpPr>
              <p:spPr>
                <a:xfrm>
                  <a:off x="339565" y="3593147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3" name="타원 12"/>
                <p:cNvSpPr>
                  <a:spLocks noChangeAspect="1"/>
                </p:cNvSpPr>
                <p:nvPr/>
              </p:nvSpPr>
              <p:spPr>
                <a:xfrm>
                  <a:off x="1701336" y="3593147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4" name="타원 13"/>
                <p:cNvSpPr>
                  <a:spLocks noChangeAspect="1"/>
                </p:cNvSpPr>
                <p:nvPr/>
              </p:nvSpPr>
              <p:spPr>
                <a:xfrm>
                  <a:off x="3038994" y="3593148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5" name="타원 14"/>
                <p:cNvSpPr>
                  <a:spLocks noChangeAspect="1"/>
                </p:cNvSpPr>
                <p:nvPr/>
              </p:nvSpPr>
              <p:spPr>
                <a:xfrm>
                  <a:off x="4376651" y="3593148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6" name="타원 15"/>
                <p:cNvSpPr>
                  <a:spLocks noChangeAspect="1"/>
                </p:cNvSpPr>
                <p:nvPr/>
              </p:nvSpPr>
              <p:spPr>
                <a:xfrm>
                  <a:off x="5714309" y="3593149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타원 16"/>
                <p:cNvSpPr>
                  <a:spLocks noChangeAspect="1"/>
                </p:cNvSpPr>
                <p:nvPr/>
              </p:nvSpPr>
              <p:spPr>
                <a:xfrm>
                  <a:off x="7051966" y="3593149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8" name="타원 17"/>
                <p:cNvSpPr>
                  <a:spLocks noChangeAspect="1"/>
                </p:cNvSpPr>
                <p:nvPr/>
              </p:nvSpPr>
              <p:spPr>
                <a:xfrm>
                  <a:off x="8389624" y="3593150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9" name="타원 18"/>
                <p:cNvSpPr>
                  <a:spLocks noChangeAspect="1"/>
                </p:cNvSpPr>
                <p:nvPr/>
              </p:nvSpPr>
              <p:spPr>
                <a:xfrm>
                  <a:off x="9727282" y="3593150"/>
                  <a:ext cx="540067" cy="54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428807" y="4133234"/>
                  <a:ext cx="1085126" cy="6391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LSTM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(1997)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640198" y="4131258"/>
                  <a:ext cx="1337658" cy="6410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Seq2Seq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(NIPS 2014)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35207" y="4133223"/>
                  <a:ext cx="1222955" cy="6391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Attention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(ICLR 2015)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327077" y="4133242"/>
                  <a:ext cx="1537846" cy="6391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Transformer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(NIPS 2017)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79437" y="4133242"/>
                  <a:ext cx="1085126" cy="63910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GPT-1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(2018)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918487" y="4131258"/>
                  <a:ext cx="1482342" cy="64108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BERT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(NAACL 2019)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9454753" y="4133234"/>
                  <a:ext cx="1085126" cy="6391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/>
                    <a:t>GPT-3</a:t>
                  </a:r>
                </a:p>
                <a:p>
                  <a:pPr algn="ctr">
                    <a:defRPr/>
                  </a:pPr>
                  <a:r>
                    <a:rPr lang="en-US" altLang="ko-KR"/>
                    <a:t>(2020)</a:t>
                  </a:r>
                </a:p>
              </p:txBody>
            </p:sp>
          </p:grpSp>
        </p:grpSp>
        <p:cxnSp>
          <p:nvCxnSpPr>
            <p:cNvPr id="34" name="직선 연결선[R] 33"/>
            <p:cNvCxnSpPr/>
            <p:nvPr/>
          </p:nvCxnSpPr>
          <p:spPr>
            <a:xfrm rot="16200000" flipH="1">
              <a:off x="3240427" y="3877866"/>
              <a:ext cx="1456211" cy="0"/>
            </a:xfrm>
            <a:prstGeom prst="line">
              <a:avLst/>
            </a:prstGeom>
            <a:ln w="63500">
              <a:solidFill>
                <a:srgbClr val="EB58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2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딥러닝 기반 기계 번역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/>
              <a:t>RNN</a:t>
            </a:r>
          </a:p>
          <a:p>
            <a:pPr lvl="1">
              <a:defRPr/>
            </a:pPr>
            <a:r>
              <a:rPr lang="en-US" altLang="ko-KR"/>
              <a:t>RNN </a:t>
            </a:r>
            <a:r>
              <a:rPr lang="ko-KR" altLang="en-US"/>
              <a:t>첫 시작</a:t>
            </a:r>
          </a:p>
          <a:p>
            <a:pPr>
              <a:defRPr/>
            </a:pPr>
            <a:r>
              <a:rPr lang="en-US" altLang="ko-KR"/>
              <a:t>LSTM</a:t>
            </a:r>
          </a:p>
          <a:p>
            <a:pPr lvl="1">
              <a:defRPr/>
            </a:pPr>
            <a:r>
              <a:rPr lang="en-US" altLang="ko-KR"/>
              <a:t>RNN</a:t>
            </a:r>
            <a:r>
              <a:rPr lang="ko-KR" altLang="en-US"/>
              <a:t> 등장 </a:t>
            </a:r>
            <a:r>
              <a:rPr lang="en-US" altLang="ko-KR"/>
              <a:t>10</a:t>
            </a:r>
            <a:r>
              <a:rPr lang="ko-KR" altLang="en-US"/>
              <a:t>년 이후 등장</a:t>
            </a:r>
          </a:p>
          <a:p>
            <a:pPr lvl="1">
              <a:defRPr/>
            </a:pPr>
            <a:r>
              <a:rPr lang="ko-KR" altLang="en-US"/>
              <a:t>다양한 시퀀스 정보 모델링 가능 </a:t>
            </a:r>
            <a:r>
              <a:rPr lang="en-US" altLang="ko-KR"/>
              <a:t>-&gt;</a:t>
            </a:r>
            <a:r>
              <a:rPr lang="ko-KR" altLang="en-US"/>
              <a:t> 주가예측</a:t>
            </a:r>
            <a:r>
              <a:rPr lang="en-US" altLang="ko-KR"/>
              <a:t>,</a:t>
            </a:r>
            <a:r>
              <a:rPr lang="ko-KR" altLang="en-US"/>
              <a:t> 주기함수 예측</a:t>
            </a:r>
          </a:p>
          <a:p>
            <a:pPr>
              <a:defRPr/>
            </a:pPr>
            <a:r>
              <a:rPr lang="en-US" altLang="ko-KR"/>
              <a:t>Seq2Seq</a:t>
            </a:r>
          </a:p>
          <a:p>
            <a:pPr lvl="1">
              <a:defRPr/>
            </a:pPr>
            <a:r>
              <a:rPr lang="en-US" altLang="ko-KR"/>
              <a:t>LSTM</a:t>
            </a:r>
            <a:r>
              <a:rPr lang="ko-KR" altLang="en-US"/>
              <a:t> 활용한 딥러닝 기반 기술</a:t>
            </a:r>
            <a:r>
              <a:rPr lang="en-US" altLang="ko-KR"/>
              <a:t>,</a:t>
            </a:r>
            <a:r>
              <a:rPr lang="ko-KR" altLang="en-US"/>
              <a:t> 현대의 딥러닝 기술이 나오던 시점에 등장</a:t>
            </a:r>
          </a:p>
          <a:p>
            <a:pPr lvl="1">
              <a:defRPr/>
            </a:pPr>
            <a:r>
              <a:rPr lang="en-US" altLang="ko-KR"/>
              <a:t>LSTM</a:t>
            </a:r>
            <a:r>
              <a:rPr lang="ko-KR" altLang="en-US"/>
              <a:t>을 활용하여 고정된 크기의 </a:t>
            </a:r>
            <a:r>
              <a:rPr lang="en-US" altLang="ko-KR"/>
              <a:t>context vector</a:t>
            </a:r>
            <a:r>
              <a:rPr lang="ko-KR" altLang="en-US"/>
              <a:t>를 사용하는 방식</a:t>
            </a:r>
          </a:p>
          <a:p>
            <a:pPr lvl="1">
              <a:defRPr/>
            </a:pPr>
            <a:r>
              <a:rPr lang="ko-KR" altLang="en-US"/>
              <a:t>소스 문장을 전부 고정된 크기의 한 벡터에 압축 필요 </a:t>
            </a:r>
            <a:r>
              <a:rPr lang="en-US" altLang="ko-KR"/>
              <a:t>-</a:t>
            </a:r>
            <a:r>
              <a:rPr lang="ko-KR" altLang="en-US"/>
              <a:t> 성능적 한계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05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ko-KR" altLang="en-US"/>
              <a:t>딥러닝 기반 기계 번역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Attention</a:t>
            </a:r>
          </a:p>
          <a:p>
            <a:pPr lvl="1">
              <a:defRPr/>
            </a:pPr>
            <a:r>
              <a:rPr lang="en-US" altLang="ko-KR"/>
              <a:t>Seq2Seq</a:t>
            </a:r>
            <a:r>
              <a:rPr lang="ko-KR" altLang="en-US"/>
              <a:t> 모델에서 어텐션 기법 적용</a:t>
            </a:r>
            <a:endParaRPr lang="en-US" altLang="ko-KR"/>
          </a:p>
          <a:p>
            <a:pPr>
              <a:defRPr/>
            </a:pPr>
            <a:r>
              <a:rPr lang="en-US" altLang="ko-KR"/>
              <a:t>Transformer</a:t>
            </a:r>
          </a:p>
          <a:p>
            <a:pPr lvl="1">
              <a:defRPr/>
            </a:pPr>
            <a:r>
              <a:rPr lang="en-US" altLang="ko-KR"/>
              <a:t>RNN</a:t>
            </a:r>
            <a:r>
              <a:rPr lang="ko-KR" altLang="en-US"/>
              <a:t> 사용 없이 오직 어텐션 기법에 의존</a:t>
            </a:r>
          </a:p>
          <a:p>
            <a:pPr lvl="1">
              <a:defRPr/>
            </a:pPr>
            <a:r>
              <a:rPr lang="ko-KR" altLang="en-US"/>
              <a:t>자연어 처리 기법으로 활용</a:t>
            </a:r>
          </a:p>
          <a:p>
            <a:pPr lvl="1">
              <a:defRPr/>
            </a:pPr>
            <a:r>
              <a:rPr lang="ko-KR" altLang="en-US"/>
              <a:t>입력 시퀀스 전체에서 정보를 추출</a:t>
            </a:r>
          </a:p>
        </p:txBody>
      </p:sp>
    </p:spTree>
    <p:extLst>
      <p:ext uri="{BB962C8B-B14F-4D97-AF65-F5344CB8AC3E}">
        <p14:creationId xmlns:p14="http://schemas.microsoft.com/office/powerpoint/2010/main" val="382021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Seq2Seq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defRPr/>
            </a:pPr>
            <a:r>
              <a:rPr lang="ko-KR" altLang="en-US"/>
              <a:t>한쪽 시퀀스로부터 다른 한 쪽의 시퀀스를 만들어 냄</a:t>
            </a:r>
          </a:p>
          <a:p>
            <a:pPr marL="342900" indent="-342900">
              <a:defRPr/>
            </a:pPr>
            <a:r>
              <a:rPr lang="en-US" altLang="ko-KR"/>
              <a:t>context vector</a:t>
            </a:r>
            <a:r>
              <a:rPr lang="ko-KR" altLang="en-US"/>
              <a:t>에 소스 문장의 정보 압축 </a:t>
            </a:r>
            <a:r>
              <a:rPr lang="en-US" altLang="ko-KR"/>
              <a:t>(</a:t>
            </a:r>
            <a:r>
              <a:rPr lang="ko-KR" altLang="en-US"/>
              <a:t>병목 현상 발생</a:t>
            </a:r>
            <a:r>
              <a:rPr lang="en-US" altLang="ko-KR"/>
              <a:t>)</a:t>
            </a:r>
          </a:p>
          <a:p>
            <a:pPr marL="342900" indent="-342900">
              <a:defRPr/>
            </a:pPr>
            <a:r>
              <a:rPr lang="ko-KR" altLang="en-US"/>
              <a:t>인코더 과정</a:t>
            </a:r>
            <a:r>
              <a:rPr lang="en-US" altLang="ko-KR"/>
              <a:t>:</a:t>
            </a:r>
            <a:r>
              <a:rPr lang="ko-KR" altLang="en-US"/>
              <a:t> 입력 시퀀스가 하나의 고정 크기의 </a:t>
            </a:r>
            <a:r>
              <a:rPr lang="en-US" altLang="ko-KR"/>
              <a:t>context</a:t>
            </a:r>
            <a:r>
              <a:rPr lang="ko-KR" altLang="en-US"/>
              <a:t> </a:t>
            </a:r>
            <a:r>
              <a:rPr lang="en-US" altLang="ko-KR"/>
              <a:t>vector</a:t>
            </a:r>
            <a:r>
              <a:rPr lang="ko-KR" altLang="en-US"/>
              <a:t> 생성</a:t>
            </a:r>
          </a:p>
          <a:p>
            <a:pPr marL="342900" indent="-342900">
              <a:defRPr/>
            </a:pPr>
            <a:r>
              <a:rPr lang="ko-KR" altLang="en-US"/>
              <a:t>디코더 과정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context vector</a:t>
            </a:r>
            <a:r>
              <a:rPr lang="ko-KR" altLang="en-US"/>
              <a:t>로부터 출력 문장을 만들어 냄</a:t>
            </a:r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7909954" y="2703362"/>
            <a:ext cx="1092094" cy="2597832"/>
            <a:chOff x="1701713" y="540354"/>
            <a:chExt cx="1410671" cy="3244970"/>
          </a:xfrm>
        </p:grpSpPr>
        <p:sp>
          <p:nvSpPr>
            <p:cNvPr id="52" name="직사각형 51"/>
            <p:cNvSpPr/>
            <p:nvPr/>
          </p:nvSpPr>
          <p:spPr>
            <a:xfrm>
              <a:off x="1701719" y="1289142"/>
              <a:ext cx="1410664" cy="663133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RNN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701719" y="2338098"/>
              <a:ext cx="1410664" cy="663133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Embedding</a:t>
              </a:r>
            </a:p>
          </p:txBody>
        </p:sp>
        <p:cxnSp>
          <p:nvCxnSpPr>
            <p:cNvPr id="54" name="직선 화살표 연결선 53"/>
            <p:cNvCxnSpPr>
              <a:stCxn id="53" idx="0"/>
              <a:endCxn id="52" idx="2"/>
            </p:cNvCxnSpPr>
            <p:nvPr/>
          </p:nvCxnSpPr>
          <p:spPr>
            <a:xfrm rot="16200000">
              <a:off x="2214140" y="2145186"/>
              <a:ext cx="38582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55" name="직선 화살표 연결선 54"/>
            <p:cNvCxnSpPr/>
            <p:nvPr/>
          </p:nvCxnSpPr>
          <p:spPr>
            <a:xfrm rot="16200000">
              <a:off x="2214140" y="1096231"/>
              <a:ext cx="38582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56" name="직선 화살표 연결선 55"/>
            <p:cNvCxnSpPr/>
            <p:nvPr/>
          </p:nvCxnSpPr>
          <p:spPr>
            <a:xfrm rot="16200000">
              <a:off x="2214140" y="3194142"/>
              <a:ext cx="38582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sp>
          <p:nvSpPr>
            <p:cNvPr id="57" name="TextBox 56"/>
            <p:cNvSpPr txBox="1"/>
            <p:nvPr/>
          </p:nvSpPr>
          <p:spPr>
            <a:xfrm>
              <a:off x="1701717" y="3387052"/>
              <a:ext cx="1410665" cy="39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&lt;sos&gt;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01713" y="540352"/>
              <a:ext cx="1410668" cy="392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1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1</a:t>
              </a:r>
            </a:p>
          </p:txBody>
        </p:sp>
      </p:grpSp>
      <p:cxnSp>
        <p:nvCxnSpPr>
          <p:cNvPr id="59" name="꺾인 연결선[E] 58"/>
          <p:cNvCxnSpPr/>
          <p:nvPr/>
        </p:nvCxnSpPr>
        <p:spPr>
          <a:xfrm>
            <a:off x="9002047" y="2844580"/>
            <a:ext cx="447521" cy="7196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68" name="꺾인 연결선[E] 67"/>
          <p:cNvCxnSpPr/>
          <p:nvPr/>
        </p:nvCxnSpPr>
        <p:spPr>
          <a:xfrm>
            <a:off x="10541657" y="2844580"/>
            <a:ext cx="447521" cy="71961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69" name="그룹 68"/>
          <p:cNvGrpSpPr/>
          <p:nvPr/>
        </p:nvGrpSpPr>
        <p:grpSpPr>
          <a:xfrm>
            <a:off x="10989178" y="2703362"/>
            <a:ext cx="1092091" cy="2597832"/>
            <a:chOff x="1701716" y="540354"/>
            <a:chExt cx="1410667" cy="3244970"/>
          </a:xfrm>
        </p:grpSpPr>
        <p:sp>
          <p:nvSpPr>
            <p:cNvPr id="70" name="직사각형 69"/>
            <p:cNvSpPr/>
            <p:nvPr/>
          </p:nvSpPr>
          <p:spPr>
            <a:xfrm>
              <a:off x="1701719" y="1289142"/>
              <a:ext cx="1410664" cy="663133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RNN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1701719" y="2338098"/>
              <a:ext cx="1410664" cy="663133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Embedding</a:t>
              </a:r>
            </a:p>
          </p:txBody>
        </p:sp>
        <p:cxnSp>
          <p:nvCxnSpPr>
            <p:cNvPr id="72" name="직선 화살표 연결선 71"/>
            <p:cNvCxnSpPr>
              <a:stCxn id="71" idx="0"/>
              <a:endCxn id="70" idx="2"/>
            </p:cNvCxnSpPr>
            <p:nvPr/>
          </p:nvCxnSpPr>
          <p:spPr>
            <a:xfrm rot="16200000">
              <a:off x="2214140" y="2145186"/>
              <a:ext cx="38582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73" name="직선 화살표 연결선 72"/>
            <p:cNvCxnSpPr/>
            <p:nvPr/>
          </p:nvCxnSpPr>
          <p:spPr>
            <a:xfrm rot="16200000">
              <a:off x="2214140" y="1096231"/>
              <a:ext cx="38582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74" name="직선 화살표 연결선 73"/>
            <p:cNvCxnSpPr/>
            <p:nvPr/>
          </p:nvCxnSpPr>
          <p:spPr>
            <a:xfrm rot="16200000">
              <a:off x="2214140" y="3194142"/>
              <a:ext cx="385822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sp>
          <p:nvSpPr>
            <p:cNvPr id="75" name="TextBox 74"/>
            <p:cNvSpPr txBox="1"/>
            <p:nvPr/>
          </p:nvSpPr>
          <p:spPr>
            <a:xfrm>
              <a:off x="1701716" y="3387052"/>
              <a:ext cx="1410665" cy="398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evening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1714" y="540352"/>
              <a:ext cx="1410665" cy="3924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1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s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3</a:t>
              </a:r>
            </a:p>
          </p:txBody>
        </p:sp>
      </p:grpSp>
      <p:cxnSp>
        <p:nvCxnSpPr>
          <p:cNvPr id="78" name="직선 화살표 연결선 77"/>
          <p:cNvCxnSpPr>
            <a:stCxn id="58" idx="0"/>
            <a:endCxn id="77" idx="2"/>
          </p:cNvCxnSpPr>
          <p:nvPr/>
        </p:nvCxnSpPr>
        <p:spPr>
          <a:xfrm rot="16200000" flipV="1">
            <a:off x="8270713" y="2518076"/>
            <a:ext cx="37057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grpSp>
        <p:nvGrpSpPr>
          <p:cNvPr id="137" name="그룹 136"/>
          <p:cNvGrpSpPr/>
          <p:nvPr/>
        </p:nvGrpSpPr>
        <p:grpSpPr>
          <a:xfrm>
            <a:off x="7909952" y="1138624"/>
            <a:ext cx="1092092" cy="1194166"/>
            <a:chOff x="7909952" y="1138624"/>
            <a:chExt cx="1092092" cy="1194166"/>
          </a:xfrm>
        </p:grpSpPr>
        <p:sp>
          <p:nvSpPr>
            <p:cNvPr id="77" name="직사각형 76"/>
            <p:cNvSpPr/>
            <p:nvPr/>
          </p:nvSpPr>
          <p:spPr>
            <a:xfrm>
              <a:off x="7909955" y="1801904"/>
              <a:ext cx="1092088" cy="530885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FC</a:t>
              </a:r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rot="16200000" flipV="1">
              <a:off x="8270713" y="1616618"/>
              <a:ext cx="37057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7909952" y="1138624"/>
              <a:ext cx="1092092" cy="3167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1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y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1: good</a:t>
              </a:r>
            </a:p>
          </p:txBody>
        </p:sp>
      </p:grpSp>
      <p:grpSp>
        <p:nvGrpSpPr>
          <p:cNvPr id="138" name="그룹 137"/>
          <p:cNvGrpSpPr/>
          <p:nvPr/>
        </p:nvGrpSpPr>
        <p:grpSpPr>
          <a:xfrm>
            <a:off x="9449566" y="1137101"/>
            <a:ext cx="1092093" cy="4164094"/>
            <a:chOff x="9449566" y="1137101"/>
            <a:chExt cx="1092093" cy="4164094"/>
          </a:xfrm>
        </p:grpSpPr>
        <p:grpSp>
          <p:nvGrpSpPr>
            <p:cNvPr id="60" name="그룹 59"/>
            <p:cNvGrpSpPr/>
            <p:nvPr/>
          </p:nvGrpSpPr>
          <p:grpSpPr>
            <a:xfrm>
              <a:off x="9449569" y="2703362"/>
              <a:ext cx="1092090" cy="2597832"/>
              <a:chOff x="1701718" y="540353"/>
              <a:chExt cx="1410665" cy="324497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1701719" y="1289142"/>
                <a:ext cx="1410664" cy="663133"/>
              </a:xfrm>
              <a:prstGeom prst="rect">
                <a:avLst/>
              </a:prstGeom>
              <a:solidFill>
                <a:srgbClr val="DFE6F7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RNN</a:t>
                </a: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701719" y="2338098"/>
                <a:ext cx="1410664" cy="663133"/>
              </a:xfrm>
              <a:prstGeom prst="rect">
                <a:avLst/>
              </a:prstGeom>
              <a:solidFill>
                <a:srgbClr val="DFE6F7">
                  <a:alpha val="100000"/>
                </a:srgbClr>
              </a:solidFill>
              <a:ln w="19050" cap="flat" cmpd="sng" algn="ctr">
                <a:solidFill>
                  <a:srgbClr val="2E3E67">
                    <a:alpha val="100000"/>
                  </a:srgbClr>
                </a:solidFill>
                <a:prstDash val="solid"/>
              </a:ln>
            </p:spPr>
            <p:txBody>
              <a:bodyPr anchor="ctr"/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Embedding</a:t>
                </a:r>
              </a:p>
            </p:txBody>
          </p:sp>
          <p:cxnSp>
            <p:nvCxnSpPr>
              <p:cNvPr id="63" name="직선 화살표 연결선 62"/>
              <p:cNvCxnSpPr>
                <a:stCxn id="62" idx="0"/>
                <a:endCxn id="61" idx="2"/>
              </p:cNvCxnSpPr>
              <p:nvPr/>
            </p:nvCxnSpPr>
            <p:spPr>
              <a:xfrm rot="16200000">
                <a:off x="2214140" y="2145186"/>
                <a:ext cx="38582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  <p:cxnSp>
            <p:nvCxnSpPr>
              <p:cNvPr id="64" name="직선 화살표 연결선 63"/>
              <p:cNvCxnSpPr/>
              <p:nvPr/>
            </p:nvCxnSpPr>
            <p:spPr>
              <a:xfrm rot="16200000">
                <a:off x="2214140" y="1096231"/>
                <a:ext cx="38582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  <p:cxnSp>
            <p:nvCxnSpPr>
              <p:cNvPr id="65" name="직선 화살표 연결선 64"/>
              <p:cNvCxnSpPr/>
              <p:nvPr/>
            </p:nvCxnSpPr>
            <p:spPr>
              <a:xfrm rot="16200000">
                <a:off x="2214140" y="3194142"/>
                <a:ext cx="385822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  <p:sp>
            <p:nvSpPr>
              <p:cNvPr id="66" name="TextBox 65"/>
              <p:cNvSpPr txBox="1"/>
              <p:nvPr/>
            </p:nvSpPr>
            <p:spPr>
              <a:xfrm>
                <a:off x="1701718" y="3387051"/>
                <a:ext cx="1410665" cy="398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good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701718" y="540353"/>
                <a:ext cx="1410665" cy="392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 defTabSz="914400" rtl="0" eaLnBrk="1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None/>
                  <a:defRPr/>
                </a:pPr>
                <a:r>
                  <a:rPr kumimoji="0" lang="en-US" altLang="ko-KR" sz="1500" b="0" i="1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s</a:t>
                </a:r>
                <a:r>
                  <a:rPr kumimoji="0" lang="en-US" altLang="ko-KR" sz="1500" b="0" i="0" u="none" strike="noStrike" kern="1200" cap="none" spc="0" normalizeH="0" baseline="0">
                    <a:solidFill>
                      <a:srgbClr val="000000"/>
                    </a:solidFill>
                    <a:latin typeface="Calibri"/>
                    <a:ea typeface="맑은 고딕"/>
                    <a:cs typeface="Calibri"/>
                  </a:rPr>
                  <a:t>2</a:t>
                </a:r>
              </a:p>
            </p:txBody>
          </p:sp>
        </p:grpSp>
        <p:sp>
          <p:nvSpPr>
            <p:cNvPr id="81" name="직사각형 80"/>
            <p:cNvSpPr/>
            <p:nvPr/>
          </p:nvSpPr>
          <p:spPr>
            <a:xfrm>
              <a:off x="9449569" y="1800381"/>
              <a:ext cx="1092088" cy="530885"/>
            </a:xfrm>
            <a:prstGeom prst="rect">
              <a:avLst/>
            </a:prstGeom>
            <a:solidFill>
              <a:srgbClr val="DFE6F7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FC</a:t>
              </a:r>
            </a:p>
          </p:txBody>
        </p:sp>
        <p:cxnSp>
          <p:nvCxnSpPr>
            <p:cNvPr id="82" name="직선 화살표 연결선 81"/>
            <p:cNvCxnSpPr>
              <a:endCxn id="81" idx="2"/>
            </p:cNvCxnSpPr>
            <p:nvPr/>
          </p:nvCxnSpPr>
          <p:spPr>
            <a:xfrm rot="16200000">
              <a:off x="9810326" y="2516554"/>
              <a:ext cx="37057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83" name="직선 화살표 연결선 82"/>
            <p:cNvCxnSpPr/>
            <p:nvPr/>
          </p:nvCxnSpPr>
          <p:spPr>
            <a:xfrm rot="16200000" flipV="1">
              <a:off x="9810326" y="1615095"/>
              <a:ext cx="37057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5E81D9">
                  <a:alpha val="100000"/>
                </a:srgbClr>
              </a:solidFill>
              <a:prstDash val="solid"/>
              <a:tailEnd type="arrow"/>
            </a:ln>
          </p:spPr>
        </p:cxnSp>
        <p:sp>
          <p:nvSpPr>
            <p:cNvPr id="84" name="TextBox 83"/>
            <p:cNvSpPr txBox="1"/>
            <p:nvPr/>
          </p:nvSpPr>
          <p:spPr>
            <a:xfrm>
              <a:off x="9449566" y="1137101"/>
              <a:ext cx="1092090" cy="318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1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y</a:t>
              </a: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1: evening</a:t>
              </a:r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10989182" y="1798859"/>
            <a:ext cx="1092088" cy="530885"/>
          </a:xfrm>
          <a:prstGeom prst="rect">
            <a:avLst/>
          </a:prstGeom>
          <a:solidFill>
            <a:srgbClr val="DFE6F7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FC</a:t>
            </a:r>
          </a:p>
        </p:txBody>
      </p:sp>
      <p:cxnSp>
        <p:nvCxnSpPr>
          <p:cNvPr id="86" name="직선 화살표 연결선 85"/>
          <p:cNvCxnSpPr>
            <a:endCxn id="85" idx="2"/>
          </p:cNvCxnSpPr>
          <p:nvPr/>
        </p:nvCxnSpPr>
        <p:spPr>
          <a:xfrm rot="16200000" flipV="1">
            <a:off x="11349938" y="2515031"/>
            <a:ext cx="37057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87" name="직선 화살표 연결선 86"/>
          <p:cNvCxnSpPr/>
          <p:nvPr/>
        </p:nvCxnSpPr>
        <p:spPr>
          <a:xfrm rot="16200000" flipV="1">
            <a:off x="11349939" y="1613572"/>
            <a:ext cx="370573" cy="0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8" name="TextBox 87"/>
          <p:cNvSpPr txBox="1"/>
          <p:nvPr/>
        </p:nvSpPr>
        <p:spPr>
          <a:xfrm>
            <a:off x="10989180" y="1135578"/>
            <a:ext cx="1092090" cy="31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1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y</a:t>
            </a:r>
            <a:r>
              <a:rPr kumimoji="0" lang="en-US" altLang="ko-KR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3: &lt;eos&gt;</a:t>
            </a:r>
          </a:p>
        </p:txBody>
      </p:sp>
      <p:grpSp>
        <p:nvGrpSpPr>
          <p:cNvPr id="89" name="그룹 88"/>
          <p:cNvGrpSpPr/>
          <p:nvPr/>
        </p:nvGrpSpPr>
        <p:grpSpPr>
          <a:xfrm>
            <a:off x="0" y="2676292"/>
            <a:ext cx="7238923" cy="2674854"/>
            <a:chOff x="-3482140" y="1127419"/>
            <a:chExt cx="9278932" cy="3231891"/>
          </a:xfrm>
        </p:grpSpPr>
        <p:grpSp>
          <p:nvGrpSpPr>
            <p:cNvPr id="90" name="그룹 89"/>
            <p:cNvGrpSpPr/>
            <p:nvPr/>
          </p:nvGrpSpPr>
          <p:grpSpPr>
            <a:xfrm>
              <a:off x="-3482140" y="1127419"/>
              <a:ext cx="8926267" cy="3231891"/>
              <a:chOff x="767307" y="537824"/>
              <a:chExt cx="8926267" cy="3231890"/>
            </a:xfrm>
          </p:grpSpPr>
          <p:grpSp>
            <p:nvGrpSpPr>
              <p:cNvPr id="91" name="그룹 90"/>
              <p:cNvGrpSpPr/>
              <p:nvPr/>
            </p:nvGrpSpPr>
            <p:grpSpPr>
              <a:xfrm>
                <a:off x="767307" y="537824"/>
                <a:ext cx="8926267" cy="3231890"/>
                <a:chOff x="767307" y="537825"/>
                <a:chExt cx="8926267" cy="3231890"/>
              </a:xfrm>
            </p:grpSpPr>
            <p:grpSp>
              <p:nvGrpSpPr>
                <p:cNvPr id="92" name="그룹 91"/>
                <p:cNvGrpSpPr/>
                <p:nvPr/>
              </p:nvGrpSpPr>
              <p:grpSpPr>
                <a:xfrm>
                  <a:off x="767307" y="537825"/>
                  <a:ext cx="8311266" cy="3231890"/>
                  <a:chOff x="995907" y="1823700"/>
                  <a:chExt cx="8311266" cy="3231890"/>
                </a:xfrm>
              </p:grpSpPr>
              <p:grpSp>
                <p:nvGrpSpPr>
                  <p:cNvPr id="93" name="그룹 92"/>
                  <p:cNvGrpSpPr/>
                  <p:nvPr/>
                </p:nvGrpSpPr>
                <p:grpSpPr>
                  <a:xfrm>
                    <a:off x="1930319" y="1826225"/>
                    <a:ext cx="1410664" cy="3229364"/>
                    <a:chOff x="845193" y="1631253"/>
                    <a:chExt cx="1410664" cy="3229364"/>
                  </a:xfrm>
                </p:grpSpPr>
                <p:sp>
                  <p:nvSpPr>
                    <p:cNvPr id="94" name="직사각형 93"/>
                    <p:cNvSpPr/>
                    <p:nvPr/>
                  </p:nvSpPr>
                  <p:spPr>
                    <a:xfrm>
                      <a:off x="845193" y="2380044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RNN</a:t>
                      </a:r>
                    </a:p>
                  </p:txBody>
                </p:sp>
                <p:sp>
                  <p:nvSpPr>
                    <p:cNvPr id="95" name="직사각형 94"/>
                    <p:cNvSpPr/>
                    <p:nvPr/>
                  </p:nvSpPr>
                  <p:spPr>
                    <a:xfrm>
                      <a:off x="845193" y="3429000"/>
                      <a:ext cx="1410664" cy="663133"/>
                    </a:xfrm>
                    <a:prstGeom prst="rect">
                      <a:avLst/>
                    </a:prstGeom>
                    <a:solidFill>
                      <a:srgbClr val="DFE6F7">
                        <a:alpha val="100000"/>
                      </a:srgbClr>
                    </a:solidFill>
                    <a:ln w="19050" cap="flat" cmpd="sng" algn="ctr">
                      <a:solidFill>
                        <a:srgbClr val="2E3E67">
                          <a:alpha val="100000"/>
                        </a:srgbClr>
                      </a:solidFill>
                      <a:prstDash val="solid"/>
                    </a:ln>
                  </p:spPr>
                  <p:txBody>
                    <a:bodyPr anchor="ctr"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Embedding</a:t>
                      </a:r>
                    </a:p>
                  </p:txBody>
                </p:sp>
                <p:cxnSp>
                  <p:nvCxnSpPr>
                    <p:cNvPr id="96" name="직선 화살표 연결선 95"/>
                    <p:cNvCxnSpPr>
                      <a:stCxn id="95" idx="0"/>
                      <a:endCxn id="94" idx="2"/>
                    </p:cNvCxnSpPr>
                    <p:nvPr/>
                  </p:nvCxnSpPr>
                  <p:spPr>
                    <a:xfrm rot="16200000">
                      <a:off x="1357614" y="3236088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97" name="직선 화살표 연결선 96"/>
                    <p:cNvCxnSpPr/>
                    <p:nvPr/>
                  </p:nvCxnSpPr>
                  <p:spPr>
                    <a:xfrm rot="16200000">
                      <a:off x="1357614" y="2187133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cxnSp>
                  <p:nvCxnSpPr>
                    <p:cNvPr id="98" name="직선 화살표 연결선 97"/>
                    <p:cNvCxnSpPr/>
                    <p:nvPr/>
                  </p:nvCxnSpPr>
                  <p:spPr>
                    <a:xfrm rot="16200000">
                      <a:off x="1357614" y="4285044"/>
                      <a:ext cx="385822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845195" y="4477951"/>
                      <a:ext cx="1410658" cy="382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&lt;sos&gt;</a:t>
                      </a:r>
                    </a:p>
                  </p:txBody>
                </p: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845195" y="1631253"/>
                      <a:ext cx="1410658" cy="38393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kumimoji="0" lang="en-US" altLang="ko-KR" sz="1500" b="0" i="1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h</a:t>
                      </a:r>
                      <a:r>
                        <a:rPr kumimoji="0" lang="en-US" altLang="ko-KR" sz="15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</a:t>
                      </a:r>
                    </a:p>
                  </p:txBody>
                </p:sp>
              </p:grp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995906" y="2746823"/>
                    <a:ext cx="486739" cy="38402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indent="0" algn="ctr" defTabSz="914400" rtl="0" eaLnBrk="1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None/>
                      <a:defRPr/>
                    </a:pPr>
                    <a:r>
                      <a:rPr kumimoji="0" lang="en-US" altLang="ko-KR" sz="1500" b="0" i="1" u="none" strike="noStrike" kern="1200" cap="none" spc="0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rPr>
                      <a:t>h</a:t>
                    </a:r>
                    <a:r>
                      <a:rPr kumimoji="0" lang="en-US" altLang="ko-KR" sz="1500" b="0" i="0" u="none" strike="noStrike" kern="1200" cap="none" spc="0" normalizeH="0" baseline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rPr>
                      <a:t>0</a:t>
                    </a:r>
                  </a:p>
                </p:txBody>
              </p:sp>
              <p:grpSp>
                <p:nvGrpSpPr>
                  <p:cNvPr id="102" name="그룹 101"/>
                  <p:cNvGrpSpPr/>
                  <p:nvPr/>
                </p:nvGrpSpPr>
                <p:grpSpPr>
                  <a:xfrm>
                    <a:off x="3340984" y="1826224"/>
                    <a:ext cx="1988731" cy="3229364"/>
                    <a:chOff x="3340984" y="1826225"/>
                    <a:chExt cx="1988732" cy="3229364"/>
                  </a:xfrm>
                </p:grpSpPr>
                <p:grpSp>
                  <p:nvGrpSpPr>
                    <p:cNvPr id="103" name="그룹 102"/>
                    <p:cNvGrpSpPr/>
                    <p:nvPr/>
                  </p:nvGrpSpPr>
                  <p:grpSpPr>
                    <a:xfrm>
                      <a:off x="3919048" y="1826225"/>
                      <a:ext cx="1410667" cy="3229364"/>
                      <a:chOff x="845189" y="1631254"/>
                      <a:chExt cx="1410667" cy="3229363"/>
                    </a:xfrm>
                  </p:grpSpPr>
                  <p:sp>
                    <p:nvSpPr>
                      <p:cNvPr id="104" name="직사각형 103"/>
                      <p:cNvSpPr/>
                      <p:nvPr/>
                    </p:nvSpPr>
                    <p:spPr>
                      <a:xfrm>
                        <a:off x="845193" y="2380044"/>
                        <a:ext cx="1410664" cy="663133"/>
                      </a:xfrm>
                      <a:prstGeom prst="rect">
                        <a:avLst/>
                      </a:prstGeom>
                      <a:solidFill>
                        <a:srgbClr val="DFE6F7">
                          <a:alpha val="100000"/>
                        </a:srgbClr>
                      </a:solidFill>
                      <a:ln w="19050" cap="flat" cmpd="sng" algn="ctr">
                        <a:solidFill>
                          <a:srgbClr val="2E3E67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RNN</a:t>
                        </a:r>
                      </a:p>
                    </p:txBody>
                  </p:sp>
                  <p:sp>
                    <p:nvSpPr>
                      <p:cNvPr id="105" name="직사각형 104"/>
                      <p:cNvSpPr/>
                      <p:nvPr/>
                    </p:nvSpPr>
                    <p:spPr>
                      <a:xfrm>
                        <a:off x="845193" y="3429000"/>
                        <a:ext cx="1410664" cy="663133"/>
                      </a:xfrm>
                      <a:prstGeom prst="rect">
                        <a:avLst/>
                      </a:prstGeom>
                      <a:solidFill>
                        <a:srgbClr val="DFE6F7">
                          <a:alpha val="100000"/>
                        </a:srgbClr>
                      </a:solidFill>
                      <a:ln w="19050" cap="flat" cmpd="sng" algn="ctr">
                        <a:solidFill>
                          <a:srgbClr val="2E3E67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Embedding</a:t>
                        </a:r>
                      </a:p>
                    </p:txBody>
                  </p:sp>
                  <p:cxnSp>
                    <p:nvCxnSpPr>
                      <p:cNvPr id="106" name="직선 화살표 연결선 105"/>
                      <p:cNvCxnSpPr>
                        <a:stCxn id="105" idx="0"/>
                        <a:endCxn id="104" idx="2"/>
                      </p:cNvCxnSpPr>
                      <p:nvPr/>
                    </p:nvCxnSpPr>
                    <p:spPr>
                      <a:xfrm rot="16200000">
                        <a:off x="1357614" y="3236088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cxnSp>
                    <p:nvCxnSpPr>
                      <p:cNvPr id="107" name="직선 화살표 연결선 106"/>
                      <p:cNvCxnSpPr/>
                      <p:nvPr/>
                    </p:nvCxnSpPr>
                    <p:spPr>
                      <a:xfrm rot="16200000">
                        <a:off x="1357614" y="2187133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cxnSp>
                    <p:nvCxnSpPr>
                      <p:cNvPr id="108" name="직선 화살표 연결선 107"/>
                      <p:cNvCxnSpPr/>
                      <p:nvPr/>
                    </p:nvCxnSpPr>
                    <p:spPr>
                      <a:xfrm rot="16200000">
                        <a:off x="1357614" y="4285044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sp>
                    <p:nvSpPr>
                      <p:cNvPr id="109" name="TextBox 108"/>
                      <p:cNvSpPr txBox="1"/>
                      <p:nvPr/>
                    </p:nvSpPr>
                    <p:spPr>
                      <a:xfrm>
                        <a:off x="845187" y="4477951"/>
                        <a:ext cx="1410665" cy="382666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guten</a:t>
                        </a:r>
                      </a:p>
                    </p:txBody>
                  </p:sp>
                  <p:sp>
                    <p:nvSpPr>
                      <p:cNvPr id="110" name="TextBox 109"/>
                      <p:cNvSpPr txBox="1"/>
                      <p:nvPr/>
                    </p:nvSpPr>
                    <p:spPr>
                      <a:xfrm>
                        <a:off x="845189" y="1631253"/>
                        <a:ext cx="1410665" cy="383934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1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h</a:t>
                        </a: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2</a:t>
                        </a:r>
                      </a:p>
                    </p:txBody>
                  </p:sp>
                </p:grpSp>
                <p:cxnSp>
                  <p:nvCxnSpPr>
                    <p:cNvPr id="111" name="꺾인 연결선[E] 110"/>
                    <p:cNvCxnSpPr>
                      <a:stCxn id="100" idx="3"/>
                      <a:endCxn id="104" idx="1"/>
                    </p:cNvCxnSpPr>
                    <p:nvPr/>
                  </p:nvCxnSpPr>
                  <p:spPr>
                    <a:xfrm>
                      <a:off x="3340984" y="2007713"/>
                      <a:ext cx="578068" cy="898871"/>
                    </a:xfrm>
                    <a:prstGeom prst="bentConnector3">
                      <a:avLst>
                        <a:gd name="adj1" fmla="val 50000"/>
                      </a:avLst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</p:grpSp>
              <p:grpSp>
                <p:nvGrpSpPr>
                  <p:cNvPr id="112" name="그룹 111"/>
                  <p:cNvGrpSpPr/>
                  <p:nvPr/>
                </p:nvGrpSpPr>
                <p:grpSpPr>
                  <a:xfrm>
                    <a:off x="5329715" y="1823700"/>
                    <a:ext cx="1988729" cy="3231888"/>
                    <a:chOff x="3340984" y="1826227"/>
                    <a:chExt cx="1988729" cy="3231889"/>
                  </a:xfrm>
                </p:grpSpPr>
                <p:grpSp>
                  <p:nvGrpSpPr>
                    <p:cNvPr id="113" name="그룹 112"/>
                    <p:cNvGrpSpPr/>
                    <p:nvPr/>
                  </p:nvGrpSpPr>
                  <p:grpSpPr>
                    <a:xfrm>
                      <a:off x="3919046" y="1826227"/>
                      <a:ext cx="1410667" cy="3231889"/>
                      <a:chOff x="845190" y="1631254"/>
                      <a:chExt cx="1410667" cy="3231888"/>
                    </a:xfrm>
                  </p:grpSpPr>
                  <p:sp>
                    <p:nvSpPr>
                      <p:cNvPr id="114" name="직사각형 113"/>
                      <p:cNvSpPr/>
                      <p:nvPr/>
                    </p:nvSpPr>
                    <p:spPr>
                      <a:xfrm>
                        <a:off x="845193" y="2380044"/>
                        <a:ext cx="1410664" cy="663133"/>
                      </a:xfrm>
                      <a:prstGeom prst="rect">
                        <a:avLst/>
                      </a:prstGeom>
                      <a:solidFill>
                        <a:srgbClr val="DFE6F7">
                          <a:alpha val="100000"/>
                        </a:srgbClr>
                      </a:solidFill>
                      <a:ln w="19050" cap="flat" cmpd="sng" algn="ctr">
                        <a:solidFill>
                          <a:srgbClr val="2E3E67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RNN</a:t>
                        </a:r>
                      </a:p>
                    </p:txBody>
                  </p:sp>
                  <p:sp>
                    <p:nvSpPr>
                      <p:cNvPr id="115" name="직사각형 114"/>
                      <p:cNvSpPr/>
                      <p:nvPr/>
                    </p:nvSpPr>
                    <p:spPr>
                      <a:xfrm>
                        <a:off x="845193" y="3429000"/>
                        <a:ext cx="1410664" cy="663133"/>
                      </a:xfrm>
                      <a:prstGeom prst="rect">
                        <a:avLst/>
                      </a:prstGeom>
                      <a:solidFill>
                        <a:srgbClr val="DFE6F7">
                          <a:alpha val="100000"/>
                        </a:srgbClr>
                      </a:solidFill>
                      <a:ln w="19050" cap="flat" cmpd="sng" algn="ctr">
                        <a:solidFill>
                          <a:srgbClr val="2E3E67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Embedding</a:t>
                        </a:r>
                      </a:p>
                    </p:txBody>
                  </p:sp>
                  <p:cxnSp>
                    <p:nvCxnSpPr>
                      <p:cNvPr id="116" name="직선 화살표 연결선 115"/>
                      <p:cNvCxnSpPr>
                        <a:stCxn id="115" idx="0"/>
                        <a:endCxn id="114" idx="2"/>
                      </p:cNvCxnSpPr>
                      <p:nvPr/>
                    </p:nvCxnSpPr>
                    <p:spPr>
                      <a:xfrm rot="16200000">
                        <a:off x="1357614" y="3236088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cxnSp>
                    <p:nvCxnSpPr>
                      <p:cNvPr id="117" name="직선 화살표 연결선 116"/>
                      <p:cNvCxnSpPr/>
                      <p:nvPr/>
                    </p:nvCxnSpPr>
                    <p:spPr>
                      <a:xfrm rot="16200000">
                        <a:off x="1357614" y="2187133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cxnSp>
                    <p:nvCxnSpPr>
                      <p:cNvPr id="118" name="직선 화살표 연결선 117"/>
                      <p:cNvCxnSpPr/>
                      <p:nvPr/>
                    </p:nvCxnSpPr>
                    <p:spPr>
                      <a:xfrm rot="16200000">
                        <a:off x="1357614" y="4285044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sp>
                    <p:nvSpPr>
                      <p:cNvPr id="119" name="TextBox 118"/>
                      <p:cNvSpPr txBox="1"/>
                      <p:nvPr/>
                    </p:nvSpPr>
                    <p:spPr>
                      <a:xfrm>
                        <a:off x="845190" y="4477951"/>
                        <a:ext cx="1410665" cy="38519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abend</a:t>
                        </a:r>
                      </a:p>
                    </p:txBody>
                  </p:sp>
                  <p:sp>
                    <p:nvSpPr>
                      <p:cNvPr id="120" name="TextBox 119"/>
                      <p:cNvSpPr txBox="1"/>
                      <p:nvPr/>
                    </p:nvSpPr>
                    <p:spPr>
                      <a:xfrm>
                        <a:off x="845190" y="1631254"/>
                        <a:ext cx="1410665" cy="38645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1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h</a:t>
                        </a: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3</a:t>
                        </a:r>
                      </a:p>
                    </p:txBody>
                  </p:sp>
                </p:grpSp>
                <p:cxnSp>
                  <p:nvCxnSpPr>
                    <p:cNvPr id="121" name="꺾인 연결선[E] 120"/>
                    <p:cNvCxnSpPr>
                      <a:endCxn id="114" idx="1"/>
                    </p:cNvCxnSpPr>
                    <p:nvPr/>
                  </p:nvCxnSpPr>
                  <p:spPr>
                    <a:xfrm>
                      <a:off x="3340984" y="2007713"/>
                      <a:ext cx="578068" cy="898871"/>
                    </a:xfrm>
                    <a:prstGeom prst="bentConnector3">
                      <a:avLst>
                        <a:gd name="adj1" fmla="val 50000"/>
                      </a:avLst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</p:grpSp>
              <p:grpSp>
                <p:nvGrpSpPr>
                  <p:cNvPr id="122" name="그룹 121"/>
                  <p:cNvGrpSpPr/>
                  <p:nvPr/>
                </p:nvGrpSpPr>
                <p:grpSpPr>
                  <a:xfrm>
                    <a:off x="7318447" y="1823702"/>
                    <a:ext cx="1988726" cy="3231889"/>
                    <a:chOff x="3340984" y="1826228"/>
                    <a:chExt cx="1988727" cy="3231888"/>
                  </a:xfrm>
                </p:grpSpPr>
                <p:grpSp>
                  <p:nvGrpSpPr>
                    <p:cNvPr id="123" name="그룹 122"/>
                    <p:cNvGrpSpPr/>
                    <p:nvPr/>
                  </p:nvGrpSpPr>
                  <p:grpSpPr>
                    <a:xfrm>
                      <a:off x="3919045" y="1826228"/>
                      <a:ext cx="1410666" cy="3231888"/>
                      <a:chOff x="845191" y="1631254"/>
                      <a:chExt cx="1410666" cy="3231888"/>
                    </a:xfrm>
                  </p:grpSpPr>
                  <p:sp>
                    <p:nvSpPr>
                      <p:cNvPr id="124" name="직사각형 123"/>
                      <p:cNvSpPr/>
                      <p:nvPr/>
                    </p:nvSpPr>
                    <p:spPr>
                      <a:xfrm>
                        <a:off x="845193" y="2380044"/>
                        <a:ext cx="1410664" cy="663133"/>
                      </a:xfrm>
                      <a:prstGeom prst="rect">
                        <a:avLst/>
                      </a:prstGeom>
                      <a:solidFill>
                        <a:srgbClr val="DFE6F7">
                          <a:alpha val="100000"/>
                        </a:srgbClr>
                      </a:solidFill>
                      <a:ln w="19050" cap="flat" cmpd="sng" algn="ctr">
                        <a:solidFill>
                          <a:srgbClr val="2E3E67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RNN</a:t>
                        </a:r>
                      </a:p>
                    </p:txBody>
                  </p:sp>
                  <p:sp>
                    <p:nvSpPr>
                      <p:cNvPr id="125" name="직사각형 124"/>
                      <p:cNvSpPr/>
                      <p:nvPr/>
                    </p:nvSpPr>
                    <p:spPr>
                      <a:xfrm>
                        <a:off x="845193" y="3429000"/>
                        <a:ext cx="1410664" cy="663133"/>
                      </a:xfrm>
                      <a:prstGeom prst="rect">
                        <a:avLst/>
                      </a:prstGeom>
                      <a:solidFill>
                        <a:srgbClr val="DFE6F7">
                          <a:alpha val="100000"/>
                        </a:srgbClr>
                      </a:solidFill>
                      <a:ln w="19050" cap="flat" cmpd="sng" algn="ctr">
                        <a:solidFill>
                          <a:srgbClr val="2E3E67">
                            <a:alpha val="100000"/>
                          </a:srgbClr>
                        </a:solidFill>
                        <a:prstDash val="solid"/>
                      </a:ln>
                    </p:spPr>
                    <p:txBody>
                      <a:bodyPr anchor="ctr"/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Embedding</a:t>
                        </a:r>
                      </a:p>
                    </p:txBody>
                  </p:sp>
                  <p:cxnSp>
                    <p:nvCxnSpPr>
                      <p:cNvPr id="126" name="직선 화살표 연결선 125"/>
                      <p:cNvCxnSpPr>
                        <a:stCxn id="125" idx="0"/>
                        <a:endCxn id="124" idx="2"/>
                      </p:cNvCxnSpPr>
                      <p:nvPr/>
                    </p:nvCxnSpPr>
                    <p:spPr>
                      <a:xfrm rot="16200000">
                        <a:off x="1357614" y="3236088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cxnSp>
                    <p:nvCxnSpPr>
                      <p:cNvPr id="127" name="직선 화살표 연결선 126"/>
                      <p:cNvCxnSpPr/>
                      <p:nvPr/>
                    </p:nvCxnSpPr>
                    <p:spPr>
                      <a:xfrm rot="16200000">
                        <a:off x="1357614" y="2187133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cxnSp>
                    <p:nvCxnSpPr>
                      <p:cNvPr id="128" name="직선 화살표 연결선 127"/>
                      <p:cNvCxnSpPr/>
                      <p:nvPr/>
                    </p:nvCxnSpPr>
                    <p:spPr>
                      <a:xfrm rot="16200000">
                        <a:off x="1357614" y="4285044"/>
                        <a:ext cx="385822" cy="0"/>
                      </a:xfrm>
                      <a:prstGeom prst="straightConnector1">
                        <a:avLst/>
                      </a:prstGeom>
                      <a:noFill/>
                      <a:ln w="12700" cap="flat" cmpd="sng" algn="ctr">
                        <a:solidFill>
                          <a:srgbClr val="5E81D9">
                            <a:alpha val="100000"/>
                          </a:srgbClr>
                        </a:solidFill>
                        <a:prstDash val="solid"/>
                        <a:tailEnd type="arrow"/>
                      </a:ln>
                    </p:spPr>
                  </p:cxnSp>
                  <p:sp>
                    <p:nvSpPr>
                      <p:cNvPr id="129" name="TextBox 128"/>
                      <p:cNvSpPr txBox="1"/>
                      <p:nvPr/>
                    </p:nvSpPr>
                    <p:spPr>
                      <a:xfrm>
                        <a:off x="845191" y="4477953"/>
                        <a:ext cx="1410663" cy="38518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&lt;eos&gt;</a:t>
                        </a:r>
                      </a:p>
                    </p:txBody>
                  </p:sp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845191" y="1631254"/>
                        <a:ext cx="1410663" cy="386458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marL="0" indent="0" algn="ctr" defTabSz="914400" rtl="0" eaLnBrk="1" latinLnBrk="1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0"/>
                          </a:spcAft>
                          <a:buNone/>
                          <a:defRPr/>
                        </a:pPr>
                        <a:r>
                          <a:rPr kumimoji="0" lang="en-US" altLang="ko-KR" sz="1500" b="0" i="1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h</a:t>
                        </a:r>
                        <a:r>
                          <a:rPr kumimoji="0" lang="en-US" altLang="ko-KR" sz="1500" b="0" i="0" u="none" strike="noStrike" kern="1200" cap="none" spc="0" normalizeH="0" baseline="0">
                            <a:solidFill>
                              <a:srgbClr val="000000"/>
                            </a:solidFill>
                            <a:latin typeface="Calibri"/>
                            <a:ea typeface="맑은 고딕"/>
                            <a:cs typeface="Calibri"/>
                          </a:rPr>
                          <a:t>4</a:t>
                        </a:r>
                      </a:p>
                    </p:txBody>
                  </p:sp>
                </p:grpSp>
                <p:cxnSp>
                  <p:nvCxnSpPr>
                    <p:cNvPr id="131" name="꺾인 연결선[E] 130"/>
                    <p:cNvCxnSpPr>
                      <a:endCxn id="124" idx="1"/>
                    </p:cNvCxnSpPr>
                    <p:nvPr/>
                  </p:nvCxnSpPr>
                  <p:spPr>
                    <a:xfrm>
                      <a:off x="3340984" y="2007713"/>
                      <a:ext cx="578068" cy="898871"/>
                    </a:xfrm>
                    <a:prstGeom prst="bentConnector3">
                      <a:avLst>
                        <a:gd name="adj1" fmla="val 50000"/>
                      </a:avLst>
                    </a:prstGeom>
                    <a:noFill/>
                    <a:ln w="12700" cap="flat" cmpd="sng" algn="ctr">
                      <a:solidFill>
                        <a:srgbClr val="5E81D9">
                          <a:alpha val="100000"/>
                        </a:srgbClr>
                      </a:solidFill>
                      <a:prstDash val="solid"/>
                      <a:tailEnd type="arrow"/>
                    </a:ln>
                  </p:spPr>
                </p:cxnSp>
              </p:grpSp>
            </p:grpSp>
            <p:cxnSp>
              <p:nvCxnSpPr>
                <p:cNvPr id="132" name="꺾인 연결선[E] 131"/>
                <p:cNvCxnSpPr>
                  <a:stCxn id="130" idx="3"/>
                  <a:endCxn id="134" idx="0"/>
                </p:cNvCxnSpPr>
                <p:nvPr/>
              </p:nvCxnSpPr>
              <p:spPr>
                <a:xfrm>
                  <a:off x="9078580" y="696588"/>
                  <a:ext cx="614994" cy="590028"/>
                </a:xfrm>
                <a:prstGeom prst="bentConnector2">
                  <a:avLst/>
                </a:prstGeom>
                <a:noFill/>
                <a:ln w="12700" cap="flat" cmpd="sng" algn="ctr">
                  <a:solidFill>
                    <a:srgbClr val="5E81D9">
                      <a:alpha val="100000"/>
                    </a:srgbClr>
                  </a:solidFill>
                  <a:prstDash val="solid"/>
                  <a:tailEnd type="arrow"/>
                </a:ln>
              </p:spPr>
            </p:cxnSp>
          </p:grpSp>
          <p:cxnSp>
            <p:nvCxnSpPr>
              <p:cNvPr id="133" name="직선 화살표 연결선 132"/>
              <p:cNvCxnSpPr>
                <a:stCxn id="101" idx="3"/>
                <a:endCxn id="94" idx="1"/>
              </p:cNvCxnSpPr>
              <p:nvPr/>
            </p:nvCxnSpPr>
            <p:spPr>
              <a:xfrm>
                <a:off x="1254044" y="1620110"/>
                <a:ext cx="447675" cy="59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E81D9">
                    <a:alpha val="100000"/>
                  </a:srgbClr>
                </a:solidFill>
                <a:prstDash val="solid"/>
                <a:tailEnd type="arrow"/>
              </a:ln>
            </p:spPr>
          </p:cxnSp>
        </p:grpSp>
        <p:sp>
          <p:nvSpPr>
            <p:cNvPr id="134" name="직사각형 133"/>
            <p:cNvSpPr/>
            <p:nvPr/>
          </p:nvSpPr>
          <p:spPr>
            <a:xfrm>
              <a:off x="5091459" y="1876211"/>
              <a:ext cx="705332" cy="6631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500" b="0" i="0" u="none" strike="noStrike" kern="1200" cap="none" spc="0" normalizeH="0" baseline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v</a:t>
              </a:r>
            </a:p>
          </p:txBody>
        </p:sp>
      </p:grpSp>
      <p:cxnSp>
        <p:nvCxnSpPr>
          <p:cNvPr id="135" name="직선 화살표 연결선 134"/>
          <p:cNvCxnSpPr>
            <a:stCxn id="134" idx="3"/>
            <a:endCxn id="52" idx="1"/>
          </p:cNvCxnSpPr>
          <p:nvPr/>
        </p:nvCxnSpPr>
        <p:spPr>
          <a:xfrm flipV="1">
            <a:off x="7238925" y="3568264"/>
            <a:ext cx="671032" cy="2179"/>
          </a:xfrm>
          <a:prstGeom prst="straightConnector1">
            <a:avLst/>
          </a:prstGeom>
          <a:noFill/>
          <a:ln w="12700" cap="flat" cmpd="sng" algn="ctr">
            <a:solidFill>
              <a:srgbClr val="5E81D9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36" name="TextBox 135"/>
          <p:cNvSpPr txBox="1"/>
          <p:nvPr/>
        </p:nvSpPr>
        <p:spPr>
          <a:xfrm>
            <a:off x="2012157" y="1547812"/>
            <a:ext cx="3464719" cy="57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Seq2Seq </a:t>
            </a:r>
            <a:r>
              <a:rPr kumimoji="0" lang="ko-KR" altLang="en-US" sz="32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9628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Seq2Seq </a:t>
            </a:r>
            <a:r>
              <a:rPr lang="ko-KR" altLang="en-US"/>
              <a:t>동작 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/>
              <a:t>인코더</a:t>
            </a:r>
          </a:p>
          <a:p>
            <a:pPr lvl="1">
              <a:defRPr/>
            </a:pPr>
            <a:r>
              <a:rPr lang="en-US" altLang="ko-KR"/>
              <a:t>hidden state:</a:t>
            </a:r>
            <a:r>
              <a:rPr lang="ko-KR" altLang="en-US"/>
              <a:t> 이전까지 입력되었던 단어들에 대한 정보</a:t>
            </a:r>
          </a:p>
          <a:p>
            <a:pPr lvl="1">
              <a:defRPr/>
            </a:pPr>
            <a:r>
              <a:rPr lang="ko-KR" altLang="en-US"/>
              <a:t>단어가 입력될 때마다 이전 </a:t>
            </a:r>
            <a:r>
              <a:rPr lang="en-US" altLang="ko-KR"/>
              <a:t>hidden state</a:t>
            </a:r>
            <a:r>
              <a:rPr lang="ko-KR" altLang="en-US"/>
              <a:t> 값을 받아서 현재 </a:t>
            </a:r>
            <a:r>
              <a:rPr lang="en-US" altLang="ko-KR"/>
              <a:t>hidden state</a:t>
            </a:r>
            <a:r>
              <a:rPr lang="ko-KR" altLang="en-US"/>
              <a:t> 값 갱신</a:t>
            </a:r>
          </a:p>
          <a:p>
            <a:pPr lvl="1">
              <a:defRPr/>
            </a:pPr>
            <a:r>
              <a:rPr lang="ko-KR" altLang="en-US"/>
              <a:t>마지막 단어가 들어왔을 때의 </a:t>
            </a:r>
            <a:r>
              <a:rPr lang="en-US" altLang="ko-KR"/>
              <a:t>hidden state</a:t>
            </a:r>
            <a:r>
              <a:rPr lang="ko-KR" altLang="en-US"/>
              <a:t> 값 </a:t>
            </a:r>
            <a:r>
              <a:rPr lang="en-US" altLang="ko-KR"/>
              <a:t>=</a:t>
            </a:r>
            <a:r>
              <a:rPr lang="ko-KR" altLang="en-US"/>
              <a:t> 소스 문장 전체를 대표하는 </a:t>
            </a:r>
            <a:r>
              <a:rPr lang="en-US" altLang="ko-KR"/>
              <a:t>context vector</a:t>
            </a:r>
            <a:endParaRPr lang="ko-KR" altLang="en-US"/>
          </a:p>
          <a:p>
            <a:pPr>
              <a:defRPr/>
            </a:pPr>
            <a:r>
              <a:rPr lang="ko-KR" altLang="en-US"/>
              <a:t>디코더</a:t>
            </a:r>
          </a:p>
          <a:p>
            <a:pPr lvl="1">
              <a:defRPr/>
            </a:pPr>
            <a:r>
              <a:rPr lang="ko-KR" altLang="en-US"/>
              <a:t>출력 단어가 들어올 때마다 </a:t>
            </a:r>
            <a:r>
              <a:rPr lang="en-US" altLang="ko-KR"/>
              <a:t>context</a:t>
            </a:r>
            <a:r>
              <a:rPr lang="ko-KR" altLang="en-US"/>
              <a:t> </a:t>
            </a:r>
            <a:r>
              <a:rPr lang="en-US" altLang="ko-KR"/>
              <a:t>vector</a:t>
            </a:r>
            <a:r>
              <a:rPr lang="ko-KR" altLang="en-US"/>
              <a:t>로부터 매번 </a:t>
            </a:r>
            <a:r>
              <a:rPr lang="en-US" altLang="ko-KR"/>
              <a:t>hidden state</a:t>
            </a:r>
            <a:r>
              <a:rPr lang="ko-KR" altLang="en-US"/>
              <a:t>를 만들어서 출력에 내보냄</a:t>
            </a:r>
          </a:p>
          <a:p>
            <a:pPr lvl="1">
              <a:defRPr/>
            </a:pPr>
            <a:r>
              <a:rPr lang="en-US" altLang="ko-KR"/>
              <a:t>&lt;eos&gt;</a:t>
            </a:r>
            <a:r>
              <a:rPr lang="ko-KR" altLang="en-US"/>
              <a:t>가 나올때 까지 </a:t>
            </a:r>
            <a:r>
              <a:rPr lang="en-US" altLang="ko-KR"/>
              <a:t>hidden state</a:t>
            </a:r>
            <a:r>
              <a:rPr lang="ko-KR" altLang="en-US"/>
              <a:t>를 갱신하면서 출력</a:t>
            </a:r>
          </a:p>
        </p:txBody>
      </p:sp>
    </p:spTree>
    <p:extLst>
      <p:ext uri="{BB962C8B-B14F-4D97-AF65-F5344CB8AC3E}">
        <p14:creationId xmlns:p14="http://schemas.microsoft.com/office/powerpoint/2010/main" val="385609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ko-KR"/>
              <a:t>Seq2Seq</a:t>
            </a:r>
            <a:r>
              <a:rPr lang="ko-KR" altLang="en-US"/>
              <a:t> 모델의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소스 문장은 길거나 짧을 수 있음</a:t>
            </a:r>
          </a:p>
          <a:p>
            <a:pPr lvl="1">
              <a:defRPr/>
            </a:pPr>
            <a:r>
              <a:rPr lang="ko-KR" altLang="en-US"/>
              <a:t>고정된 크기의 </a:t>
            </a:r>
            <a:r>
              <a:rPr lang="en-US" altLang="ko-KR"/>
              <a:t>context</a:t>
            </a:r>
            <a:r>
              <a:rPr lang="ko-KR" altLang="en-US"/>
              <a:t> </a:t>
            </a:r>
            <a:r>
              <a:rPr lang="en-US" altLang="ko-KR"/>
              <a:t>vector</a:t>
            </a:r>
            <a:r>
              <a:rPr lang="ko-KR" altLang="en-US"/>
              <a:t>가 병목 현상의 원인이 될 수 있음</a:t>
            </a:r>
          </a:p>
          <a:p>
            <a:pPr>
              <a:defRPr/>
            </a:pPr>
            <a:r>
              <a:rPr lang="ko-KR" altLang="en-US"/>
              <a:t>새로운 아이디어</a:t>
            </a:r>
          </a:p>
          <a:p>
            <a:pPr lvl="1">
              <a:defRPr/>
            </a:pPr>
            <a:r>
              <a:rPr lang="ko-KR" altLang="en-US"/>
              <a:t>고정된 크기의 </a:t>
            </a:r>
            <a:r>
              <a:rPr lang="en-US" altLang="ko-KR"/>
              <a:t>context vector</a:t>
            </a:r>
            <a:r>
              <a:rPr lang="ko-KR" altLang="en-US"/>
              <a:t>를 디코더의 </a:t>
            </a:r>
            <a:r>
              <a:rPr lang="en-US" altLang="ko-KR"/>
              <a:t>RNN</a:t>
            </a:r>
            <a:r>
              <a:rPr lang="ko-KR" altLang="en-US"/>
              <a:t>셀에 매번 참고</a:t>
            </a:r>
          </a:p>
          <a:p>
            <a:pPr lvl="1">
              <a:defRPr/>
            </a:pPr>
            <a:r>
              <a:rPr lang="ko-KR" altLang="en-US"/>
              <a:t>성능은 개선 되지만 여전히 병목 현상은 유지</a:t>
            </a:r>
          </a:p>
        </p:txBody>
      </p:sp>
    </p:spTree>
    <p:extLst>
      <p:ext uri="{BB962C8B-B14F-4D97-AF65-F5344CB8AC3E}">
        <p14:creationId xmlns:p14="http://schemas.microsoft.com/office/powerpoint/2010/main" val="5789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1035</Words>
  <Application>Microsoft Macintosh PowerPoint</Application>
  <PresentationFormat>와이드스크린</PresentationFormat>
  <Paragraphs>313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한컴오피스</vt:lpstr>
      <vt:lpstr>Attention Is All You Need</vt:lpstr>
      <vt:lpstr>Transformer</vt:lpstr>
      <vt:lpstr>딥러닝 기반 기계 번역</vt:lpstr>
      <vt:lpstr>딥러닝 기반 기계 번역</vt:lpstr>
      <vt:lpstr>딥러닝 기반 기계 번역</vt:lpstr>
      <vt:lpstr>Seq2Seq</vt:lpstr>
      <vt:lpstr>PowerPoint 프레젠테이션</vt:lpstr>
      <vt:lpstr>Seq2Seq 동작 원리</vt:lpstr>
      <vt:lpstr>Seq2Seq 모델의 한계</vt:lpstr>
      <vt:lpstr>PowerPoint 프레젠테이션</vt:lpstr>
      <vt:lpstr>Seq2Seq의 병목 현상 해결방안</vt:lpstr>
      <vt:lpstr>Attention 메커니즘</vt:lpstr>
      <vt:lpstr>Attention 메커니즘</vt:lpstr>
      <vt:lpstr>디코더의 계산 과정</vt:lpstr>
      <vt:lpstr>PowerPoint 프레젠테이션</vt:lpstr>
      <vt:lpstr>Attention 장점</vt:lpstr>
      <vt:lpstr>Transformer 구조</vt:lpstr>
      <vt:lpstr>Transformer 동작 원리</vt:lpstr>
      <vt:lpstr>Transformer 동작 원리</vt:lpstr>
      <vt:lpstr>Transformer 동작 원리</vt:lpstr>
      <vt:lpstr>Transformer 동작 원리</vt:lpstr>
      <vt:lpstr>Transformer 동작 원리</vt:lpstr>
      <vt:lpstr>Transformer 동작 원리</vt:lpstr>
      <vt:lpstr>Transformer 동작 원리</vt:lpstr>
      <vt:lpstr>Transformer 동작 원리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</dc:title>
  <dc:creator>sehyu</dc:creator>
  <cp:lastModifiedBy>세현 박</cp:lastModifiedBy>
  <cp:revision>163</cp:revision>
  <dcterms:created xsi:type="dcterms:W3CDTF">2025-03-25T15:03:48Z</dcterms:created>
  <dcterms:modified xsi:type="dcterms:W3CDTF">2025-07-11T10:51:17Z</dcterms:modified>
  <cp:version>12.0.0.535</cp:version>
</cp:coreProperties>
</file>