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/>
    <p:restoredTop sz="90015"/>
  </p:normalViewPr>
  <p:slideViewPr>
    <p:cSldViewPr snapToGrid="0" snapToObjects="1">
      <p:cViewPr varScale="1">
        <p:scale>
          <a:sx n="105" d="100"/>
          <a:sy n="105" d="100"/>
        </p:scale>
        <p:origin x="1016" y="16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CHAPTER 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Hello Transformers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E41BD-B443-C4B4-C750-1A9BAFCA41A1}"/>
              </a:ext>
            </a:extLst>
          </p:cNvPr>
          <p:cNvSpPr txBox="1"/>
          <p:nvPr/>
        </p:nvSpPr>
        <p:spPr>
          <a:xfrm>
            <a:off x="6095998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dirty="0"/>
              <a:t>Natural Language Processing with Transformers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421F8-8E20-51FA-49EF-7311144EA34D}"/>
              </a:ext>
            </a:extLst>
          </p:cNvPr>
          <p:cNvSpPr txBox="1"/>
          <p:nvPr/>
        </p:nvSpPr>
        <p:spPr>
          <a:xfrm>
            <a:off x="10152914" y="6211669"/>
            <a:ext cx="203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/>
              <a:t>박세현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LAMDA Lab in SKKU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어텐션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어텐션</a:t>
            </a:r>
          </a:p>
          <a:p>
            <a:pPr lvl="1">
              <a:defRPr/>
            </a:pPr>
            <a:r>
              <a:rPr lang="ko-KR" altLang="en-US"/>
              <a:t>인코더가 디코더가 접근할 수 있는 각 단계마다 </a:t>
            </a:r>
            <a:r>
              <a:rPr lang="en-US" altLang="ko-KR"/>
              <a:t>hidden state</a:t>
            </a:r>
            <a:r>
              <a:rPr lang="ko-KR" altLang="en-US"/>
              <a:t>를 출력</a:t>
            </a:r>
          </a:p>
          <a:p>
            <a:pPr lvl="1">
              <a:defRPr/>
            </a:pPr>
            <a:r>
              <a:rPr lang="ko-KR" altLang="en-US"/>
              <a:t>모든 상태를 동시에 사용하면 엄청난 양의 입력 발생 </a:t>
            </a:r>
            <a:r>
              <a:rPr lang="en-US" altLang="ko-KR"/>
              <a:t>-&gt;</a:t>
            </a:r>
            <a:r>
              <a:rPr lang="ko-KR" altLang="en-US"/>
              <a:t> 우선 순위</a:t>
            </a:r>
          </a:p>
          <a:p>
            <a:pPr lvl="1">
              <a:defRPr/>
            </a:pPr>
            <a:r>
              <a:rPr lang="ko-KR" altLang="en-US"/>
              <a:t>디코더가 인코더 상태에 서로 다른 가중치 부여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4118397"/>
            <a:ext cx="5939099" cy="23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어텐션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어텐션 기반 모델</a:t>
            </a:r>
          </a:p>
          <a:p>
            <a:pPr lvl="1">
              <a:defRPr/>
            </a:pPr>
            <a:r>
              <a:rPr lang="ko-KR" altLang="en-US"/>
              <a:t>각 시간 단계에서 관련성이 높은 토큰에 집중</a:t>
            </a:r>
          </a:p>
          <a:p>
            <a:pPr lvl="1">
              <a:defRPr/>
            </a:pPr>
            <a:r>
              <a:rPr lang="ko-KR" altLang="en-US"/>
              <a:t>입력 문장과 번역 문장의 단어 사이의 복잡한 정렬 학습 가능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3207983"/>
            <a:ext cx="4678825" cy="33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어텐션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단점</a:t>
            </a:r>
          </a:p>
          <a:p>
            <a:pPr lvl="1">
              <a:defRPr/>
            </a:pPr>
            <a:r>
              <a:rPr lang="ko-KR" altLang="en-US"/>
              <a:t>계산이 순차적 </a:t>
            </a:r>
            <a:r>
              <a:rPr lang="en-US" altLang="ko-KR"/>
              <a:t>-&gt;</a:t>
            </a:r>
            <a:r>
              <a:rPr lang="ko-KR" altLang="en-US"/>
              <a:t> 입력 시퀀스 전체에서 병렬화 불가능</a:t>
            </a: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※ 새로운 모델 패러다임 </a:t>
            </a:r>
            <a:r>
              <a:rPr lang="en-US" altLang="ko-KR"/>
              <a:t>-</a:t>
            </a:r>
            <a:r>
              <a:rPr lang="ko-KR" altLang="en-US"/>
              <a:t> 셀프 어텐션</a:t>
            </a:r>
            <a:r>
              <a:rPr lang="en-US" altLang="ko-KR"/>
              <a:t>(self-attention)</a:t>
            </a:r>
          </a:p>
          <a:p>
            <a:pPr lvl="1">
              <a:defRPr/>
            </a:pPr>
            <a:r>
              <a:rPr lang="ko-KR" altLang="en-US"/>
              <a:t>순환 구조 배제</a:t>
            </a:r>
          </a:p>
          <a:p>
            <a:pPr lvl="1">
              <a:defRPr/>
            </a:pPr>
            <a:r>
              <a:rPr lang="ko-KR" altLang="en-US"/>
              <a:t>각 출력이 피드 포워드 신경망</a:t>
            </a:r>
            <a:r>
              <a:rPr lang="en-US" altLang="ko-KR"/>
              <a:t>(FF NN)</a:t>
            </a:r>
            <a:r>
              <a:rPr lang="ko-KR" altLang="en-US"/>
              <a:t>에 공급</a:t>
            </a:r>
          </a:p>
          <a:p>
            <a:pPr lvl="1">
              <a:defRPr/>
            </a:pPr>
            <a:r>
              <a:rPr lang="ko-KR" altLang="en-US"/>
              <a:t>순환 구조보다 훨씬 빠르게 학습 가능</a:t>
            </a: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어텐션 메커니즘</a:t>
            </a:r>
            <a:r>
              <a:rPr lang="en-US" altLang="ko-KR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동일한 계층에 있는 모든 상태에 어텐션이 작동</a:t>
            </a:r>
          </a:p>
          <a:p>
            <a:pPr>
              <a:defRPr/>
            </a:pPr>
            <a:r>
              <a:rPr lang="ko-KR" altLang="en-US"/>
              <a:t>인코더와 디코더 모두 셀프 어텐션 메커니즘을 갖음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 marL="0" indent="0">
              <a:buNone/>
              <a:defRPr/>
            </a:pPr>
            <a:r>
              <a:rPr lang="en-US" altLang="ko-KR"/>
              <a:t>*</a:t>
            </a:r>
            <a:r>
              <a:rPr lang="ko-KR" altLang="en-US"/>
              <a:t> 자연어 처리 응용에서 충분한 라벨링 데이터 확보가 어려움</a:t>
            </a:r>
            <a:br>
              <a:rPr lang="ko-KR" altLang="en-US"/>
            </a:b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전이 학습 필요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67945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전이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이전 작업에서 학습한 지식 활용 </a:t>
            </a:r>
            <a:r>
              <a:rPr lang="en-US" altLang="ko-KR"/>
              <a:t>-&gt;</a:t>
            </a:r>
            <a:r>
              <a:rPr lang="ko-KR" altLang="en-US"/>
              <a:t> 미세 조정 가능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구조</a:t>
            </a:r>
          </a:p>
          <a:p>
            <a:pPr lvl="1">
              <a:defRPr/>
            </a:pPr>
            <a:r>
              <a:rPr lang="ko-KR" altLang="en-US"/>
              <a:t> 헤드</a:t>
            </a:r>
            <a:r>
              <a:rPr lang="en-US" altLang="ko-KR"/>
              <a:t>:</a:t>
            </a:r>
            <a:r>
              <a:rPr lang="ko-KR" altLang="en-US"/>
              <a:t> 작업별 네트워크</a:t>
            </a:r>
          </a:p>
          <a:p>
            <a:pPr lvl="1">
              <a:defRPr/>
            </a:pPr>
            <a:r>
              <a:rPr lang="ko-KR" altLang="en-US"/>
              <a:t> 바디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바디의 가중치는 소스 도메인의 광범위한 특징 학습</a:t>
            </a:r>
          </a:p>
          <a:p>
            <a:pPr lvl="2">
              <a:defRPr/>
            </a:pPr>
            <a:r>
              <a:rPr lang="ko-KR" altLang="en-US"/>
              <a:t>가중치는 새로운 작업에 대한 새 모델을 초기화하는 데 사용</a:t>
            </a:r>
          </a:p>
          <a:p>
            <a:pPr marL="914400" lvl="2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기존의 지도 학습에 비해 훨씬 적은 레이블 데이터로 다양한 다운스트림 작업에 더 효율적</a:t>
            </a:r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4106" y="446088"/>
            <a:ext cx="6426951" cy="54848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6724" y="6139079"/>
            <a:ext cx="6083011" cy="364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지도 학습 </a:t>
            </a:r>
            <a:r>
              <a:rPr lang="en-US" altLang="ko-KR"/>
              <a:t>vs</a:t>
            </a:r>
            <a:r>
              <a:rPr lang="ko-KR" altLang="en-US"/>
              <a:t> 전이 학습</a:t>
            </a:r>
          </a:p>
        </p:txBody>
      </p:sp>
    </p:spTree>
    <p:extLst>
      <p:ext uri="{BB962C8B-B14F-4D97-AF65-F5344CB8AC3E}">
        <p14:creationId xmlns:p14="http://schemas.microsoft.com/office/powerpoint/2010/main" val="42333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전이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사전 학습 모델</a:t>
            </a:r>
            <a:r>
              <a:rPr lang="en-US" altLang="ko-KR"/>
              <a:t>: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대규모 데이터 세트에 대해 모델 학습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사전 학습된 모델은 비교적 적은 수의 라벨링된 예제로 하위 모델에서 미세 조정 가능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미세 조정 모델</a:t>
            </a:r>
            <a:r>
              <a:rPr lang="en-US" altLang="ko-KR"/>
              <a:t>:</a:t>
            </a:r>
            <a:r>
              <a:rPr lang="ko-KR" altLang="en-US"/>
              <a:t> </a:t>
            </a:r>
            <a:br>
              <a:rPr lang="ko-KR" altLang="en-US"/>
            </a:br>
            <a:r>
              <a:rPr lang="ko-KR" altLang="en-US"/>
              <a:t>처음 학습된 지도 모델 보다 더 높은 정확도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전이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2017</a:t>
            </a:r>
            <a:r>
              <a:rPr lang="ko-KR" altLang="en-US"/>
              <a:t>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2018</a:t>
            </a:r>
            <a:r>
              <a:rPr lang="ko-KR" altLang="en-US"/>
              <a:t>년에 전이 학습을 </a:t>
            </a:r>
            <a:r>
              <a:rPr lang="en-US" altLang="ko-KR"/>
              <a:t>NLP</a:t>
            </a:r>
            <a:r>
              <a:rPr lang="ko-KR" altLang="en-US"/>
              <a:t> 적용할 수 있는 접근법 제안</a:t>
            </a:r>
          </a:p>
          <a:p>
            <a:pPr lvl="1">
              <a:defRPr/>
            </a:pPr>
            <a:r>
              <a:rPr lang="en-US" altLang="ko-KR"/>
              <a:t>OpenAI</a:t>
            </a:r>
            <a:r>
              <a:rPr lang="ko-KR" altLang="en-US"/>
              <a:t> 연구원들의 비지도 사전 학습을 통한 감정 분류 작업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ULMFiT</a:t>
            </a:r>
          </a:p>
          <a:p>
            <a:pPr lvl="1">
              <a:defRPr/>
            </a:pPr>
            <a:r>
              <a:rPr lang="ko-KR" altLang="en-US"/>
              <a:t>사전 훈련된 </a:t>
            </a:r>
            <a:r>
              <a:rPr lang="en-US" altLang="ko-KR"/>
              <a:t>LSTM </a:t>
            </a:r>
            <a:r>
              <a:rPr lang="ko-KR" altLang="en-US"/>
              <a:t>모델을 다양한 작업에 적용하는 프레임워크 도입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전이 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ULMFiT</a:t>
            </a:r>
          </a:p>
          <a:p>
            <a:pPr lvl="1">
              <a:defRPr/>
            </a:pPr>
            <a:r>
              <a:rPr lang="ko-KR" altLang="en-US"/>
              <a:t>사전훈련</a:t>
            </a:r>
          </a:p>
          <a:p>
            <a:pPr lvl="1">
              <a:defRPr/>
            </a:pPr>
            <a:r>
              <a:rPr lang="ko-KR" altLang="en-US"/>
              <a:t>도메인 적응</a:t>
            </a:r>
          </a:p>
          <a:p>
            <a:pPr lvl="1">
              <a:defRPr/>
            </a:pPr>
            <a:r>
              <a:rPr lang="ko-KR" altLang="en-US"/>
              <a:t>미세 조정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6794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전이 학습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사전 훈련</a:t>
            </a:r>
          </a:p>
          <a:p>
            <a:pPr lvl="1">
              <a:defRPr/>
            </a:pPr>
            <a:r>
              <a:rPr lang="ko-KR" altLang="en-US"/>
              <a:t>이전 단어를 기반으로 다음 단어 예측 </a:t>
            </a:r>
            <a:r>
              <a:rPr lang="en-US" altLang="ko-KR"/>
              <a:t>-</a:t>
            </a:r>
            <a:r>
              <a:rPr lang="ko-KR" altLang="en-US"/>
              <a:t> 언어 모델링</a:t>
            </a:r>
            <a:endParaRPr lang="ko-KR" altLang="en-US" sz="1000"/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도매인 적용</a:t>
            </a:r>
          </a:p>
          <a:p>
            <a:pPr lvl="1">
              <a:defRPr/>
            </a:pPr>
            <a:r>
              <a:rPr lang="ko-KR" altLang="en-US"/>
              <a:t>도메인 내 말뭉치에 적용</a:t>
            </a:r>
          </a:p>
          <a:p>
            <a:pPr lvl="1">
              <a:defRPr/>
            </a:pPr>
            <a:r>
              <a:rPr lang="ko-KR" altLang="en-US"/>
              <a:t>언어 모델링 사용</a:t>
            </a:r>
          </a:p>
          <a:p>
            <a:pPr lvl="1">
              <a:defRPr/>
            </a:pPr>
            <a:r>
              <a:rPr lang="ko-KR" altLang="en-US"/>
              <a:t>대상 말뭉치에서 다음 단어 예측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미세 조정</a:t>
            </a:r>
          </a:p>
          <a:p>
            <a:pPr lvl="1">
              <a:defRPr/>
            </a:pPr>
            <a:r>
              <a:rPr lang="ko-KR" altLang="en-US"/>
              <a:t>대상 작업에 대한 분류 계층 사용</a:t>
            </a:r>
          </a:p>
        </p:txBody>
      </p:sp>
    </p:spTree>
    <p:extLst>
      <p:ext uri="{BB962C8B-B14F-4D97-AF65-F5344CB8AC3E}">
        <p14:creationId xmlns:p14="http://schemas.microsoft.com/office/powerpoint/2010/main" val="152774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2017</a:t>
            </a:r>
            <a:r>
              <a:rPr lang="ko-KR" altLang="en-US"/>
              <a:t>년</a:t>
            </a:r>
            <a:r>
              <a:rPr lang="en-US" altLang="ko-KR"/>
              <a:t> Google</a:t>
            </a:r>
            <a:r>
              <a:rPr lang="ko-KR" altLang="en-US"/>
              <a:t>에서 발표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기계 번역에서 순환 신경망</a:t>
            </a:r>
            <a:r>
              <a:rPr lang="en-US" altLang="ko-KR"/>
              <a:t>(RNN)</a:t>
            </a:r>
            <a:r>
              <a:rPr lang="ko-KR" altLang="en-US"/>
              <a:t>보다 뛰어난 성능</a:t>
            </a:r>
          </a:p>
          <a:p>
            <a:pPr lvl="1">
              <a:defRPr/>
            </a:pPr>
            <a:r>
              <a:rPr lang="ko-KR" altLang="en-US"/>
              <a:t>높은 번역 품질</a:t>
            </a:r>
          </a:p>
          <a:p>
            <a:pPr lvl="1">
              <a:defRPr/>
            </a:pPr>
            <a:r>
              <a:rPr lang="ko-KR" altLang="en-US"/>
              <a:t>저렴한 학습 비용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ULMFiT</a:t>
            </a:r>
            <a:r>
              <a:rPr lang="ko-KR" altLang="en-US"/>
              <a:t> 기법</a:t>
            </a:r>
          </a:p>
          <a:p>
            <a:pPr lvl="1">
              <a:defRPr/>
            </a:pPr>
            <a:r>
              <a:rPr lang="ko-KR" altLang="en-US"/>
              <a:t>크고 다양한 말뭉치에 대해 </a:t>
            </a:r>
            <a:r>
              <a:rPr lang="en-US" altLang="ko-KR"/>
              <a:t>LSTM</a:t>
            </a:r>
            <a:r>
              <a:rPr lang="ko-KR" altLang="en-US"/>
              <a:t> 네트워크를 훈련 시 적은 레이블의 데이터로 텍스트 분류기 생성 가능</a:t>
            </a:r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전이 학습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ULMFiT</a:t>
            </a:r>
            <a:br>
              <a:rPr lang="en-US" altLang="ko-KR"/>
            </a:br>
            <a:r>
              <a:rPr lang="en-US" altLang="ko-KR"/>
              <a:t>-&gt; Transformer</a:t>
            </a:r>
            <a:r>
              <a:rPr lang="ko-KR" altLang="en-US"/>
              <a:t>가 도약할 수 있도록 부족한 부분 제공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2018</a:t>
            </a:r>
            <a:r>
              <a:rPr lang="ko-KR" altLang="en-US"/>
              <a:t>년 셀프 어텐션과 전이 학습의 결합한 트랜스 포머 등장</a:t>
            </a:r>
          </a:p>
          <a:p>
            <a:pPr lvl="1">
              <a:defRPr/>
            </a:pPr>
            <a:r>
              <a:rPr lang="en-US" altLang="ko-KR"/>
              <a:t>GPT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BERT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87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전이 학습 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GPT</a:t>
            </a:r>
          </a:p>
          <a:p>
            <a:pPr lvl="1">
              <a:defRPr/>
            </a:pPr>
            <a:r>
              <a:rPr lang="ko-KR" altLang="en-US"/>
              <a:t>디코더 부분만 사용</a:t>
            </a:r>
          </a:p>
          <a:p>
            <a:pPr lvl="1">
              <a:defRPr/>
            </a:pPr>
            <a:r>
              <a:rPr lang="en-US" altLang="ko-KR"/>
              <a:t>ULMFiT</a:t>
            </a:r>
            <a:r>
              <a:rPr lang="ko-KR" altLang="en-US"/>
              <a:t>과 동일한 언어 모델링 접근 방식 사용</a:t>
            </a:r>
          </a:p>
          <a:p>
            <a:pPr lvl="1">
              <a:defRPr/>
            </a:pPr>
            <a:r>
              <a:rPr lang="ko-KR" altLang="en-US"/>
              <a:t>북코퍼스에 대해 사전 학습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BERT</a:t>
            </a:r>
          </a:p>
          <a:p>
            <a:pPr lvl="1">
              <a:defRPr/>
            </a:pPr>
            <a:r>
              <a:rPr lang="ko-KR" altLang="en-US"/>
              <a:t>인코더 부분 사용</a:t>
            </a:r>
          </a:p>
          <a:p>
            <a:pPr lvl="1">
              <a:defRPr/>
            </a:pPr>
            <a:r>
              <a:rPr lang="ko-KR" altLang="en-US"/>
              <a:t>마스크드 언어 모델링</a:t>
            </a:r>
            <a:r>
              <a:rPr lang="en-US" altLang="ko-KR"/>
              <a:t>(Masked Language Modeling)</a:t>
            </a:r>
          </a:p>
          <a:p>
            <a:pPr lvl="2">
              <a:defRPr/>
            </a:pPr>
            <a:r>
              <a:rPr lang="ko-KR" altLang="en-US"/>
              <a:t>텍스트에서 무작위로 마스크된 단어를 예측</a:t>
            </a:r>
          </a:p>
          <a:p>
            <a:pPr lvl="1">
              <a:defRPr/>
            </a:pPr>
            <a:r>
              <a:rPr lang="ko-KR" altLang="en-US"/>
              <a:t>북코퍼스 및 영어 위키백과에 대해 사전 학습</a:t>
            </a:r>
          </a:p>
        </p:txBody>
      </p:sp>
    </p:spTree>
    <p:extLst>
      <p:ext uri="{BB962C8B-B14F-4D97-AF65-F5344CB8AC3E}">
        <p14:creationId xmlns:p14="http://schemas.microsoft.com/office/powerpoint/2010/main" val="32106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전이 학습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GPT</a:t>
            </a:r>
            <a:r>
              <a:rPr lang="ko-KR" altLang="en-US"/>
              <a:t>와 </a:t>
            </a:r>
            <a:r>
              <a:rPr lang="en-US" altLang="ko-KR"/>
              <a:t>BERT</a:t>
            </a:r>
            <a:r>
              <a:rPr lang="ko-KR" altLang="en-US"/>
              <a:t>는 </a:t>
            </a:r>
            <a:r>
              <a:rPr lang="en-US" altLang="ko-KR"/>
              <a:t>NLP</a:t>
            </a:r>
            <a:r>
              <a:rPr lang="ko-KR" altLang="en-US"/>
              <a:t> 벤치마크에서 최고 성능 달성</a:t>
            </a:r>
            <a:br>
              <a:rPr lang="ko-KR" altLang="en-US"/>
            </a:br>
            <a:r>
              <a:rPr lang="en-US" altLang="ko-KR"/>
              <a:t>-&gt;</a:t>
            </a:r>
            <a:r>
              <a:rPr lang="ko-KR" altLang="en-US"/>
              <a:t> 트랜스포머 시대의 개막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초기에는 연구소마다 서로 다른 프레임워크로 모델 공개</a:t>
            </a:r>
          </a:p>
          <a:p>
            <a:pPr lvl="1">
              <a:defRPr/>
            </a:pPr>
            <a:r>
              <a:rPr lang="ko-KR" altLang="en-US"/>
              <a:t>실무자가 자신의 애플리케이션에 적용 어려움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Transformer</a:t>
            </a:r>
            <a:r>
              <a:rPr lang="ko-KR" altLang="en-US"/>
              <a:t> 라이브러리 출시</a:t>
            </a:r>
          </a:p>
          <a:p>
            <a:pPr lvl="1">
              <a:defRPr/>
            </a:pPr>
            <a:r>
              <a:rPr lang="en-US" altLang="ko-KR"/>
              <a:t>50</a:t>
            </a:r>
            <a:r>
              <a:rPr lang="ko-KR" altLang="en-US"/>
              <a:t>개 이상의 트랜스포머 구조를 지원하는 통합 </a:t>
            </a:r>
            <a:r>
              <a:rPr lang="en-US" altLang="ko-KR"/>
              <a:t>API</a:t>
            </a:r>
            <a:r>
              <a:rPr lang="ko-KR" altLang="en-US"/>
              <a:t> 구축</a:t>
            </a:r>
          </a:p>
          <a:p>
            <a:pPr lvl="1">
              <a:defRPr/>
            </a:pPr>
            <a:r>
              <a:rPr lang="ko-KR" altLang="en-US"/>
              <a:t>실무자들이 쉽게 모델을 통합 가능</a:t>
            </a:r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Transformers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새로운 기계 학습 아키텍처를 작용하는 방법</a:t>
            </a:r>
          </a:p>
          <a:p>
            <a:pPr marL="457200" lvl="1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PyTorch</a:t>
            </a:r>
            <a:r>
              <a:rPr lang="ko-KR" altLang="en-US"/>
              <a:t> 또는 </a:t>
            </a:r>
            <a:r>
              <a:rPr lang="en-US" altLang="ko-KR"/>
              <a:t>TensorFlow</a:t>
            </a:r>
            <a:r>
              <a:rPr lang="ko-KR" altLang="en-US"/>
              <a:t> 기반으로 코드 구현</a:t>
            </a:r>
          </a:p>
          <a:p>
            <a:pPr marL="457200" lvl="1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서버에서 사전 학습된 가중치 로드</a:t>
            </a:r>
          </a:p>
          <a:p>
            <a:pPr marL="457200" lvl="1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입력을 전처리</a:t>
            </a:r>
            <a:r>
              <a:rPr lang="en-US" altLang="ko-KR"/>
              <a:t>,</a:t>
            </a:r>
            <a:r>
              <a:rPr lang="ko-KR" altLang="en-US"/>
              <a:t> 모델 통과</a:t>
            </a:r>
            <a:r>
              <a:rPr lang="en-US" altLang="ko-KR"/>
              <a:t>,</a:t>
            </a:r>
            <a:r>
              <a:rPr lang="ko-KR" altLang="en-US"/>
              <a:t> 작업별 후처리 </a:t>
            </a:r>
          </a:p>
          <a:p>
            <a:pPr marL="457200" lvl="1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데이터 로더 구현하</a:t>
            </a:r>
            <a:r>
              <a:rPr lang="en-US" altLang="ko-KR"/>
              <a:t>,</a:t>
            </a:r>
            <a:r>
              <a:rPr lang="ko-KR" altLang="en-US"/>
              <a:t> 손실함수와 옵티마이저 정의</a:t>
            </a:r>
            <a:r>
              <a:rPr lang="en-US" altLang="ko-KR"/>
              <a:t>,</a:t>
            </a:r>
            <a:r>
              <a:rPr lang="ko-KR" altLang="en-US"/>
              <a:t> 모델 학습</a:t>
            </a:r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 커스텀 로직 필요</a:t>
            </a:r>
          </a:p>
          <a:p>
            <a:pPr marL="457200" lvl="1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새로운 사례에 적용하는데 오랜 시간 소요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Transformers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Transformer </a:t>
            </a:r>
            <a:r>
              <a:rPr lang="ko-KR" altLang="en-US"/>
              <a:t>라이브러리</a:t>
            </a:r>
          </a:p>
          <a:p>
            <a:pPr lvl="1">
              <a:defRPr/>
            </a:pPr>
            <a:r>
              <a:rPr lang="ko-KR" altLang="en-US"/>
              <a:t>트랜스포머 모델에 대한 표준화된 인터페이스 제공</a:t>
            </a:r>
          </a:p>
          <a:p>
            <a:pPr lvl="1">
              <a:defRPr/>
            </a:pPr>
            <a:r>
              <a:rPr lang="ko-KR" altLang="en-US"/>
              <a:t>새로운 사례에 적용할 수 있게 코드 및 도구 제공</a:t>
            </a:r>
          </a:p>
          <a:p>
            <a:pPr lvl="1">
              <a:defRPr/>
            </a:pPr>
            <a:r>
              <a:rPr lang="en-US" altLang="ko-KR"/>
              <a:t>PyTorch, TensorFlow, JAX</a:t>
            </a:r>
            <a:r>
              <a:rPr lang="ko-KR" altLang="en-US"/>
              <a:t> 프레임워크 지원</a:t>
            </a:r>
            <a:r>
              <a:rPr lang="en-US" altLang="ko-KR"/>
              <a:t>,</a:t>
            </a:r>
            <a:r>
              <a:rPr lang="ko-KR" altLang="en-US"/>
              <a:t> 프레임워크 전환 가능</a:t>
            </a:r>
          </a:p>
          <a:p>
            <a:pPr lvl="1">
              <a:defRPr/>
            </a:pPr>
            <a:r>
              <a:rPr lang="ko-KR" altLang="en-US"/>
              <a:t>다운스트림 작업에서 쉽게 미세 조정 가능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트랜스포머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텍스트 분류</a:t>
            </a:r>
          </a:p>
          <a:p>
            <a:pPr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8255" y="4076411"/>
            <a:ext cx="4792483" cy="8072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255" y="2215500"/>
            <a:ext cx="8284878" cy="1860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2067" y="4959856"/>
            <a:ext cx="2897583" cy="11301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33836" y="5155570"/>
            <a:ext cx="2124327" cy="8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트랜스포머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명명된 개체 인식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9127" y="2354406"/>
            <a:ext cx="6093428" cy="76373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99127" y="3118138"/>
            <a:ext cx="3920981" cy="3466739"/>
            <a:chOff x="4346575" y="2978150"/>
            <a:chExt cx="3498850" cy="30662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46575" y="2978150"/>
              <a:ext cx="3498849" cy="9017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362450" y="3834606"/>
              <a:ext cx="3467100" cy="22098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6096000" y="3064603"/>
            <a:ext cx="5486397" cy="36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＊해시 기호</a:t>
            </a:r>
            <a:r>
              <a:rPr lang="en-US" altLang="ko-KR"/>
              <a:t>(#)</a:t>
            </a:r>
            <a:r>
              <a:rPr lang="ko-KR" altLang="en-US"/>
              <a:t>는 토큰화 모델에 의해 생성된 것</a:t>
            </a:r>
          </a:p>
        </p:txBody>
      </p:sp>
    </p:spTree>
    <p:extLst>
      <p:ext uri="{BB962C8B-B14F-4D97-AF65-F5344CB8AC3E}">
        <p14:creationId xmlns:p14="http://schemas.microsoft.com/office/powerpoint/2010/main" val="6721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트랜스포머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질문 답변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5050" y="2348922"/>
            <a:ext cx="5480064" cy="1080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5050" y="3596481"/>
            <a:ext cx="5339852" cy="11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트랜스포머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요약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4045" y="2246168"/>
            <a:ext cx="8509512" cy="828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1418" y="3211974"/>
            <a:ext cx="9796821" cy="100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트랜스포머 기능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번역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9007" y="2237508"/>
            <a:ext cx="8580770" cy="109258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59007" y="3358356"/>
            <a:ext cx="8882784" cy="2834481"/>
            <a:chOff x="1059006" y="3291681"/>
            <a:chExt cx="6350000" cy="15303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9006" y="3291681"/>
              <a:ext cx="6350000" cy="571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9006" y="3863181"/>
              <a:ext cx="6330950" cy="958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1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/>
              <a:t>대표 모델</a:t>
            </a:r>
            <a:endParaRPr lang="en-US" altLang="ko-KR"/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/>
              <a:t>GPT(Generative Pretrained Transformer)</a:t>
            </a: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/>
              <a:t>BERT(Bidirectional Encoder Representations from Transformers)</a:t>
            </a:r>
          </a:p>
          <a:p>
            <a:pPr marL="400050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1000"/>
          </a:p>
          <a:p>
            <a:pPr>
              <a:defRPr/>
            </a:pPr>
            <a:r>
              <a:rPr lang="ko-KR" altLang="en-US"/>
              <a:t>비지도 학습과의 결합</a:t>
            </a:r>
          </a:p>
          <a:p>
            <a:pPr lvl="1">
              <a:defRPr/>
            </a:pPr>
            <a:r>
              <a:rPr lang="ko-KR" altLang="en-US"/>
              <a:t>작업별 아키텍처를 새롭게 학습할 필요가 없음</a:t>
            </a:r>
          </a:p>
          <a:p>
            <a:pPr lvl="1">
              <a:defRPr/>
            </a:pPr>
            <a:r>
              <a:rPr lang="ko-KR" altLang="en-US"/>
              <a:t>자연어 처</a:t>
            </a:r>
            <a:r>
              <a:rPr lang="en-US" altLang="ko-KR"/>
              <a:t>(Natural Language Processing, NLP)</a:t>
            </a:r>
            <a:r>
              <a:rPr lang="ko-KR" altLang="en-US"/>
              <a:t>의 기존 성능을 뛰어넘음</a:t>
            </a:r>
          </a:p>
          <a:p>
            <a:pPr marL="457200" lvl="1" indent="0"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트랜스포머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택스트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4658" y="2123786"/>
            <a:ext cx="7391400" cy="1158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4658" y="3282026"/>
            <a:ext cx="76885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</a:t>
            </a:r>
            <a:r>
              <a:rPr lang="ko-KR" altLang="en-US"/>
              <a:t>에코시스템</a:t>
            </a:r>
            <a:r>
              <a:rPr lang="en-US" altLang="ko-KR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6799" y="1600200"/>
            <a:ext cx="4165598" cy="452596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라이브러리</a:t>
            </a:r>
          </a:p>
          <a:p>
            <a:pPr lvl="1">
              <a:defRPr/>
            </a:pPr>
            <a:r>
              <a:rPr lang="ko-KR" altLang="en-US"/>
              <a:t>코드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허브</a:t>
            </a:r>
          </a:p>
          <a:p>
            <a:pPr lvl="1">
              <a:defRPr/>
            </a:pPr>
            <a:r>
              <a:rPr lang="ko-KR" altLang="en-US"/>
              <a:t>사전 학습 가중치</a:t>
            </a:r>
          </a:p>
          <a:p>
            <a:pPr lvl="1">
              <a:defRPr/>
            </a:pPr>
            <a:r>
              <a:rPr lang="ko-KR" altLang="en-US"/>
              <a:t>데이터 세트</a:t>
            </a:r>
          </a:p>
          <a:p>
            <a:pPr lvl="1">
              <a:defRPr/>
            </a:pPr>
            <a:r>
              <a:rPr lang="ko-KR" altLang="en-US"/>
              <a:t>평가 스크립트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37506"/>
            <a:ext cx="6807200" cy="44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</a:t>
            </a:r>
            <a:r>
              <a:rPr lang="ko-KR" altLang="en-US"/>
              <a:t>허브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20,000</a:t>
            </a:r>
            <a:r>
              <a:rPr lang="ko-KR" altLang="en-US"/>
              <a:t>개 이상의 무료 모델 제공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57324"/>
            <a:ext cx="6788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</a:t>
            </a:r>
            <a:r>
              <a:rPr lang="ko-KR" altLang="en-US"/>
              <a:t>허브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가중치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메트릭 계산을 위한 데이터 세트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스크립트 호스팅 </a:t>
            </a:r>
            <a:r>
              <a:rPr lang="en-US" altLang="ko-KR"/>
              <a:t>-&gt;</a:t>
            </a:r>
            <a:r>
              <a:rPr lang="ko-KR" altLang="en-US"/>
              <a:t> 결과 재현</a:t>
            </a:r>
            <a:r>
              <a:rPr lang="en-US" altLang="ko-KR"/>
              <a:t>,</a:t>
            </a:r>
            <a:r>
              <a:rPr lang="ko-KR" altLang="en-US"/>
              <a:t> 애플리케이션 추가 데이터 활용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모델 및 데이터 세트 카드 </a:t>
            </a:r>
            <a:r>
              <a:rPr lang="en-US" altLang="ko-KR"/>
              <a:t>-</a:t>
            </a:r>
            <a:r>
              <a:rPr lang="ko-KR" altLang="en-US"/>
              <a:t> 문서화</a:t>
            </a:r>
            <a:br>
              <a:rPr lang="ko-KR" altLang="en-US"/>
            </a:br>
            <a:r>
              <a:rPr lang="en-US" altLang="ko-KR"/>
              <a:t>-&gt;</a:t>
            </a:r>
            <a:r>
              <a:rPr lang="ko-KR" altLang="en-US"/>
              <a:t> 적합 여부 판단</a:t>
            </a:r>
          </a:p>
        </p:txBody>
      </p:sp>
    </p:spTree>
    <p:extLst>
      <p:ext uri="{BB962C8B-B14F-4D97-AF65-F5344CB8AC3E}">
        <p14:creationId xmlns:p14="http://schemas.microsoft.com/office/powerpoint/2010/main" val="28378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</a:t>
            </a:r>
            <a:r>
              <a:rPr lang="ko-KR" altLang="en-US"/>
              <a:t>허브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다양한 작업별 대화형 위젯을 통해 직접 모델 사용 가능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320799"/>
            <a:ext cx="681355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3148" y="2223303"/>
            <a:ext cx="4159248" cy="908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모델이나 데이터 세트가 허깅 페이스 허브에서 제공되지 않는 경우 </a:t>
            </a:r>
            <a:r>
              <a:rPr lang="en-US" altLang="ko-KR"/>
              <a:t>PyTorch</a:t>
            </a:r>
            <a:r>
              <a:rPr lang="ko-KR" altLang="en-US"/>
              <a:t> 및 </a:t>
            </a:r>
            <a:r>
              <a:rPr lang="en-US" altLang="ko-KR"/>
              <a:t>TensorFlow</a:t>
            </a:r>
            <a:r>
              <a:rPr lang="ko-KR" altLang="en-US"/>
              <a:t>의 자체 허브에서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375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</a:t>
            </a:r>
            <a:r>
              <a:rPr lang="ko-KR" altLang="en-US"/>
              <a:t>토크나이저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토큰화</a:t>
            </a:r>
            <a:r>
              <a:rPr lang="en-US" altLang="ko-KR"/>
              <a:t>:</a:t>
            </a:r>
            <a:br>
              <a:rPr lang="ko-KR" altLang="en-US"/>
            </a:br>
            <a:r>
              <a:rPr lang="ko-KR" altLang="en-US"/>
              <a:t>원시 텍스트를 토큰이라는 작은 조각으로 분활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토큰화 도구는 다양한 토큰화 전략 제공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Rust</a:t>
            </a:r>
            <a:r>
              <a:rPr lang="ko-KR" altLang="en-US"/>
              <a:t> 백엔드 덕에 빠른 토큰화 속도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전처리 및 후처리 단계 처리</a:t>
            </a:r>
          </a:p>
        </p:txBody>
      </p:sp>
    </p:spTree>
    <p:extLst>
      <p:ext uri="{BB962C8B-B14F-4D97-AF65-F5344CB8AC3E}">
        <p14:creationId xmlns:p14="http://schemas.microsoft.com/office/powerpoint/2010/main" val="36933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</a:t>
            </a:r>
            <a:r>
              <a:rPr lang="ko-KR" altLang="en-US"/>
              <a:t>데이터셋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허브에서 찾을 수 있는 수천 개의 데이터 세트에 대한 표준 인터페이스 제공 </a:t>
            </a:r>
            <a:r>
              <a:rPr lang="en-US" altLang="ko-KR"/>
              <a:t>-&gt;</a:t>
            </a:r>
            <a:r>
              <a:rPr lang="ko-KR" altLang="en-US"/>
              <a:t> 프로세스 간소화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스마트 캐싱</a:t>
            </a:r>
          </a:p>
          <a:p>
            <a:pPr lvl="1">
              <a:defRPr/>
            </a:pPr>
            <a:r>
              <a:rPr lang="ko-KR" altLang="en-US"/>
              <a:t>코드를 실행할 때마다 전처리 다시할 필요 없음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메모리 매핑</a:t>
            </a:r>
          </a:p>
          <a:p>
            <a:pPr lvl="1">
              <a:defRPr/>
            </a:pPr>
            <a:r>
              <a:rPr lang="ko-KR" altLang="en-US"/>
              <a:t>파일의 내용을 가상 메모리에 저장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RAM</a:t>
            </a:r>
            <a:r>
              <a:rPr lang="ko-KR" altLang="en-US"/>
              <a:t> 제한 회피 가능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Pandas, NumPy</a:t>
            </a:r>
            <a:r>
              <a:rPr lang="ko-KR" altLang="en-US"/>
              <a:t>와 상호 운용가능</a:t>
            </a:r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1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</a:t>
            </a:r>
            <a:r>
              <a:rPr lang="ko-KR" altLang="en-US"/>
              <a:t>가속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일반 트레이닝 루프 </a:t>
            </a:r>
            <a:r>
              <a:rPr lang="en-US" altLang="ko-KR"/>
              <a:t>+</a:t>
            </a:r>
            <a:r>
              <a:rPr lang="ko-KR" altLang="en-US"/>
              <a:t> 추상화 계측</a:t>
            </a:r>
          </a:p>
          <a:p>
            <a:pPr lvl="1">
              <a:defRPr/>
            </a:pPr>
            <a:r>
              <a:rPr lang="ko-KR" altLang="en-US"/>
              <a:t>인프라 변경을 간소화</a:t>
            </a:r>
          </a:p>
          <a:p>
            <a:pPr lvl="1">
              <a:defRPr/>
            </a:pPr>
            <a:r>
              <a:rPr lang="ko-KR" altLang="en-US"/>
              <a:t>워크플로우 가속화</a:t>
            </a:r>
          </a:p>
        </p:txBody>
      </p:sp>
    </p:spTree>
    <p:extLst>
      <p:ext uri="{BB962C8B-B14F-4D97-AF65-F5344CB8AC3E}">
        <p14:creationId xmlns:p14="http://schemas.microsoft.com/office/powerpoint/2010/main" val="18521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</a:t>
            </a:r>
            <a:r>
              <a:rPr lang="ko-KR" altLang="en-US"/>
              <a:t>의 도전과제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257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/>
              <a:t>언어</a:t>
            </a:r>
          </a:p>
          <a:p>
            <a:pPr lvl="1">
              <a:defRPr/>
            </a:pPr>
            <a:r>
              <a:rPr lang="ko-KR" altLang="en-US"/>
              <a:t>희귀하거나 자원이 부족한 언어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데이터 가용성</a:t>
            </a:r>
          </a:p>
          <a:p>
            <a:pPr lvl="1">
              <a:defRPr/>
            </a:pPr>
            <a:r>
              <a:rPr lang="ko-KR" altLang="en-US"/>
              <a:t>작업에 필요한 양에 비해 많은 학습 데이터의 양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긴 문서 작업</a:t>
            </a:r>
          </a:p>
          <a:p>
            <a:pPr lvl="1">
              <a:defRPr/>
            </a:pPr>
            <a:r>
              <a:rPr lang="ko-KR" altLang="en-US"/>
              <a:t>긴 문서에 많은 비용 소모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불투명도</a:t>
            </a:r>
          </a:p>
          <a:p>
            <a:pPr lvl="1">
              <a:defRPr/>
            </a:pPr>
            <a:r>
              <a:rPr lang="ko-KR" altLang="en-US"/>
              <a:t>특정 예측을 한 이유를 밝히기 어려움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편향</a:t>
            </a:r>
          </a:p>
          <a:p>
            <a:pPr lvl="1">
              <a:defRPr/>
            </a:pPr>
            <a:r>
              <a:rPr lang="ko-KR" altLang="en-US"/>
              <a:t>데이터에 존재하는 편향이 모델에 각인</a:t>
            </a:r>
          </a:p>
        </p:txBody>
      </p:sp>
    </p:spTree>
    <p:extLst>
      <p:ext uri="{BB962C8B-B14F-4D97-AF65-F5344CB8AC3E}">
        <p14:creationId xmlns:p14="http://schemas.microsoft.com/office/powerpoint/2010/main" val="19292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sz="3459"/>
              <a:t>GPT, BERT</a:t>
            </a:r>
            <a:r>
              <a:rPr lang="ko-KR" altLang="en-US" sz="3459"/>
              <a:t> 출시 이후 모델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3459"/>
              <a:t>핵심 개념</a:t>
            </a:r>
          </a:p>
          <a:p>
            <a:pPr lvl="1">
              <a:defRPr/>
            </a:pPr>
            <a:r>
              <a:rPr lang="ko-KR" altLang="en-US" sz="3027"/>
              <a:t>인코더</a:t>
            </a:r>
            <a:r>
              <a:rPr lang="en-US" altLang="ko-KR" sz="3027"/>
              <a:t>-</a:t>
            </a:r>
            <a:r>
              <a:rPr lang="ko-KR" altLang="en-US" sz="3027"/>
              <a:t>디코더</a:t>
            </a:r>
            <a:r>
              <a:rPr lang="en-US" altLang="ko-KR" sz="3027"/>
              <a:t>(Encoder-Decoder)</a:t>
            </a:r>
            <a:r>
              <a:rPr lang="ko-KR" altLang="en-US" sz="3027"/>
              <a:t> 프레임워크</a:t>
            </a:r>
          </a:p>
          <a:p>
            <a:pPr lvl="1">
              <a:defRPr/>
            </a:pPr>
            <a:r>
              <a:rPr lang="ko-KR" altLang="en-US" sz="3027"/>
              <a:t>어텐션 메커니즘</a:t>
            </a:r>
            <a:r>
              <a:rPr lang="en-US" altLang="ko-KR" sz="3027"/>
              <a:t>(Attention Mechanism)</a:t>
            </a:r>
          </a:p>
          <a:p>
            <a:pPr lvl="1">
              <a:defRPr/>
            </a:pPr>
            <a:r>
              <a:rPr lang="ko-KR" altLang="en-US" sz="3027"/>
              <a:t>전이 학습</a:t>
            </a:r>
            <a:r>
              <a:rPr lang="en-US" altLang="ko-KR" sz="3027"/>
              <a:t>(Transfer Learning)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053352"/>
            <a:ext cx="5486401" cy="18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인코더</a:t>
            </a:r>
            <a:r>
              <a:rPr lang="en-US" altLang="ko-KR"/>
              <a:t>-</a:t>
            </a:r>
            <a:r>
              <a:rPr lang="ko-KR" altLang="en-US"/>
              <a:t>디코더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66875"/>
            <a:ext cx="10972798" cy="4779159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sz="3459"/>
              <a:t>순환 구조</a:t>
            </a:r>
            <a:r>
              <a:rPr lang="en-US" altLang="ko-KR" sz="3459"/>
              <a:t>(RNN)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 sz="1000"/>
          </a:p>
          <a:p>
            <a:pPr lvl="1">
              <a:defRPr/>
            </a:pPr>
            <a:r>
              <a:rPr lang="ko-KR" altLang="en-US" sz="3027"/>
              <a:t>입력 데이터가 네트워크를 통해 </a:t>
            </a:r>
            <a:r>
              <a:rPr lang="en-US" altLang="ko-KR" sz="3027"/>
              <a:t>hidden state</a:t>
            </a:r>
            <a:r>
              <a:rPr lang="ko-KR" altLang="en-US" sz="3027"/>
              <a:t>를 출력</a:t>
            </a:r>
          </a:p>
          <a:p>
            <a:pPr lvl="1">
              <a:defRPr/>
            </a:pPr>
            <a:r>
              <a:rPr lang="ko-KR" altLang="en-US" sz="3027"/>
              <a:t>일부 정보가 루프를 통해 스스로에게 피드백</a:t>
            </a:r>
          </a:p>
          <a:p>
            <a:pPr lvl="1">
              <a:defRPr/>
            </a:pPr>
            <a:r>
              <a:rPr lang="ko-KR" altLang="en-US" sz="3027"/>
              <a:t>이전 상태의 정보를 추적하고 출력 예측에 사용 가능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106994"/>
            <a:ext cx="6902450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인코더</a:t>
            </a:r>
            <a:r>
              <a:rPr lang="en-US" altLang="ko-KR"/>
              <a:t>-</a:t>
            </a:r>
            <a:r>
              <a:rPr lang="ko-KR" altLang="en-US"/>
              <a:t>디코더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순환 구조</a:t>
            </a:r>
            <a:r>
              <a:rPr lang="en-US" altLang="ko-KR"/>
              <a:t>(RNN)</a:t>
            </a:r>
          </a:p>
          <a:p>
            <a:pPr lvl="1">
              <a:defRPr/>
            </a:pPr>
            <a:r>
              <a:rPr lang="ko-KR" altLang="en-US"/>
              <a:t>기계 번역 개발에서 중요한 역할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기계 번역</a:t>
            </a:r>
          </a:p>
          <a:p>
            <a:pPr lvl="1">
              <a:defRPr/>
            </a:pPr>
            <a:r>
              <a:rPr lang="en-US" altLang="ko-KR"/>
              <a:t>encoder-decoder</a:t>
            </a:r>
          </a:p>
          <a:p>
            <a:pPr lvl="1">
              <a:defRPr/>
            </a:pPr>
            <a:r>
              <a:rPr lang="en-US" altLang="ko-KR"/>
              <a:t>sequence-to-sequence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95999" y="3509540"/>
            <a:ext cx="5486397" cy="946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/>
              <a:t>입력과 출력 모두 임의의 길이의 시퀀스인 상황에 적합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10512" y="3973142"/>
            <a:ext cx="86496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인코더</a:t>
            </a:r>
            <a:r>
              <a:rPr lang="en-US" altLang="ko-KR"/>
              <a:t>-</a:t>
            </a:r>
            <a:r>
              <a:rPr lang="ko-KR" altLang="en-US"/>
              <a:t>디코더 프레임워크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인코더</a:t>
            </a:r>
          </a:p>
          <a:p>
            <a:pPr lvl="1">
              <a:defRPr/>
            </a:pPr>
            <a:r>
              <a:rPr lang="ko-KR" altLang="en-US"/>
              <a:t>입력 시퀀스의 정보를 마지막 </a:t>
            </a:r>
            <a:r>
              <a:rPr lang="en-US" altLang="ko-KR"/>
              <a:t>hidden state</a:t>
            </a:r>
            <a:r>
              <a:rPr lang="ko-KR" altLang="en-US"/>
              <a:t>의 숫자로 인코딩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디코더</a:t>
            </a:r>
          </a:p>
          <a:p>
            <a:pPr lvl="1">
              <a:defRPr/>
            </a:pPr>
            <a:r>
              <a:rPr lang="ko-KR" altLang="en-US"/>
              <a:t>출력 시퀀스 생성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인코더와 디코더의 구성 요소는 시퀀스를 모델링 할 수 있는 모든 종류의 신경망 구조가 될 수 있음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6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인코더</a:t>
            </a:r>
            <a:r>
              <a:rPr lang="en-US" altLang="ko-KR"/>
              <a:t>-</a:t>
            </a:r>
            <a:r>
              <a:rPr lang="ko-KR" altLang="en-US"/>
              <a:t>디코더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입력 단어 </a:t>
            </a:r>
            <a:r>
              <a:rPr lang="en-US" altLang="ko-KR"/>
              <a:t>-</a:t>
            </a:r>
            <a:r>
              <a:rPr lang="ko-KR" altLang="en-US"/>
              <a:t> 인코더를 통해 순차적 공급</a:t>
            </a:r>
          </a:p>
          <a:p>
            <a:pPr>
              <a:defRPr/>
            </a:pPr>
            <a:r>
              <a:rPr lang="ko-KR" altLang="en-US"/>
              <a:t>출력 단어 </a:t>
            </a:r>
            <a:r>
              <a:rPr lang="en-US" altLang="ko-KR"/>
              <a:t>-</a:t>
            </a:r>
            <a:r>
              <a:rPr lang="ko-KR" altLang="en-US"/>
              <a:t> 위에서 아래로 한 번에 하나씩 생성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6889750" cy="27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인코더</a:t>
            </a:r>
            <a:r>
              <a:rPr lang="en-US" altLang="ko-KR"/>
              <a:t>-</a:t>
            </a:r>
            <a:r>
              <a:rPr lang="ko-KR" altLang="en-US"/>
              <a:t>디코더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약점</a:t>
            </a:r>
          </a:p>
          <a:p>
            <a:pPr lvl="1">
              <a:defRPr/>
            </a:pPr>
            <a:r>
              <a:rPr lang="ko-KR" altLang="en-US"/>
              <a:t>인코딩의 최종 </a:t>
            </a:r>
            <a:r>
              <a:rPr lang="en-US" altLang="ko-KR"/>
              <a:t>hidden state</a:t>
            </a:r>
            <a:r>
              <a:rPr lang="ko-KR" altLang="en-US"/>
              <a:t>가 병목 현상을 일으킴</a:t>
            </a:r>
            <a:br>
              <a:rPr lang="en-US" altLang="ko-KR"/>
            </a:br>
            <a:r>
              <a:rPr lang="en-US" altLang="ko-KR"/>
              <a:t>-&gt; </a:t>
            </a:r>
            <a:r>
              <a:rPr lang="ko-KR" altLang="en-US"/>
              <a:t>최종 </a:t>
            </a:r>
            <a:r>
              <a:rPr lang="en-US" altLang="ko-KR"/>
              <a:t>hidden state</a:t>
            </a:r>
            <a:r>
              <a:rPr lang="ko-KR" altLang="en-US"/>
              <a:t>가 전체 입력 시퀀스의 의미를 나타내야 함</a:t>
            </a:r>
            <a:r>
              <a:rPr lang="en-US" altLang="ko-KR"/>
              <a:t> </a:t>
            </a:r>
          </a:p>
          <a:p>
            <a:pPr lvl="1">
              <a:defRPr/>
            </a:pPr>
            <a:r>
              <a:rPr lang="ko-KR" altLang="en-US"/>
              <a:t>긴 시퀀스의 경우 시작 부분의 정보가 손실될 수 있음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ko-KR" altLang="en-US"/>
              <a:t>어텐션 메커니즘으로 해결 가능</a:t>
            </a:r>
          </a:p>
          <a:p>
            <a:pPr lvl="1">
              <a:defRPr/>
            </a:pPr>
            <a:r>
              <a:rPr lang="ko-KR" altLang="en-US"/>
              <a:t>모든 </a:t>
            </a:r>
            <a:r>
              <a:rPr lang="en-US" altLang="ko-KR"/>
              <a:t>hidden state</a:t>
            </a:r>
            <a:r>
              <a:rPr lang="ko-KR" altLang="en-US"/>
              <a:t>에 접근 가능 </a:t>
            </a:r>
            <a:r>
              <a:rPr lang="en-US" altLang="ko-KR"/>
              <a:t>-&gt;</a:t>
            </a:r>
            <a:r>
              <a:rPr lang="ko-KR" altLang="en-US"/>
              <a:t> 병목 현상 해결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Microsoft Macintosh PowerPoint</Application>
  <PresentationFormat>와이드스크린</PresentationFormat>
  <Paragraphs>281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Arial</vt:lpstr>
      <vt:lpstr>Calibri</vt:lpstr>
      <vt:lpstr>한컴오피스</vt:lpstr>
      <vt:lpstr>CHAPTER 1</vt:lpstr>
      <vt:lpstr>Transformer</vt:lpstr>
      <vt:lpstr>Transformer</vt:lpstr>
      <vt:lpstr>Transformer</vt:lpstr>
      <vt:lpstr>인코더-디코더 프레임워크</vt:lpstr>
      <vt:lpstr>인코더-디코더 프레임워크</vt:lpstr>
      <vt:lpstr>인코더-디코더 프레임워크 </vt:lpstr>
      <vt:lpstr>인코더-디코더 프레임워크</vt:lpstr>
      <vt:lpstr>인코더-디코더 프레임워크</vt:lpstr>
      <vt:lpstr>어텐션 메커니즘</vt:lpstr>
      <vt:lpstr>어텐션 메커니즘</vt:lpstr>
      <vt:lpstr>어텐션 메커니즘</vt:lpstr>
      <vt:lpstr>어텐션 메커니즘 </vt:lpstr>
      <vt:lpstr>전이 학습</vt:lpstr>
      <vt:lpstr>PowerPoint 프레젠테이션</vt:lpstr>
      <vt:lpstr>전이 학습</vt:lpstr>
      <vt:lpstr>전이 학습</vt:lpstr>
      <vt:lpstr>전이 학습</vt:lpstr>
      <vt:lpstr>전이 학습 </vt:lpstr>
      <vt:lpstr>전이 학습 </vt:lpstr>
      <vt:lpstr>전이 학습 </vt:lpstr>
      <vt:lpstr>전이 학습 </vt:lpstr>
      <vt:lpstr>Hugging Face Transformers</vt:lpstr>
      <vt:lpstr>Hugging Face Transformers</vt:lpstr>
      <vt:lpstr>트랜스포머 기능</vt:lpstr>
      <vt:lpstr>트랜스포머 기능</vt:lpstr>
      <vt:lpstr>트랜스포머 기능</vt:lpstr>
      <vt:lpstr>트랜스포머 기능</vt:lpstr>
      <vt:lpstr>트랜스포머 기능 </vt:lpstr>
      <vt:lpstr>트랜스포머 기능</vt:lpstr>
      <vt:lpstr>Hugging Face 에코시스템 </vt:lpstr>
      <vt:lpstr>Hugging Face 허브</vt:lpstr>
      <vt:lpstr>Hugging Face 허브</vt:lpstr>
      <vt:lpstr>Hugging Face 허브</vt:lpstr>
      <vt:lpstr>Hugging Face 토크나이저</vt:lpstr>
      <vt:lpstr>Hugging Face 데이터셋</vt:lpstr>
      <vt:lpstr>Hugging Face 가속</vt:lpstr>
      <vt:lpstr>Transformer의 도전과제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sehyu</dc:creator>
  <cp:lastModifiedBy>세현 박</cp:lastModifiedBy>
  <cp:revision>89</cp:revision>
  <dcterms:created xsi:type="dcterms:W3CDTF">2025-03-23T10:55:08Z</dcterms:created>
  <dcterms:modified xsi:type="dcterms:W3CDTF">2025-07-11T10:48:59Z</dcterms:modified>
  <cp:version>12.0.0.535</cp:version>
</cp:coreProperties>
</file>