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87722"/>
  </p:normalViewPr>
  <p:slideViewPr>
    <p:cSldViewPr snapToGrid="0">
      <p:cViewPr varScale="1">
        <p:scale>
          <a:sx n="102" d="100"/>
          <a:sy n="102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30A64-BE69-AA46-B5D9-924307EFF2FC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5841C-69B0-4549-AA72-C2C4BAC33E9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888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n = </a:t>
            </a:r>
            <a:r>
              <a:rPr kumimoji="1" lang="ko-KR" altLang="en-US" dirty="0"/>
              <a:t>전체 이상치 수</a:t>
            </a:r>
            <a:endParaRPr kumimoji="1" lang="en-US" altLang="ko-KR" dirty="0"/>
          </a:p>
          <a:p>
            <a:r>
              <a:rPr kumimoji="1" lang="en-US" altLang="ko-KR" dirty="0"/>
              <a:t>A = </a:t>
            </a:r>
            <a:r>
              <a:rPr kumimoji="1" lang="ko-KR" altLang="en-US" dirty="0"/>
              <a:t>이상치 집합</a:t>
            </a:r>
            <a:br>
              <a:rPr kumimoji="1" lang="en-US" altLang="ko-KR" dirty="0"/>
            </a:br>
            <a:r>
              <a:rPr kumimoji="1" lang="en-US" altLang="ko-KR" dirty="0" err="1"/>
              <a:t>P@n</a:t>
            </a:r>
            <a:r>
              <a:rPr kumimoji="1" lang="en-US" altLang="ko-KR" dirty="0"/>
              <a:t>: </a:t>
            </a:r>
            <a:r>
              <a:rPr kumimoji="1" lang="ko-KR" altLang="en-US" dirty="0"/>
              <a:t>상위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결과 중 실제 이상치가 차지하는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5841C-69B0-4549-AA72-C2C4BAC33E95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FE9B-FCBB-AC29-C815-6774F2D30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ED12A7-AB0A-EE64-2D3D-E10113DA1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FD36A-6FD1-0C7E-A19E-6507E6EF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A93FA-4073-88F8-4755-ED07562C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6FF4-5267-1585-2DB0-490ECF7C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148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6F120-000C-8B12-229B-C2D7DCBE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44BCFE-9FBD-CEDA-A372-1F7ED743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F93EA-D876-660A-0955-D3020F29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83BB9-2B27-15D2-D4E7-D901A169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958EA-DD62-AE04-8308-A2A33DF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04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19152B-4F60-CB3A-B4CE-363174B63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F36F8-08ED-407B-1F3C-100F60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D6548-200E-C354-C0DE-7EBB29E0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75A43C-1BA6-0A60-CAFB-ECB7C45F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7BAD57-CF53-8264-8561-E93FBCAF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7736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AFD7E9-FCFC-E94D-E585-66F0ED8F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05C7D-FA9C-9775-DD70-751CF785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81DB8-CD51-07B4-3070-4B947DD15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3C1A9-3C25-0C22-6393-590E7E47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5ABE3D-A4A1-4FE6-1F0E-D7AF3921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5073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1DEDB-6AAD-392C-F4DE-49E1A41F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B9545-3138-F3A5-10ED-015F7FFC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3EF6A-7961-D80F-5EED-1024F6BC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ABE44-6E8C-65EF-CBAF-9103D24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8788F-01B1-6EDC-478F-13807D69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563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35640-9636-1C82-3157-4285694E7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6C2A71-579F-3095-DB8B-F056C6855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F3C14-B4D1-9D42-72B5-5D4B62AAA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CF0AEE-72FB-28C0-8BE2-D2E63504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FA6BA-4548-7AFC-4091-FDA7A125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A98315-C5CC-9421-7A97-DC498833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112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E3F55-01B9-7882-58C1-6F090133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A1DF5-AE86-D660-3D70-61C5C0444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36782A-6774-8C58-347D-B1691B62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C4011-B6E3-DB67-3E96-FC2D851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C7FB1F-7116-1612-351A-CC3C80EDB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18BD8-F629-AF6C-F8B4-DB7850C1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54CFC-F853-E0E6-9457-EF669A50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584117-DF09-65AC-BFA2-DB6FE442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38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79412-C189-9BAE-A371-3EC1D1C1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9C1AE3-C58A-2BE4-707B-87117361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60F2BF-A9F4-B0B7-C0DE-5FDA8E65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1CC2F4-C30F-913B-93D7-95BEF442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626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A2C84C-C8FE-EB88-3C85-9418BD2F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F8321B-9D48-C059-2B59-F2C85745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417AE-41DA-5C90-240B-216C2DB9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259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7AD0B-2336-C2E3-BB0D-C53866DA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236A42-1F1B-67E9-A597-95BB6699D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FF2507-507C-3299-B1C3-8C11BEDE4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E5BC44-E87B-8FE3-3221-B918AC60F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39D4C-D99B-0F8B-AB0B-3EE6B93C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A766BF-EE80-0DBC-A06C-B68B2BE8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8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F9608-3EEE-9F8A-ECF4-640C85859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DD224-8E16-6E52-0E59-CC21833B6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E513E1-399D-5C68-A493-3F6A2C25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C65AA-3838-14DA-A9A1-5BC1A070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43FCFF-DB7C-AA3F-CD5F-9FB4E939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8A9475-23D2-3C7E-0601-54D6F7F8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821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C8C49-7B58-9AD9-A391-F965F841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8C917B-456D-A41E-3E26-EF01D5C0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F5092-EB27-1BB3-7A22-B53116F92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38D69-6A38-6241-9CE8-A5CA5A5BF816}" type="datetimeFigureOut">
              <a:rPr kumimoji="1" lang="ko-KR" altLang="en-US" smtClean="0"/>
              <a:t>2025. 7. 23.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F6476-72BE-05BB-CBEB-FDC2138EB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AFF5FB-F408-8302-F990-0809FD8E1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F3DAE-B326-3D4E-8296-DE50B6601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622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B666-A776-4A52-4530-5499EF2725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>
                <a:effectLst/>
              </a:rPr>
              <a:t>A Comprehensive Survey of Anomaly Detection Algorithms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37CBF-4624-7E6E-E651-5CDC0AD962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이상 탐지 알고리즘에 대한 종합적인 조사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3F376-059F-BFF5-F075-110B502B73BA}"/>
              </a:ext>
            </a:extLst>
          </p:cNvPr>
          <p:cNvSpPr txBox="1"/>
          <p:nvPr/>
        </p:nvSpPr>
        <p:spPr>
          <a:xfrm>
            <a:off x="7109647" y="0"/>
            <a:ext cx="508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solidFill>
                  <a:srgbClr val="111111"/>
                </a:solidFill>
                <a:latin typeface="MyriadPro"/>
              </a:rPr>
              <a:t>논문</a:t>
            </a:r>
            <a:r>
              <a:rPr lang="en-US" altLang="ko-KR" dirty="0">
                <a:solidFill>
                  <a:srgbClr val="111111"/>
                </a:solidFill>
                <a:latin typeface="MyriadPro"/>
              </a:rPr>
              <a:t>:</a:t>
            </a:r>
            <a:r>
              <a:rPr lang="ko-KR" altLang="en-US" dirty="0">
                <a:solidFill>
                  <a:srgbClr val="111111"/>
                </a:solidFill>
                <a:latin typeface="MyriadPro"/>
              </a:rPr>
              <a:t> </a:t>
            </a:r>
            <a:r>
              <a:rPr lang="en-US" altLang="ko-KR" sz="1800" dirty="0">
                <a:solidFill>
                  <a:srgbClr val="111111"/>
                </a:solidFill>
                <a:effectLst/>
                <a:latin typeface="MyriadPro"/>
              </a:rPr>
              <a:t>https://</a:t>
            </a:r>
            <a:r>
              <a:rPr lang="en-US" altLang="ko-KR" sz="1800" dirty="0" err="1">
                <a:solidFill>
                  <a:srgbClr val="111111"/>
                </a:solidFill>
                <a:effectLst/>
                <a:latin typeface="MyriadPro"/>
              </a:rPr>
              <a:t>doi.org</a:t>
            </a:r>
            <a:r>
              <a:rPr lang="en-US" altLang="ko-KR" sz="1800" dirty="0">
                <a:solidFill>
                  <a:srgbClr val="111111"/>
                </a:solidFill>
                <a:effectLst/>
                <a:latin typeface="MyriadPro"/>
              </a:rPr>
              <a:t>/10.1007/s40745-021-00362-9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A621-B9ED-57EC-DB3E-140A2DC503A2}"/>
              </a:ext>
            </a:extLst>
          </p:cNvPr>
          <p:cNvSpPr txBox="1"/>
          <p:nvPr/>
        </p:nvSpPr>
        <p:spPr>
          <a:xfrm>
            <a:off x="9849692" y="6211669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dirty="0"/>
              <a:t>박세현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LAMDA Lab in SKKU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623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4D5ED-4674-62A2-54ED-A69CB4B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밀도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ACDC6-7DAA-C6B5-0043-9B56DDFF6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주변 밀도 대비 낮은 포인트 탐지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매우 직관적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널리 사용됨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통계 및 거리 기반 알고리즘 보다 성능 우수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쌍별 거리를 계산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계산 비용 높음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대규모 및 고차원 데이터셋에는 적합하지 않음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가장 가까운 이웃의 크기</a:t>
            </a:r>
            <a:r>
              <a:rPr kumimoji="1" lang="en-US" altLang="ko-KR" dirty="0"/>
              <a:t>(k)</a:t>
            </a:r>
            <a:r>
              <a:rPr kumimoji="1" lang="ko-KR" altLang="en-US" dirty="0"/>
              <a:t>와 같은 매개변수에 민감</a:t>
            </a:r>
          </a:p>
        </p:txBody>
      </p:sp>
    </p:spTree>
    <p:extLst>
      <p:ext uri="{BB962C8B-B14F-4D97-AF65-F5344CB8AC3E}">
        <p14:creationId xmlns:p14="http://schemas.microsoft.com/office/powerpoint/2010/main" val="2237752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08801-C145-218A-90AF-06FE39E7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밀도 기반</a:t>
            </a:r>
          </a:p>
        </p:txBody>
      </p:sp>
      <p:pic>
        <p:nvPicPr>
          <p:cNvPr id="5" name="내용 개체 틀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328F75-D318-12CA-75BA-7B62909D9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175" y="1690688"/>
            <a:ext cx="8005650" cy="4589226"/>
          </a:xfrm>
        </p:spPr>
      </p:pic>
    </p:spTree>
    <p:extLst>
      <p:ext uri="{BB962C8B-B14F-4D97-AF65-F5344CB8AC3E}">
        <p14:creationId xmlns:p14="http://schemas.microsoft.com/office/powerpoint/2010/main" val="61545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E0B59-341F-14B1-F005-5DCB50D7D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거리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E10DA-3EB1-D0FF-11DE-28310DDEE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최근접 이웃까지 거리로 이상치 측정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구현이 쉽고 직관적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데이터 분포에 독립적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인덱싱 구조 사용 하면 시간 복잡도 </a:t>
            </a:r>
            <a:r>
              <a:rPr lang="en-US" altLang="ko-KR" dirty="0"/>
              <a:t>O(n log(n))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높은 시간 복잡도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인덱싱 방안은 고차원 데이터 세트에서 작동 불가</a:t>
            </a:r>
          </a:p>
        </p:txBody>
      </p:sp>
    </p:spTree>
    <p:extLst>
      <p:ext uri="{BB962C8B-B14F-4D97-AF65-F5344CB8AC3E}">
        <p14:creationId xmlns:p14="http://schemas.microsoft.com/office/powerpoint/2010/main" val="953489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1318-12E5-8F1C-4FDE-4CFC7A1B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거리 기반</a:t>
            </a:r>
          </a:p>
        </p:txBody>
      </p:sp>
      <p:pic>
        <p:nvPicPr>
          <p:cNvPr id="5" name="내용 개체 틀 4" descr="텍스트, 영수증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776F60-1407-8C7B-92E0-E12DAD660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78" y="1690688"/>
            <a:ext cx="9384643" cy="4058759"/>
          </a:xfrm>
        </p:spPr>
      </p:pic>
    </p:spTree>
    <p:extLst>
      <p:ext uri="{BB962C8B-B14F-4D97-AF65-F5344CB8AC3E}">
        <p14:creationId xmlns:p14="http://schemas.microsoft.com/office/powerpoint/2010/main" val="39728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D0624-156B-2BE4-6DE0-563C5D49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클러스터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83801-3AA6-3148-5F0F-501AB4AC2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클러스터에 속하지 않거나 작은 클러스터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비지도 학습 환경에서 쉽게 적용가능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클러스터링 알고리즘을 단순히 교체 가능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복잡하고 다양한 데이터 유형과 호환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성능이 클러스터링 알고리즘에 크게 의존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높은 시간 복잡도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매개변수에 민감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이진 점수를 사용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강한 이상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약한 이상 구분 불가</a:t>
            </a:r>
          </a:p>
        </p:txBody>
      </p:sp>
    </p:spTree>
    <p:extLst>
      <p:ext uri="{BB962C8B-B14F-4D97-AF65-F5344CB8AC3E}">
        <p14:creationId xmlns:p14="http://schemas.microsoft.com/office/powerpoint/2010/main" val="59580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4EB28-8444-B024-C255-210A52A7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클러스터 기반</a:t>
            </a:r>
          </a:p>
        </p:txBody>
      </p:sp>
      <p:pic>
        <p:nvPicPr>
          <p:cNvPr id="5" name="내용 개체 틀 4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691CE6-6E16-1B5E-C517-032317776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0274" y="2588220"/>
            <a:ext cx="11131452" cy="1681560"/>
          </a:xfrm>
        </p:spPr>
      </p:pic>
    </p:spTree>
    <p:extLst>
      <p:ext uri="{BB962C8B-B14F-4D97-AF65-F5344CB8AC3E}">
        <p14:creationId xmlns:p14="http://schemas.microsoft.com/office/powerpoint/2010/main" val="2491009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3D1C8-A672-EB39-C228-E4719A84E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격리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51FAD-58CD-39ED-14D2-B31B8876D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ko-KR" altLang="en-US" dirty="0"/>
              <a:t>무작위 분할로 포인트 격리 길이 활용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상대적으로 낮은 시간 복잡도와 높은 정확도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높은 확장성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글로벌 및 로컬 </a:t>
            </a:r>
            <a:r>
              <a:rPr kumimoji="1" lang="ko-KR" altLang="en-US" dirty="0" err="1"/>
              <a:t>이상값이</a:t>
            </a:r>
            <a:r>
              <a:rPr kumimoji="1" lang="ko-KR" altLang="en-US" dirty="0"/>
              <a:t> 있는 데이터에 적합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SCiForest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iForest</a:t>
            </a:r>
            <a:r>
              <a:rPr kumimoji="1" lang="en-US" altLang="ko-KR" dirty="0"/>
              <a:t>, LOF</a:t>
            </a:r>
            <a:r>
              <a:rPr kumimoji="1" lang="ko-KR" altLang="en-US" dirty="0"/>
              <a:t>와 같은 다른 방법보다 로컬 및 글로벌 클러스터링 </a:t>
            </a:r>
            <a:r>
              <a:rPr kumimoji="1" lang="ko-KR" altLang="en-US" dirty="0" err="1"/>
              <a:t>이상값</a:t>
            </a:r>
            <a:r>
              <a:rPr kumimoji="1" lang="ko-KR" altLang="en-US" dirty="0"/>
              <a:t> 탐지에 높은 정확도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트리 기반 방법은 로컬 이상에 부적합</a:t>
            </a:r>
            <a:endParaRPr kumimoji="1" lang="en-US" altLang="ko-KR" dirty="0"/>
          </a:p>
          <a:p>
            <a:pPr lvl="1"/>
            <a:r>
              <a:rPr lang="en-US" altLang="ko-KR" dirty="0"/>
              <a:t>HS-Tree</a:t>
            </a:r>
            <a:r>
              <a:rPr lang="ko-KR" altLang="en-US" dirty="0"/>
              <a:t>는 스트리밍 데이터에만 적용 가능</a:t>
            </a:r>
            <a:endParaRPr lang="en-US" altLang="ko-KR" dirty="0"/>
          </a:p>
          <a:p>
            <a:pPr lvl="1"/>
            <a:r>
              <a:rPr lang="en-US" altLang="ko-KR" dirty="0" err="1"/>
              <a:t>iForest</a:t>
            </a:r>
            <a:r>
              <a:rPr lang="ko-KR" altLang="en-US" dirty="0"/>
              <a:t>의 추가 단점 존재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2084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31851-3A98-C71B-CCE9-08593831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격리 기반</a:t>
            </a:r>
          </a:p>
        </p:txBody>
      </p:sp>
      <p:pic>
        <p:nvPicPr>
          <p:cNvPr id="5" name="내용 개체 틀 4" descr="텍스트, 스크린샷, 영수증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9DEE4B-C98B-1062-EE4C-7179A04BF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42" y="2166540"/>
            <a:ext cx="8904315" cy="3767931"/>
          </a:xfrm>
        </p:spPr>
      </p:pic>
    </p:spTree>
    <p:extLst>
      <p:ext uri="{BB962C8B-B14F-4D97-AF65-F5344CB8AC3E}">
        <p14:creationId xmlns:p14="http://schemas.microsoft.com/office/powerpoint/2010/main" val="321556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EF5D-47DA-CA0E-1DF9-3C18DA13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앙상블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1E75B-BCA7-67EF-F6A1-39C7DD9E2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다양한 탐지기의 오류 다양성 결합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일반적으로 매우 안정적이며 우수한 성능 발휘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이상치 분석에 유용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개발된 방법이 매우 적음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상대적으로 높은 시간 복잡도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29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DBC9D-7D72-0525-5AAC-40CA33CA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앙상블 기반</a:t>
            </a:r>
          </a:p>
        </p:txBody>
      </p:sp>
      <p:pic>
        <p:nvPicPr>
          <p:cNvPr id="5" name="내용 개체 틀 4" descr="텍스트, 폰트, 스크린샷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4AECA1-ACED-DBC2-D482-59B012B3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129" y="2529654"/>
            <a:ext cx="11025742" cy="179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1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95AD6-A728-9D9D-8E6B-DCA17A91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7DF6B6-0FBE-C8BD-66B1-139D1D57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ko-KR" altLang="en-US" dirty="0"/>
              <a:t>이상 징후의 고전적 정의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해당 관측치가 발생한 표본의 다른 구성원과 현저하게 다르게 나타나는 것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다른 관측치와 너무 많이 달라서 다른 메커니즘에 의해 생성되었다는 의심을 불러일으키는 관측치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나머지 데이터 집합과 일치하지 않는 것으로 보이는 관찰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관찰의 하위 집합</a:t>
            </a:r>
            <a:r>
              <a:rPr kumimoji="1"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해당 지역 이웃의 밀도에 비해 낮은 지역 밀도에 있는 점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데이터 집합의 클러스터에 속하지 않거나 다른 클러스터보다 현저히 작은 클러스터로 존재하는 점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점의 밀도가 인근 고밀도 패턴 클러스터 보다 상대적으로 낮거나 자체 밀도가 인근 저밀도 패턴 규칙성 보다 상대적으로 높은 상황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잘 정의된 정상 동작의 개념에 부합하지 않는 데이터의 패턴</a:t>
            </a:r>
            <a:endParaRPr kumimoji="1"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dirty="0"/>
              <a:t>크게 벗어나 정상 데이터와 일치하지 않는 데이터 레코드 또는 인스턴스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1013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6B179-0994-F2EA-F50E-4ED87BDB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서브스페이스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9DBC-C80B-A2AA-67A6-FB429F1EF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일부 특성 하위공간에서만 드러나는 이상 탐지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숨겨진 이상 현상을 탐지하는데 우수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높은 시간 복잡도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Zero++</a:t>
            </a:r>
            <a:r>
              <a:rPr kumimoji="1" lang="ko-KR" altLang="en-US" dirty="0"/>
              <a:t>는 범주형 데이터 세트에만 적용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관련 없는 속성에 민감</a:t>
            </a:r>
          </a:p>
        </p:txBody>
      </p:sp>
    </p:spTree>
    <p:extLst>
      <p:ext uri="{BB962C8B-B14F-4D97-AF65-F5344CB8AC3E}">
        <p14:creationId xmlns:p14="http://schemas.microsoft.com/office/powerpoint/2010/main" val="423193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F4CC-1175-1B69-1076-AABD4DE9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2213F-5EF1-A8E0-E19C-0BB83BEE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서브스페이스 기반</a:t>
            </a:r>
          </a:p>
        </p:txBody>
      </p:sp>
      <p:pic>
        <p:nvPicPr>
          <p:cNvPr id="5" name="내용 개체 틀 4" descr="텍스트, 영수증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1E66C3-D205-A481-B01C-C260E9AB4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6613" y="2214160"/>
            <a:ext cx="9478774" cy="3372448"/>
          </a:xfrm>
        </p:spPr>
      </p:pic>
    </p:spTree>
    <p:extLst>
      <p:ext uri="{BB962C8B-B14F-4D97-AF65-F5344CB8AC3E}">
        <p14:creationId xmlns:p14="http://schemas.microsoft.com/office/powerpoint/2010/main" val="669608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9A6F-AACD-CEEA-F91F-C56C2A59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종합 통찰</a:t>
            </a:r>
          </a:p>
        </p:txBody>
      </p:sp>
      <p:pic>
        <p:nvPicPr>
          <p:cNvPr id="5" name="내용 개체 틀 4" descr="텍스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51BF8C-5152-5E24-97F6-3BA9EEAD6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677389" y="-1088401"/>
            <a:ext cx="4330030" cy="6653221"/>
          </a:xfrm>
        </p:spPr>
      </p:pic>
      <p:pic>
        <p:nvPicPr>
          <p:cNvPr id="7" name="그림 6" descr="텍스트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2A8A11-A689-FAE4-44B2-003DBE0B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615016" y="2304002"/>
            <a:ext cx="2454776" cy="6653222"/>
          </a:xfrm>
          <a:prstGeom prst="rect">
            <a:avLst/>
          </a:prstGeom>
        </p:spPr>
      </p:pic>
      <p:pic>
        <p:nvPicPr>
          <p:cNvPr id="9" name="그림 8" descr="텍스트, 영수증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932A60-4E66-0561-A91F-AFB36F37A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39300" y="1184193"/>
            <a:ext cx="3878067" cy="547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31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664F7-9C51-AD11-EA57-CF6F215E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종합 통찰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F3F6B7-6DD4-EC4D-2C10-04FB23063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성능 속도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Isolation Forest </a:t>
            </a:r>
            <a:r>
              <a:rPr kumimoji="1" lang="ko-KR" altLang="en-US" dirty="0"/>
              <a:t>계열이 가장 빠르고 확장성이 높음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SCiForest</a:t>
            </a:r>
            <a:r>
              <a:rPr kumimoji="1" lang="ko-KR" altLang="en-US" dirty="0"/>
              <a:t>는 국소</a:t>
            </a:r>
            <a:r>
              <a:rPr kumimoji="1" lang="en-US" altLang="ko-KR" dirty="0"/>
              <a:t>/</a:t>
            </a:r>
            <a:r>
              <a:rPr kumimoji="1" lang="ko-KR" altLang="en-US" dirty="0"/>
              <a:t>군집 이상치까지 검출력을 개선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데이터 특성 별 추천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대규모</a:t>
            </a:r>
            <a:r>
              <a:rPr kumimoji="1" lang="en-US" altLang="ko-KR" dirty="0"/>
              <a:t>/</a:t>
            </a:r>
            <a:r>
              <a:rPr kumimoji="1" lang="ko-KR" altLang="en-US" dirty="0"/>
              <a:t>고차원</a:t>
            </a:r>
            <a:r>
              <a:rPr kumimoji="1" lang="en-US" altLang="ko-KR" dirty="0"/>
              <a:t>: Isolation Forest, </a:t>
            </a:r>
            <a:r>
              <a:rPr kumimoji="1" lang="en-US" altLang="ko-KR" dirty="0" err="1"/>
              <a:t>LSHiForest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국소 밀집 이상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SCiForest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ReMass-iForest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밀도 기반</a:t>
            </a:r>
            <a:r>
              <a:rPr kumimoji="1" lang="en-US" altLang="ko-KR" dirty="0"/>
              <a:t>(LOCI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해석 가능성 중시</a:t>
            </a:r>
            <a:r>
              <a:rPr kumimoji="1" lang="en-US" altLang="ko-KR" dirty="0"/>
              <a:t>: </a:t>
            </a:r>
            <a:r>
              <a:rPr kumimoji="1" lang="ko-KR" altLang="en-US" dirty="0"/>
              <a:t>통계</a:t>
            </a:r>
            <a:r>
              <a:rPr kumimoji="1" lang="en-US" altLang="ko-KR" dirty="0"/>
              <a:t>/</a:t>
            </a:r>
            <a:r>
              <a:rPr kumimoji="1" lang="ko-KR" altLang="en-US" dirty="0"/>
              <a:t>클러스터</a:t>
            </a:r>
            <a:r>
              <a:rPr kumimoji="1" lang="en-US" altLang="ko-KR" dirty="0"/>
              <a:t>/</a:t>
            </a:r>
            <a:r>
              <a:rPr kumimoji="1" lang="ko-KR" altLang="en-US" dirty="0"/>
              <a:t>서브스페이스 기반</a:t>
            </a:r>
            <a:r>
              <a:rPr kumimoji="1" lang="en-US" altLang="ko-KR" dirty="0"/>
              <a:t>(box-plot, COP </a:t>
            </a:r>
            <a:r>
              <a:rPr kumimoji="1" lang="ko-KR" altLang="en-US" dirty="0"/>
              <a:t>등</a:t>
            </a:r>
            <a:r>
              <a:rPr kumimoji="1"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62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E9F80-4491-CEE9-596E-BBB8C774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탐지의 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755E7-C0C3-23AE-371E-62FE81212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정의들은 서로 다르지만 유사한 개념</a:t>
            </a:r>
            <a:br>
              <a:rPr kumimoji="1" lang="en-US" altLang="ko-KR" dirty="0"/>
            </a:br>
            <a:r>
              <a:rPr kumimoji="1" lang="en-US" altLang="ko-KR" dirty="0"/>
              <a:t>-&gt; </a:t>
            </a:r>
            <a:r>
              <a:rPr kumimoji="1" lang="ko-KR" altLang="en-US" dirty="0"/>
              <a:t>나머지 데이터와 일치하지 않는 데이터 포인트를 찾는 작업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Anomaly detection = </a:t>
            </a:r>
            <a:br>
              <a:rPr kumimoji="1" lang="en-US" altLang="ko-KR" dirty="0"/>
            </a:br>
            <a:r>
              <a:rPr kumimoji="1" lang="en-US" altLang="ko-KR" dirty="0"/>
              <a:t>Outlier detection, Novelty detection, Abnormality detection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20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7820-16C0-7035-A06A-3B754B16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이상의 유형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60290-5022-0F6F-DD9F-6C8FFCD01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ko-KR" sz="2400" dirty="0"/>
              <a:t>Point anomaly = Global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데이터 포인트가 나머지 데이터 포인트와 크게 차이가 나는 이상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Group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데이터 포인트의 모음으로 나머지 데이터 포인트와 비교한 이상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Local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데이터 포인트 인근에서 발생한 이상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Collective anomaly</a:t>
            </a:r>
            <a:br>
              <a:rPr kumimoji="1" lang="en-US" altLang="ko-KR" sz="2400" dirty="0"/>
            </a:br>
            <a:r>
              <a:rPr kumimoji="1" lang="en-US" altLang="ko-KR" sz="2400" dirty="0"/>
              <a:t>: </a:t>
            </a:r>
            <a:r>
              <a:rPr kumimoji="1" lang="ko-KR" altLang="en-US" sz="2400" dirty="0"/>
              <a:t>전체 데이터셋과 비교하여 이상이 있는 지점의 집합적 이상</a:t>
            </a:r>
            <a:br>
              <a:rPr kumimoji="1" lang="en-US" altLang="ko-KR" sz="2400" dirty="0"/>
            </a:br>
            <a:r>
              <a:rPr kumimoji="1" lang="en-US" altLang="ko-KR" sz="2400" dirty="0"/>
              <a:t>  </a:t>
            </a:r>
            <a:r>
              <a:rPr kumimoji="1" lang="en-US" altLang="ko-KR" sz="1700" dirty="0"/>
              <a:t>(</a:t>
            </a:r>
            <a:r>
              <a:rPr kumimoji="1" lang="ko-KR" altLang="en-US" sz="1700" dirty="0"/>
              <a:t>그룹 내에 인스턴스는 이상치가 아닐 수 있지만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이상 지역에 존재하기때문에 이상치로 간주될 수 있음</a:t>
            </a:r>
            <a:r>
              <a:rPr kumimoji="1" lang="en-US" altLang="ko-KR" sz="1700" dirty="0"/>
              <a:t>)</a:t>
            </a:r>
            <a:endParaRPr kumimoji="1"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43768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6EFCE-92B7-A47C-A834-41976219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 응용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DBB37-4630-8741-1A84-0957B4A8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침입 탐지</a:t>
            </a:r>
            <a:r>
              <a:rPr kumimoji="1" lang="en-US" altLang="ko-KR" dirty="0"/>
              <a:t> – </a:t>
            </a:r>
            <a:r>
              <a:rPr kumimoji="1" lang="ko-KR" altLang="en-US" dirty="0"/>
              <a:t>컴퓨터나 네트워크 시스템의 비정상적인 활동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고장 진단</a:t>
            </a:r>
            <a:r>
              <a:rPr kumimoji="1" lang="en-US" altLang="ko-KR" dirty="0"/>
              <a:t>(</a:t>
            </a:r>
            <a:r>
              <a:rPr kumimoji="1" lang="ko-KR" altLang="en-US" dirty="0"/>
              <a:t>탐지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기계 장치의 결함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의료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환자의 특이한 건강 상태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사기 탐지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신용카드 거래 또는 보험 청구와 관련된 사기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텍스트로부터 신규성 탐지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새로운 텍스트</a:t>
            </a:r>
            <a:r>
              <a:rPr kumimoji="1" lang="en-US" altLang="ko-KR" dirty="0"/>
              <a:t>, </a:t>
            </a:r>
            <a:r>
              <a:rPr kumimoji="1" lang="ko-KR" altLang="en-US" dirty="0"/>
              <a:t>뉴스 또는 문서의 집합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093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1C89C-666C-7C08-0440-967E1ED64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평가 지표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9F91E2E-421B-DF4D-1D55-8D9BC431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Precision at n (</a:t>
            </a:r>
            <a:r>
              <a:rPr kumimoji="1" lang="en-US" altLang="ko-KR" dirty="0" err="1"/>
              <a:t>P@n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Average precision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ROC AUC</a:t>
            </a:r>
            <a:endParaRPr kumimoji="1" lang="ko-KR" altLang="en-US" dirty="0"/>
          </a:p>
        </p:txBody>
      </p:sp>
      <p:pic>
        <p:nvPicPr>
          <p:cNvPr id="10" name="그림 9" descr="폰트, 텍스트, 화이트, 서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EE3466-7FBC-18A3-6DED-8078A05F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080" y="1894083"/>
            <a:ext cx="2082800" cy="393700"/>
          </a:xfrm>
          <a:prstGeom prst="rect">
            <a:avLst/>
          </a:prstGeom>
        </p:spPr>
      </p:pic>
      <p:pic>
        <p:nvPicPr>
          <p:cNvPr id="12" name="그림 11" descr="폰트, 화이트, 텍스트, 친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A0B4632-60AA-E460-3686-CC82F06E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080" y="2869364"/>
            <a:ext cx="20828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2CA6A9-1224-BACA-FDAF-DF2743A6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이상 탐지 알고리즘 범주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A7E625-BAB7-36E4-7712-F9F53A49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개 범주</a:t>
            </a:r>
            <a:r>
              <a:rPr kumimoji="1" lang="en-US" altLang="ko-KR" dirty="0"/>
              <a:t>, 52</a:t>
            </a:r>
            <a:r>
              <a:rPr kumimoji="1" lang="ko-KR" altLang="en-US" dirty="0"/>
              <a:t>개 알고리즘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통계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밀도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거리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클러스터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격리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앙상블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서브스페이스</a:t>
            </a:r>
          </a:p>
        </p:txBody>
      </p:sp>
      <p:pic>
        <p:nvPicPr>
          <p:cNvPr id="5" name="그림 4" descr="텍스트, 스크린샷, 폰트, 문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0597D9-20DC-6D18-AD27-8B1EECFA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27" y="2419194"/>
            <a:ext cx="6602173" cy="407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44E5E-86BC-113E-A7B5-60A22D18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통계 기반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7D80F-A2BD-38DF-49DB-8421C4E7F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저확률</a:t>
            </a:r>
            <a:r>
              <a:rPr kumimoji="1" lang="ko-KR" altLang="en-US" dirty="0"/>
              <a:t> 구간을 이상치로 간주</a:t>
            </a:r>
            <a:endParaRPr kumimoji="1" lang="en-US" altLang="ko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히스토그램 기반 방법은 다른 이상 탐지 알고리즘에 비해 매우 단순하고 직관적</a:t>
            </a:r>
            <a:endParaRPr kumimoji="1" lang="en-US" altLang="ko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대부분의 방법은 </a:t>
            </a:r>
            <a:r>
              <a:rPr kumimoji="1" lang="ko-KR" altLang="en-US" dirty="0" err="1"/>
              <a:t>단변량</a:t>
            </a:r>
            <a:r>
              <a:rPr kumimoji="1" lang="ko-KR" altLang="en-US" dirty="0"/>
              <a:t> 데이터에만 적용 </a:t>
            </a:r>
            <a:r>
              <a:rPr kumimoji="1" lang="en-US" altLang="ko-KR" dirty="0"/>
              <a:t>-&gt; </a:t>
            </a:r>
            <a:r>
              <a:rPr kumimoji="1" lang="ko-KR" altLang="en-US" dirty="0"/>
              <a:t>다차원 데이터 셋을 처리할 때 계산 비용 매우 높음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히스토그램 기반 방법은 다중 특징에 의존하는 이상을 포착하지 못함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커널 기반 방법은 계산 비용이 매우 높고 매개변수에 민감</a:t>
            </a:r>
          </a:p>
        </p:txBody>
      </p:sp>
    </p:spTree>
    <p:extLst>
      <p:ext uri="{BB962C8B-B14F-4D97-AF65-F5344CB8AC3E}">
        <p14:creationId xmlns:p14="http://schemas.microsoft.com/office/powerpoint/2010/main" val="17873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3C939-47BB-C3E5-1AEA-75F76A6A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통계 기반</a:t>
            </a:r>
          </a:p>
        </p:txBody>
      </p:sp>
      <p:pic>
        <p:nvPicPr>
          <p:cNvPr id="5" name="내용 개체 틀 4" descr="텍스트, 스크린샷, 영수증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5868BCD-EBB4-18B3-1928-896F84089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627799" y="225193"/>
            <a:ext cx="4936402" cy="7867392"/>
          </a:xfrm>
        </p:spPr>
      </p:pic>
    </p:spTree>
    <p:extLst>
      <p:ext uri="{BB962C8B-B14F-4D97-AF65-F5344CB8AC3E}">
        <p14:creationId xmlns:p14="http://schemas.microsoft.com/office/powerpoint/2010/main" val="28247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712</Words>
  <Application>Microsoft Macintosh PowerPoint</Application>
  <PresentationFormat>와이드스크린</PresentationFormat>
  <Paragraphs>135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MyriadPro</vt:lpstr>
      <vt:lpstr>Arial</vt:lpstr>
      <vt:lpstr>Office 테마</vt:lpstr>
      <vt:lpstr>A Comprehensive Survey of Anomaly Detection Algorithms</vt:lpstr>
      <vt:lpstr>이상 탐지의 정의</vt:lpstr>
      <vt:lpstr>이상 탐지의 정의</vt:lpstr>
      <vt:lpstr>이상의 유형</vt:lpstr>
      <vt:lpstr>이상 탐지 응용 분야</vt:lpstr>
      <vt:lpstr>평가 지표</vt:lpstr>
      <vt:lpstr>이상 탐지 알고리즘 범주</vt:lpstr>
      <vt:lpstr>통계 기반</vt:lpstr>
      <vt:lpstr>통계 기반</vt:lpstr>
      <vt:lpstr>밀도 기반</vt:lpstr>
      <vt:lpstr>밀도 기반</vt:lpstr>
      <vt:lpstr>거리 기반</vt:lpstr>
      <vt:lpstr>거리 기반</vt:lpstr>
      <vt:lpstr>클러스터 기반</vt:lpstr>
      <vt:lpstr>클러스터 기반</vt:lpstr>
      <vt:lpstr>격리 기반</vt:lpstr>
      <vt:lpstr>격리 기반</vt:lpstr>
      <vt:lpstr>앙상블 기반</vt:lpstr>
      <vt:lpstr>앙상블 기반</vt:lpstr>
      <vt:lpstr>서브스페이스 기반</vt:lpstr>
      <vt:lpstr>서브스페이스 기반</vt:lpstr>
      <vt:lpstr>종합 통찰</vt:lpstr>
      <vt:lpstr>종합 통찰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세현 박</dc:creator>
  <cp:lastModifiedBy>세현 박</cp:lastModifiedBy>
  <cp:revision>5</cp:revision>
  <dcterms:created xsi:type="dcterms:W3CDTF">2025-07-16T15:35:16Z</dcterms:created>
  <dcterms:modified xsi:type="dcterms:W3CDTF">2025-07-23T14:31:05Z</dcterms:modified>
</cp:coreProperties>
</file>