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/>
    <p:restoredTop sz="90015"/>
  </p:normalViewPr>
  <p:slideViewPr>
    <p:cSldViewPr snapToGrid="0" snapToObjects="1">
      <p:cViewPr varScale="1">
        <p:scale>
          <a:sx n="105" d="100"/>
          <a:sy n="105" d="100"/>
        </p:scale>
        <p:origin x="1016" y="18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CHAPTER 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Hello Transformers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B2806-0FAE-92A8-13C1-3B381438E2D5}"/>
              </a:ext>
            </a:extLst>
          </p:cNvPr>
          <p:cNvSpPr txBox="1"/>
          <p:nvPr/>
        </p:nvSpPr>
        <p:spPr>
          <a:xfrm>
            <a:off x="6876288" y="0"/>
            <a:ext cx="531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/>
              <a:t>Natural Language Processing with Transformers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64FAF-E208-93D5-501A-547FA3F4E5E6}"/>
              </a:ext>
            </a:extLst>
          </p:cNvPr>
          <p:cNvSpPr txBox="1"/>
          <p:nvPr/>
        </p:nvSpPr>
        <p:spPr>
          <a:xfrm>
            <a:off x="10152916" y="6211669"/>
            <a:ext cx="203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23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Mechanisms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Attention</a:t>
            </a:r>
          </a:p>
          <a:p>
            <a:pPr lvl="1">
              <a:defRPr/>
            </a:pPr>
            <a:r>
              <a:rPr lang="en-US" altLang="ko-KR" sz="2700"/>
              <a:t>encoder outputs a hidden state at each step that the decorder can access</a:t>
            </a:r>
          </a:p>
          <a:p>
            <a:pPr lvl="1">
              <a:defRPr/>
            </a:pPr>
            <a:r>
              <a:rPr lang="en-US" altLang="ko-KR" sz="2700"/>
              <a:t>using all the states at same time would create a hug input for the decorder</a:t>
            </a:r>
            <a:r>
              <a:rPr lang="ko-KR" altLang="en-US" sz="2700"/>
              <a:t> </a:t>
            </a:r>
            <a:r>
              <a:rPr lang="en-US" altLang="ko-KR" sz="2700"/>
              <a:t>-&gt;</a:t>
            </a:r>
            <a:r>
              <a:rPr lang="ko-KR" altLang="en-US" sz="2700"/>
              <a:t> </a:t>
            </a:r>
            <a:r>
              <a:rPr lang="en-US" altLang="ko-KR" sz="2700"/>
              <a:t>need to prioritize</a:t>
            </a:r>
          </a:p>
          <a:p>
            <a:pPr lvl="1">
              <a:defRPr/>
            </a:pPr>
            <a:r>
              <a:rPr lang="en-US" altLang="ko-KR" sz="2700"/>
              <a:t>decorder assign different amount of weight</a:t>
            </a:r>
          </a:p>
          <a:p>
            <a:pPr>
              <a:defRPr/>
            </a:pPr>
            <a:endParaRPr lang="ko-KR" altLang="en-US" sz="27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463" y="4399459"/>
            <a:ext cx="5939099" cy="234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Mechanisms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Attention-based-model</a:t>
            </a:r>
          </a:p>
          <a:p>
            <a:pPr lvl="1">
              <a:defRPr/>
            </a:pPr>
            <a:r>
              <a:rPr lang="en-US" altLang="ko-KR"/>
              <a:t>focus on relevant tokens at each timestep</a:t>
            </a:r>
          </a:p>
          <a:p>
            <a:pPr lvl="1">
              <a:defRPr/>
            </a:pPr>
            <a:r>
              <a:rPr lang="en-US" altLang="ko-KR"/>
              <a:t>able to learn nontrivial alignments between words in input a generated translation and  a source sentence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60603" y="3665699"/>
            <a:ext cx="4225997" cy="30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Mechanisms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Major shortcoming</a:t>
            </a:r>
          </a:p>
          <a:p>
            <a:pPr lvl="1">
              <a:defRPr/>
            </a:pPr>
            <a:r>
              <a:rPr lang="en-US" altLang="ko-KR"/>
              <a:t>computatinos are inherently sequential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cannot be parallelized across the input sequence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※ </a:t>
            </a:r>
            <a:r>
              <a:rPr lang="en-US" altLang="ko-KR"/>
              <a:t>New modeling paradigm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en-US" altLang="ko-KR" i="1"/>
              <a:t>self-attention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dispense with recurrence altogether</a:t>
            </a:r>
          </a:p>
          <a:p>
            <a:pPr lvl="1">
              <a:defRPr/>
            </a:pPr>
            <a:r>
              <a:rPr lang="en-US" altLang="ko-KR"/>
              <a:t>Each output is fed into a feed-forward neural network (FF NN)</a:t>
            </a:r>
          </a:p>
          <a:p>
            <a:pPr lvl="1">
              <a:defRPr/>
            </a:pPr>
            <a:r>
              <a:rPr lang="en-US" altLang="ko-KR"/>
              <a:t>Learn much faster than a recurrent models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Mechanisms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Allow attention to operate on all the states in the </a:t>
            </a:r>
            <a:r>
              <a:rPr lang="en-US" altLang="ko-KR" i="1"/>
              <a:t>same layer</a:t>
            </a:r>
          </a:p>
          <a:p>
            <a:pPr>
              <a:defRPr/>
            </a:pPr>
            <a:r>
              <a:rPr lang="en-US" altLang="ko-KR"/>
              <a:t>Both encoder and decoder have self-attention mechanisms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 marL="0" indent="0"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Difficulty in obtaining sufficient lableled data in NLP</a:t>
            </a:r>
            <a:br>
              <a:rPr lang="ko-KR" altLang="en-US"/>
            </a:br>
            <a:r>
              <a:rPr lang="ko-KR" altLang="en-US"/>
              <a:t>   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need to transfer learning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7945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Use of the knowledge learned from the original task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 i="1"/>
              <a:t>fine-tune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Structure</a:t>
            </a:r>
          </a:p>
          <a:p>
            <a:pPr lvl="1">
              <a:defRPr/>
            </a:pPr>
            <a:r>
              <a:rPr lang="ko-KR" altLang="en-US" i="1"/>
              <a:t> </a:t>
            </a:r>
            <a:r>
              <a:rPr lang="en-US" altLang="ko-KR" i="1"/>
              <a:t>head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task-specific network</a:t>
            </a:r>
          </a:p>
          <a:p>
            <a:pPr lvl="1">
              <a:defRPr/>
            </a:pPr>
            <a:r>
              <a:rPr lang="ko-KR" altLang="en-US" i="1"/>
              <a:t> </a:t>
            </a:r>
            <a:r>
              <a:rPr lang="en-US" altLang="ko-KR" i="1"/>
              <a:t>body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 weights of the body learn broad features of the source domain</a:t>
            </a:r>
          </a:p>
          <a:p>
            <a:pPr lvl="2">
              <a:defRPr/>
            </a:pPr>
            <a:r>
              <a:rPr lang="en-US" altLang="ko-KR"/>
              <a:t>weights are used to initialize a new model for the new task</a:t>
            </a:r>
          </a:p>
          <a:p>
            <a:pPr marL="914400" lvl="2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More efficient for various downstream tasks with much less label data than conventional supervised learning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6298" y="686594"/>
            <a:ext cx="6426951" cy="54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Pretrained model:</a:t>
            </a:r>
            <a:r>
              <a:rPr lang="ko-KR" altLang="en-US"/>
              <a:t> </a:t>
            </a:r>
            <a:br>
              <a:rPr lang="ko-KR" altLang="en-US"/>
            </a:br>
            <a:r>
              <a:rPr lang="en-US" altLang="ko-KR"/>
              <a:t> first trained on large-scale datasets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Pretrained models can be fine-tuned in downsteam task with a relatively small number of labeled examples.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Fine-tuned model</a:t>
            </a:r>
          </a:p>
          <a:p>
            <a:pPr lvl="1">
              <a:defRPr/>
            </a:pPr>
            <a:r>
              <a:rPr lang="en-US" altLang="ko-KR"/>
              <a:t>achieve a higher accuracy than supervised models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32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 2017 and 2018, new approachs were proposed that can apply transfer learning to NLP.</a:t>
            </a:r>
          </a:p>
          <a:p>
            <a:pPr lvl="1">
              <a:defRPr/>
            </a:pPr>
            <a:r>
              <a:rPr lang="en-US" altLang="ko-KR"/>
              <a:t>OpenAI researchers' sentiment classification task by using features extracted from unsupervised pretraining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ULMFiT</a:t>
            </a:r>
          </a:p>
          <a:p>
            <a:pPr lvl="1">
              <a:defRPr/>
            </a:pPr>
            <a:r>
              <a:rPr lang="en-US" altLang="ko-KR"/>
              <a:t> introduced a general framework to adapt pretrained LSTM models for various tasks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ULMFiT</a:t>
            </a:r>
          </a:p>
          <a:p>
            <a:pPr lvl="1">
              <a:defRPr/>
            </a:pPr>
            <a:r>
              <a:rPr lang="en-US" altLang="ko-KR" i="1"/>
              <a:t>Pretraining</a:t>
            </a:r>
            <a:endParaRPr lang="en-US" altLang="ko-KR"/>
          </a:p>
          <a:p>
            <a:pPr lvl="1">
              <a:defRPr/>
            </a:pPr>
            <a:r>
              <a:rPr lang="en-US" altLang="ko-KR" i="1"/>
              <a:t>Domain adaption</a:t>
            </a:r>
            <a:endParaRPr lang="en-US" altLang="ko-KR"/>
          </a:p>
          <a:p>
            <a:pPr lvl="1">
              <a:defRPr/>
            </a:pPr>
            <a:r>
              <a:rPr lang="en-US" altLang="ko-KR" i="1"/>
              <a:t>Fine-tuning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794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Pretraining</a:t>
            </a:r>
          </a:p>
          <a:p>
            <a:pPr lvl="1">
              <a:defRPr/>
            </a:pPr>
            <a:r>
              <a:rPr lang="en-US" altLang="ko-KR"/>
              <a:t>predict the next word based on the previous words called </a:t>
            </a:r>
            <a:r>
              <a:rPr lang="en-US" altLang="ko-KR" i="1"/>
              <a:t>language modeling</a:t>
            </a:r>
            <a:endParaRPr lang="en-US" altLang="ko-KR"/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Domain adaption</a:t>
            </a:r>
          </a:p>
          <a:p>
            <a:pPr lvl="1">
              <a:defRPr/>
            </a:pPr>
            <a:r>
              <a:rPr lang="en-US" altLang="ko-KR"/>
              <a:t>adapt to the in-domain corpus </a:t>
            </a:r>
          </a:p>
          <a:p>
            <a:pPr lvl="1">
              <a:defRPr/>
            </a:pPr>
            <a:r>
              <a:rPr lang="en-US" altLang="ko-KR"/>
              <a:t> use language modeling</a:t>
            </a:r>
          </a:p>
          <a:p>
            <a:pPr lvl="1">
              <a:defRPr/>
            </a:pPr>
            <a:r>
              <a:rPr lang="en-US" altLang="ko-KR"/>
              <a:t>predict the next word in the target corpus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Fine-tuning</a:t>
            </a:r>
          </a:p>
          <a:p>
            <a:pPr lvl="1">
              <a:defRPr/>
            </a:pPr>
            <a:r>
              <a:rPr lang="en-US" altLang="ko-KR"/>
              <a:t> fine-tuned with a classification layer for the target task</a:t>
            </a:r>
          </a:p>
        </p:txBody>
      </p:sp>
    </p:spTree>
    <p:extLst>
      <p:ext uri="{BB962C8B-B14F-4D97-AF65-F5344CB8AC3E}">
        <p14:creationId xmlns:p14="http://schemas.microsoft.com/office/powerpoint/2010/main" val="152774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/>
              <a:t>In 2017, Google proposed a novel neural net-work architecture called </a:t>
            </a:r>
            <a:r>
              <a:rPr lang="en-US" altLang="ko-KR" i="1"/>
              <a:t>Transformer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Architecture outperformed RNN on machine translation</a:t>
            </a:r>
          </a:p>
          <a:p>
            <a:pPr lvl="1">
              <a:defRPr/>
            </a:pPr>
            <a:r>
              <a:rPr lang="en-US" altLang="ko-KR"/>
              <a:t>high quality</a:t>
            </a:r>
          </a:p>
          <a:p>
            <a:pPr lvl="1">
              <a:defRPr/>
            </a:pPr>
            <a:r>
              <a:rPr lang="en-US" altLang="ko-KR"/>
              <a:t>less training cost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ULMFiT</a:t>
            </a:r>
            <a:r>
              <a:rPr lang="ko-KR" altLang="en-US"/>
              <a:t> </a:t>
            </a:r>
            <a:r>
              <a:rPr lang="en-US" altLang="ko-KR"/>
              <a:t>method</a:t>
            </a:r>
          </a:p>
          <a:p>
            <a:pPr lvl="1">
              <a:defRPr/>
            </a:pPr>
            <a:r>
              <a:rPr lang="en-US" altLang="ko-KR"/>
              <a:t>training LSTM networks on a very larg and diverse corpus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ULMFiT</a:t>
            </a:r>
            <a:br>
              <a:rPr lang="en-US" altLang="ko-KR"/>
            </a:br>
            <a:r>
              <a:rPr lang="en-US" altLang="ko-KR"/>
              <a:t>-&gt; provided the missing piece to make transformers take off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In 2018, two transformers were released that combined self-attention with transfer learning</a:t>
            </a:r>
          </a:p>
          <a:p>
            <a:pPr lvl="1">
              <a:defRPr/>
            </a:pPr>
            <a:r>
              <a:rPr lang="en-US" altLang="ko-KR"/>
              <a:t>GPT</a:t>
            </a:r>
          </a:p>
          <a:p>
            <a:pPr lvl="1">
              <a:defRPr/>
            </a:pPr>
            <a:r>
              <a:rPr lang="en-US" altLang="ko-KR"/>
              <a:t>BERT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79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GPT</a:t>
            </a:r>
          </a:p>
          <a:p>
            <a:pPr lvl="1">
              <a:defRPr/>
            </a:pPr>
            <a:r>
              <a:rPr lang="en-US" altLang="ko-KR"/>
              <a:t>use only the decoder part of the Transformer architecture</a:t>
            </a:r>
          </a:p>
          <a:p>
            <a:pPr lvl="1">
              <a:defRPr/>
            </a:pPr>
            <a:r>
              <a:rPr lang="en-US" altLang="ko-KR"/>
              <a:t> the same language modeling approach as ULMFiT</a:t>
            </a:r>
          </a:p>
          <a:p>
            <a:pPr lvl="1">
              <a:defRPr/>
            </a:pPr>
            <a:r>
              <a:rPr lang="en-US" altLang="ko-KR"/>
              <a:t> pretrained on the BookCorpus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BERT</a:t>
            </a:r>
          </a:p>
          <a:p>
            <a:pPr lvl="1">
              <a:defRPr/>
            </a:pPr>
            <a:r>
              <a:rPr lang="en-US" altLang="ko-KR"/>
              <a:t>use the encoder part of the Transformer architecture</a:t>
            </a:r>
          </a:p>
          <a:p>
            <a:pPr lvl="1">
              <a:defRPr/>
            </a:pPr>
            <a:r>
              <a:rPr lang="en-US" altLang="ko-KR" i="1"/>
              <a:t>masked language modeling</a:t>
            </a:r>
          </a:p>
          <a:p>
            <a:pPr lvl="2">
              <a:defRPr/>
            </a:pPr>
            <a:r>
              <a:rPr lang="en-US" altLang="ko-KR"/>
              <a:t> predict randomly masked words in a text</a:t>
            </a:r>
          </a:p>
          <a:p>
            <a:pPr lvl="1">
              <a:defRPr/>
            </a:pPr>
            <a:r>
              <a:rPr lang="en-US" altLang="ko-KR"/>
              <a:t>pretrained on the BookCorpus and English Wikipedia</a:t>
            </a:r>
          </a:p>
        </p:txBody>
      </p:sp>
    </p:spTree>
    <p:extLst>
      <p:ext uri="{BB962C8B-B14F-4D97-AF65-F5344CB8AC3E}">
        <p14:creationId xmlns:p14="http://schemas.microsoft.com/office/powerpoint/2010/main" val="32106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Transfer Learning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GPT and BERT set a new state of the art across a variety of NLP benchmarks and ushered in the age of transformers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different research labs releasing their models in incompatible frameworks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hard for NLP practitioners to port these models to their own applications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Release of Transformers</a:t>
            </a:r>
          </a:p>
          <a:p>
            <a:pPr lvl="1">
              <a:defRPr/>
            </a:pPr>
            <a:r>
              <a:rPr lang="en-US" altLang="ko-KR"/>
              <a:t> unified API across more than 50 architectures was progressively built</a:t>
            </a:r>
          </a:p>
          <a:p>
            <a:pPr lvl="1">
              <a:defRPr/>
            </a:pPr>
            <a:r>
              <a:rPr lang="en-US" altLang="ko-KR"/>
              <a:t> making it easy to integrate these models into many real-life applications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9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Transformers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257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Applying a novel machine learning architecture to a new task </a:t>
            </a:r>
          </a:p>
          <a:p>
            <a:pPr marL="457200" lvl="1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Implement the model architecture in code, typically based on PyTorch or TensorFlow</a:t>
            </a:r>
          </a:p>
          <a:p>
            <a:pPr marL="457200" lvl="1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Load the pretrained weights (if available) from a server</a:t>
            </a:r>
          </a:p>
          <a:p>
            <a:pPr marL="457200" lvl="1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Preprocess the inputs, pass them through the model, and apply some taskspecific postprocessing</a:t>
            </a:r>
            <a:r>
              <a:rPr lang="ko-KR" altLang="en-US"/>
              <a:t> </a:t>
            </a:r>
          </a:p>
          <a:p>
            <a:pPr marL="457200" lvl="1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Implement dataloaders and define loss functions and optimizers to train the model.</a:t>
            </a:r>
          </a:p>
          <a:p>
            <a:pPr marL="457200" lvl="1" indent="0">
              <a:buNone/>
              <a:defRPr/>
            </a:pP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/>
              <a:t>-&gt; requires custom logic </a:t>
            </a:r>
          </a:p>
          <a:p>
            <a:pPr marL="457200" lvl="1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requires days of engineering to adapt to new use cases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8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Transformers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Transformer Library</a:t>
            </a:r>
          </a:p>
          <a:p>
            <a:pPr lvl="1">
              <a:defRPr/>
            </a:pPr>
            <a:r>
              <a:rPr lang="en-US" altLang="ko-KR"/>
              <a:t>Provide a standardized interface to transformer models.</a:t>
            </a:r>
          </a:p>
          <a:p>
            <a:pPr lvl="1">
              <a:defRPr/>
            </a:pPr>
            <a:r>
              <a:rPr lang="en-US" altLang="ko-KR"/>
              <a:t>Provide code and tools to apply to new cases</a:t>
            </a:r>
          </a:p>
          <a:p>
            <a:pPr lvl="1">
              <a:defRPr/>
            </a:pPr>
            <a:r>
              <a:rPr lang="en-US" altLang="ko-KR"/>
              <a:t>Support PyTorch, TensorFlow, JAX,</a:t>
            </a:r>
            <a:r>
              <a:rPr lang="ko-KR" altLang="en-US"/>
              <a:t> </a:t>
            </a:r>
            <a:r>
              <a:rPr lang="en-US" altLang="ko-KR"/>
              <a:t>allows easily switch between them</a:t>
            </a:r>
          </a:p>
          <a:p>
            <a:pPr lvl="1">
              <a:defRPr/>
            </a:pPr>
            <a:r>
              <a:rPr lang="en-US" altLang="ko-KR"/>
              <a:t>provides task-specific heads so you can easily fine-tune transformers on downstream tas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Text Classification</a:t>
            </a:r>
          </a:p>
          <a:p>
            <a:pPr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8255" y="4076411"/>
            <a:ext cx="4792483" cy="8072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8255" y="2215500"/>
            <a:ext cx="8284878" cy="18609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067" y="4959856"/>
            <a:ext cx="2897583" cy="11301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033836" y="5155570"/>
            <a:ext cx="2124327" cy="8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Named Entity Recognition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127" y="2354406"/>
            <a:ext cx="6093428" cy="76373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99127" y="3118138"/>
            <a:ext cx="3920981" cy="3466739"/>
            <a:chOff x="4346575" y="2978150"/>
            <a:chExt cx="3498850" cy="306625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46575" y="2978150"/>
              <a:ext cx="3498849" cy="901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362450" y="3834606"/>
              <a:ext cx="3467100" cy="2209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095999" y="3064603"/>
            <a:ext cx="5486397" cy="63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＊</a:t>
            </a:r>
            <a:r>
              <a:rPr lang="en-US" altLang="ko-KR"/>
              <a:t> hash symbols (#) are</a:t>
            </a:r>
            <a:r>
              <a:rPr lang="ko-KR" altLang="en-US"/>
              <a:t> </a:t>
            </a:r>
            <a:r>
              <a:rPr lang="en-US" altLang="ko-KR"/>
              <a:t>produced by the model’s tokenizer</a:t>
            </a:r>
          </a:p>
        </p:txBody>
      </p:sp>
    </p:spTree>
    <p:extLst>
      <p:ext uri="{BB962C8B-B14F-4D97-AF65-F5344CB8AC3E}">
        <p14:creationId xmlns:p14="http://schemas.microsoft.com/office/powerpoint/2010/main" val="6721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Question Answering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5050" y="2348922"/>
            <a:ext cx="5480064" cy="1080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5050" y="3596481"/>
            <a:ext cx="5339852" cy="11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9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Summarization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64045" y="2246168"/>
            <a:ext cx="8509512" cy="828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1418" y="3211974"/>
            <a:ext cx="9796821" cy="100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1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Translation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007" y="2237508"/>
            <a:ext cx="8580770" cy="1092582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059007" y="3358356"/>
            <a:ext cx="8882784" cy="2834481"/>
            <a:chOff x="1059006" y="3291681"/>
            <a:chExt cx="6350000" cy="15303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9006" y="3291681"/>
              <a:ext cx="6350000" cy="5715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9006" y="3863181"/>
              <a:ext cx="6330950" cy="958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17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/>
              <a:t>Well-known models</a:t>
            </a: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/>
              <a:t>GPT(Generative Pretrained Transformer)</a:t>
            </a:r>
          </a:p>
          <a:p>
            <a:pPr marL="742950" lvl="1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/>
              <a:t>BERT(Bidirectional Encoder Representations from Transformers)</a:t>
            </a:r>
          </a:p>
          <a:p>
            <a:pPr marL="400050" lvl="1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1000"/>
          </a:p>
          <a:p>
            <a:pPr>
              <a:defRPr/>
            </a:pPr>
            <a:r>
              <a:rPr lang="en-US" altLang="ko-KR"/>
              <a:t>Combining the Transformer with unsupervised learning</a:t>
            </a:r>
          </a:p>
          <a:p>
            <a:pPr lvl="1">
              <a:defRPr/>
            </a:pPr>
            <a:r>
              <a:rPr lang="en-US" altLang="ko-KR"/>
              <a:t>removed the need to train task-specific architectures</a:t>
            </a:r>
          </a:p>
          <a:p>
            <a:pPr lvl="1">
              <a:defRPr/>
            </a:pPr>
            <a:r>
              <a:rPr lang="en-US" altLang="ko-KR"/>
              <a:t>surpassing the existing performance of NLP</a:t>
            </a:r>
          </a:p>
          <a:p>
            <a:pPr marL="457200" lvl="1" indent="0">
              <a:buNone/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1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Tranformer Applications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Text Generation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4658" y="2123786"/>
            <a:ext cx="7391400" cy="1158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4658" y="3282026"/>
            <a:ext cx="76885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Ecosystem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16799" y="1600200"/>
            <a:ext cx="4165598" cy="4525963"/>
          </a:xfrm>
        </p:spPr>
        <p:txBody>
          <a:bodyPr/>
          <a:lstStyle/>
          <a:p>
            <a:pPr>
              <a:defRPr/>
            </a:pPr>
            <a:r>
              <a:rPr lang="en-US" altLang="ko-KR"/>
              <a:t>Libraries</a:t>
            </a:r>
          </a:p>
          <a:p>
            <a:pPr lvl="1">
              <a:defRPr/>
            </a:pPr>
            <a:r>
              <a:rPr lang="en-US" altLang="ko-KR"/>
              <a:t>code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Hub</a:t>
            </a:r>
          </a:p>
          <a:p>
            <a:pPr lvl="1">
              <a:defRPr/>
            </a:pPr>
            <a:r>
              <a:rPr lang="en-US" altLang="ko-KR"/>
              <a:t>pretrained model weights</a:t>
            </a:r>
          </a:p>
          <a:p>
            <a:pPr lvl="1">
              <a:defRPr/>
            </a:pPr>
            <a:r>
              <a:rPr lang="en-US" altLang="ko-KR"/>
              <a:t>datasets</a:t>
            </a:r>
          </a:p>
          <a:p>
            <a:pPr lvl="1">
              <a:defRPr/>
            </a:pPr>
            <a:r>
              <a:rPr lang="en-US" altLang="ko-KR"/>
              <a:t>scripts for the evaluation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37506"/>
            <a:ext cx="6807200" cy="44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4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Hub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 Hosts over 20,000 freely available models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57324"/>
            <a:ext cx="6788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Hub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Model wights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 Datasets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Scripts for computing metrics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reproduce published results,</a:t>
            </a:r>
            <a:r>
              <a:rPr lang="ko-KR" altLang="en-US"/>
              <a:t> </a:t>
            </a:r>
            <a:r>
              <a:rPr lang="en-US" altLang="ko-KR"/>
              <a:t>leverage additional data for your application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 i="1"/>
              <a:t> model </a:t>
            </a:r>
            <a:r>
              <a:rPr lang="en-US" altLang="ko-KR"/>
              <a:t>and </a:t>
            </a:r>
            <a:r>
              <a:rPr lang="en-US" altLang="ko-KR" i="1"/>
              <a:t>dataset cards</a:t>
            </a: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documentaion</a:t>
            </a:r>
            <a:br>
              <a:rPr lang="ko-KR" altLang="en-US"/>
            </a:b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informed decision about whether they’re the right ones for you</a:t>
            </a:r>
          </a:p>
        </p:txBody>
      </p:sp>
    </p:spTree>
    <p:extLst>
      <p:ext uri="{BB962C8B-B14F-4D97-AF65-F5344CB8AC3E}">
        <p14:creationId xmlns:p14="http://schemas.microsoft.com/office/powerpoint/2010/main" val="42870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Hub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9085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try out any model directly through the various task-specific interactive widget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20800"/>
            <a:ext cx="6813550" cy="421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23148" y="2223303"/>
            <a:ext cx="4565232" cy="118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</a:t>
            </a:r>
            <a:r>
              <a:rPr lang="en-US" altLang="ko-KR"/>
              <a:t>PyTorch and TensorFlow also offer hubs of their own and are worth checking out if a particular model or dataset is not available on the Hugging Face Hub.</a:t>
            </a:r>
          </a:p>
        </p:txBody>
      </p:sp>
    </p:spTree>
    <p:extLst>
      <p:ext uri="{BB962C8B-B14F-4D97-AF65-F5344CB8AC3E}">
        <p14:creationId xmlns:p14="http://schemas.microsoft.com/office/powerpoint/2010/main" val="33754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Tokenizers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Tokenization :</a:t>
            </a:r>
            <a:br>
              <a:rPr lang="ko-KR" altLang="en-US"/>
            </a:br>
            <a:r>
              <a:rPr lang="en-US" altLang="ko-KR"/>
              <a:t>splits the raw text into smaller pieces called tokens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Tokenizers provides many tokenization strategies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Extremely fast at tokenizing text thanks to its Rust backend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takes care of all the pre- and postprocessing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36933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Datasets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/>
              <a:t>Standard interface for thousands of datasets that can be found on the Hub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Simplifies this process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Smart caching </a:t>
            </a:r>
          </a:p>
          <a:p>
            <a:pPr lvl="1">
              <a:defRPr/>
            </a:pPr>
            <a:r>
              <a:rPr lang="en-US" altLang="ko-KR"/>
              <a:t>you don’t have to redo your preprocessing each time you run your code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Memory mapping </a:t>
            </a:r>
          </a:p>
          <a:p>
            <a:pPr lvl="1">
              <a:defRPr/>
            </a:pPr>
            <a:r>
              <a:rPr lang="en-US" altLang="ko-KR"/>
              <a:t>stores the contents of a file in virtual memory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 avoids RAM limitations by leveraging a special mechanism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Interoperable with popular frameworks like Pandas and NumPy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Hugging Face Accelerate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Normal training loops</a:t>
            </a:r>
            <a:r>
              <a:rPr lang="ko-KR" altLang="en-US"/>
              <a:t> </a:t>
            </a:r>
            <a:r>
              <a:rPr lang="en-US" altLang="ko-KR"/>
              <a:t>+</a:t>
            </a:r>
            <a:r>
              <a:rPr lang="ko-KR" altLang="en-US"/>
              <a:t> </a:t>
            </a:r>
            <a:r>
              <a:rPr lang="en-US" altLang="ko-KR"/>
              <a:t>layer of abstraction</a:t>
            </a:r>
          </a:p>
          <a:p>
            <a:pPr lvl="1">
              <a:defRPr/>
            </a:pPr>
            <a:r>
              <a:rPr lang="en-US" altLang="ko-KR"/>
              <a:t>Simplify the change of infrastructure</a:t>
            </a:r>
          </a:p>
          <a:p>
            <a:pPr lvl="1">
              <a:defRPr/>
            </a:pPr>
            <a:r>
              <a:rPr lang="en-US" altLang="ko-KR"/>
              <a:t>Accelerate workflow</a:t>
            </a:r>
          </a:p>
        </p:txBody>
      </p:sp>
    </p:spTree>
    <p:extLst>
      <p:ext uri="{BB962C8B-B14F-4D97-AF65-F5344CB8AC3E}">
        <p14:creationId xmlns:p14="http://schemas.microsoft.com/office/powerpoint/2010/main" val="18521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Main Challenges with Transformers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257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/>
              <a:t>Language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 harder to find pretrained models for rare or lowresource languages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Data availability 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still a lot compared to how much a human needs to perform the task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Working with long documents</a:t>
            </a:r>
          </a:p>
          <a:p>
            <a:pPr lvl="1">
              <a:defRPr/>
            </a:pPr>
            <a:r>
              <a:rPr lang="en-US" altLang="ko-KR"/>
              <a:t> paragraph-long texts becomes very expensive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Opacity</a:t>
            </a:r>
          </a:p>
          <a:p>
            <a:pPr lvl="1">
              <a:defRPr/>
            </a:pPr>
            <a:r>
              <a:rPr lang="en-US" altLang="ko-KR"/>
              <a:t> hard or impossible to unravel “why” a model made a certain prediction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Bias</a:t>
            </a:r>
          </a:p>
          <a:p>
            <a:pPr lvl="1">
              <a:defRPr/>
            </a:pPr>
            <a:r>
              <a:rPr lang="en-US" altLang="ko-KR"/>
              <a:t> imprints all the biases that are present in the data into the models</a:t>
            </a:r>
          </a:p>
        </p:txBody>
      </p:sp>
    </p:spTree>
    <p:extLst>
      <p:ext uri="{BB962C8B-B14F-4D97-AF65-F5344CB8AC3E}">
        <p14:creationId xmlns:p14="http://schemas.microsoft.com/office/powerpoint/2010/main" val="192926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3459"/>
              <a:t>Models after the release of GPT and BERT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 sz="3459"/>
              <a:t>About transformers</a:t>
            </a:r>
          </a:p>
          <a:p>
            <a:pPr lvl="1">
              <a:defRPr/>
            </a:pPr>
            <a:r>
              <a:rPr lang="en-US" altLang="ko-KR" sz="3027"/>
              <a:t>the encoder-decoder framework</a:t>
            </a:r>
          </a:p>
          <a:p>
            <a:pPr lvl="1">
              <a:defRPr/>
            </a:pPr>
            <a:r>
              <a:rPr lang="en-US" altLang="ko-KR" sz="3027"/>
              <a:t>attention mechanism</a:t>
            </a:r>
          </a:p>
          <a:p>
            <a:pPr lvl="1">
              <a:defRPr/>
            </a:pPr>
            <a:r>
              <a:rPr lang="en-US" altLang="ko-KR" sz="3027"/>
              <a:t>transfer learning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53352"/>
            <a:ext cx="5486401" cy="180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The Encoder-Decoder Framwork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66875"/>
            <a:ext cx="10972798" cy="477915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 sz="3459"/>
              <a:t>Recurrent architectures</a:t>
            </a:r>
          </a:p>
          <a:p>
            <a:pPr>
              <a:defRPr/>
            </a:pPr>
            <a:endParaRPr lang="en-US" altLang="ko-KR" sz="3459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 sz="1000"/>
          </a:p>
          <a:p>
            <a:pPr lvl="1">
              <a:defRPr/>
            </a:pPr>
            <a:r>
              <a:rPr lang="en-US" altLang="ko-KR" sz="3027"/>
              <a:t>input data outputs a </a:t>
            </a:r>
            <a:r>
              <a:rPr lang="en-US" altLang="ko-KR" sz="3027" i="1"/>
              <a:t>hidden state</a:t>
            </a:r>
            <a:r>
              <a:rPr lang="en-US" altLang="ko-KR" sz="3027"/>
              <a:t> through the network</a:t>
            </a:r>
          </a:p>
          <a:p>
            <a:pPr lvl="1">
              <a:defRPr/>
            </a:pPr>
            <a:r>
              <a:rPr lang="en-US" altLang="ko-KR" sz="3027"/>
              <a:t>some informationback to itsef through the feedback loop</a:t>
            </a:r>
          </a:p>
          <a:p>
            <a:pPr lvl="1">
              <a:defRPr/>
            </a:pPr>
            <a:r>
              <a:rPr lang="en-US" altLang="ko-KR" sz="3027"/>
              <a:t>track of information form previous steps, and use it for its output predictions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059369"/>
            <a:ext cx="6902450" cy="262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The Encoder-Decoder Framwork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RNN</a:t>
            </a:r>
          </a:p>
          <a:p>
            <a:pPr lvl="1">
              <a:defRPr/>
            </a:pPr>
            <a:r>
              <a:rPr lang="en-US" altLang="ko-KR"/>
              <a:t>important role in development of machin translation</a:t>
            </a:r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Machine Translation</a:t>
            </a:r>
          </a:p>
          <a:p>
            <a:pPr lvl="1">
              <a:defRPr/>
            </a:pPr>
            <a:r>
              <a:rPr lang="en-US" altLang="ko-KR"/>
              <a:t>encoder-decoder</a:t>
            </a:r>
          </a:p>
          <a:p>
            <a:pPr lvl="1">
              <a:defRPr/>
            </a:pPr>
            <a:r>
              <a:rPr lang="en-US" altLang="ko-KR"/>
              <a:t>sequence-to-sequence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0" y="3290464"/>
            <a:ext cx="5486398" cy="1365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/>
              <a:t>suitable for situations where both input and output are sequences of arbitrary length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5010512" y="3973142"/>
            <a:ext cx="864965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0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The Encoder-Decoder Framwork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Encoder</a:t>
            </a:r>
          </a:p>
          <a:p>
            <a:pPr lvl="1">
              <a:defRPr/>
            </a:pPr>
            <a:r>
              <a:rPr lang="en-US" altLang="ko-KR"/>
              <a:t>Encode information from the input sequence into the numbers in the </a:t>
            </a:r>
            <a:r>
              <a:rPr lang="en-US" altLang="ko-KR" i="1"/>
              <a:t>last hidden state</a:t>
            </a:r>
            <a:endParaRPr lang="en-US" altLang="ko-KR"/>
          </a:p>
          <a:p>
            <a:pPr marL="457200" lvl="1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Decoder</a:t>
            </a:r>
          </a:p>
          <a:p>
            <a:pPr lvl="1">
              <a:defRPr/>
            </a:pPr>
            <a:r>
              <a:rPr lang="en-US" altLang="ko-KR"/>
              <a:t>generates the output sequence</a:t>
            </a:r>
          </a:p>
          <a:p>
            <a:pPr marL="0" indent="0">
              <a:buNone/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In general, the encoder and decoder components can be any kind of neural network architecture that can model sequences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16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The Encoder-Decoder Framwork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input word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fed sequentially through the encoder</a:t>
            </a:r>
          </a:p>
          <a:p>
            <a:pPr>
              <a:defRPr/>
            </a:pPr>
            <a:r>
              <a:rPr lang="en-US" altLang="ko-KR"/>
              <a:t>output word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generatied one at a time, from top to bottom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6889750" cy="27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The Encoder-Decoder Framwork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Weakness</a:t>
            </a:r>
          </a:p>
          <a:p>
            <a:pPr lvl="1">
              <a:defRPr/>
            </a:pPr>
            <a:r>
              <a:rPr lang="en-US" altLang="ko-KR" dirty="0"/>
              <a:t>final hidden state of encoder creates an </a:t>
            </a:r>
            <a:r>
              <a:rPr lang="en-US" altLang="ko-KR" i="1" dirty="0"/>
              <a:t>information bottleneck</a:t>
            </a:r>
            <a:br>
              <a:rPr lang="en-US" altLang="ko-KR" dirty="0"/>
            </a:br>
            <a:r>
              <a:rPr lang="en-US" altLang="ko-KR" dirty="0"/>
              <a:t>-&gt; represent the meaning of the whole input sequence </a:t>
            </a:r>
          </a:p>
          <a:p>
            <a:pPr lvl="1">
              <a:defRPr/>
            </a:pPr>
            <a:r>
              <a:rPr lang="en-US" altLang="ko-KR" dirty="0"/>
              <a:t>long sequences might be lost in the process of compressing everything to a single</a:t>
            </a:r>
          </a:p>
          <a:p>
            <a:pPr marL="0" indent="0">
              <a:buNone/>
              <a:defRPr/>
            </a:pPr>
            <a:endParaRPr lang="ko-KR" altLang="en-US" sz="1000" dirty="0"/>
          </a:p>
          <a:p>
            <a:pPr>
              <a:defRPr/>
            </a:pPr>
            <a:r>
              <a:rPr lang="en-US" altLang="ko-KR" dirty="0"/>
              <a:t>Key component called </a:t>
            </a:r>
            <a:r>
              <a:rPr lang="en-US" altLang="ko-KR" i="1" dirty="0"/>
              <a:t>attention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acess</a:t>
            </a:r>
            <a:r>
              <a:rPr lang="en-US" altLang="ko-KR" dirty="0"/>
              <a:t> to all of the encoder’s hidden states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way out of this bottleneck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3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Macintosh PowerPoint</Application>
  <PresentationFormat>와이드스크린</PresentationFormat>
  <Paragraphs>284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Arial</vt:lpstr>
      <vt:lpstr>Calibri</vt:lpstr>
      <vt:lpstr>한컴오피스</vt:lpstr>
      <vt:lpstr>CHAPTER 1</vt:lpstr>
      <vt:lpstr>Transformer</vt:lpstr>
      <vt:lpstr>Transformer</vt:lpstr>
      <vt:lpstr>Transformer</vt:lpstr>
      <vt:lpstr>The Encoder-Decoder Framwork</vt:lpstr>
      <vt:lpstr>The Encoder-Decoder Framwork </vt:lpstr>
      <vt:lpstr>The Encoder-Decoder Framwork </vt:lpstr>
      <vt:lpstr>The Encoder-Decoder Framwork </vt:lpstr>
      <vt:lpstr>The Encoder-Decoder Framwork </vt:lpstr>
      <vt:lpstr>Attention Mechanisms</vt:lpstr>
      <vt:lpstr>Attention Mechanisms</vt:lpstr>
      <vt:lpstr>Attention Mechanisms</vt:lpstr>
      <vt:lpstr>Attention Mechanisms</vt:lpstr>
      <vt:lpstr>Transfer Learning</vt:lpstr>
      <vt:lpstr>PowerPoint 프레젠테이션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Transfer Learning</vt:lpstr>
      <vt:lpstr>Hugging Face Transformers</vt:lpstr>
      <vt:lpstr>Hugging Face Transformers</vt:lpstr>
      <vt:lpstr>Tranformer Applications</vt:lpstr>
      <vt:lpstr>Tranformer Applications</vt:lpstr>
      <vt:lpstr>Tranformer Applications</vt:lpstr>
      <vt:lpstr>Tranformer Applications</vt:lpstr>
      <vt:lpstr>Tranformer Applications</vt:lpstr>
      <vt:lpstr>Tranformer Applications</vt:lpstr>
      <vt:lpstr>Hugging Face Ecosystem </vt:lpstr>
      <vt:lpstr>Hugging Face Hub</vt:lpstr>
      <vt:lpstr>Hugging Face Hub</vt:lpstr>
      <vt:lpstr>Hugging Face Hub</vt:lpstr>
      <vt:lpstr>Hugging Face Tokenizers </vt:lpstr>
      <vt:lpstr>Hugging Face Datasets </vt:lpstr>
      <vt:lpstr>Hugging Face Accelerate</vt:lpstr>
      <vt:lpstr>Main Challenges with Transformers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sehyu</dc:creator>
  <cp:lastModifiedBy>세현 박</cp:lastModifiedBy>
  <cp:revision>162</cp:revision>
  <dcterms:created xsi:type="dcterms:W3CDTF">2025-03-23T10:55:08Z</dcterms:created>
  <dcterms:modified xsi:type="dcterms:W3CDTF">2025-07-11T10:48:32Z</dcterms:modified>
  <cp:version>12.0.0.535</cp:version>
</cp:coreProperties>
</file>