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p>
            <a:pPr/>
            <a:r>
              <a:t>Topologies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74;p16"/>
          <p:cNvSpPr txBox="1"/>
          <p:nvPr>
            <p:ph type="title"/>
          </p:nvPr>
        </p:nvSpPr>
        <p:spPr>
          <a:xfrm>
            <a:off x="311699" y="445025"/>
            <a:ext cx="8520602" cy="572701"/>
          </a:xfrm>
          <a:prstGeom prst="rect">
            <a:avLst/>
          </a:prstGeom>
        </p:spPr>
        <p:txBody>
          <a:bodyPr/>
          <a:lstStyle>
            <a:lvl1pPr>
              <a:defRPr sz="2500"/>
            </a:lvl1pPr>
          </a:lstStyle>
          <a:p>
            <a:pPr/>
            <a:r>
              <a:t>Bonded and Nonbonded forces</a:t>
            </a:r>
          </a:p>
        </p:txBody>
      </p:sp>
      <p:pic>
        <p:nvPicPr>
          <p:cNvPr id="144" name="pasted-movie.png" descr="pasted-movie.png"/>
          <p:cNvPicPr>
            <a:picLocks noChangeAspect="1"/>
          </p:cNvPicPr>
          <p:nvPr/>
        </p:nvPicPr>
        <p:blipFill>
          <a:blip r:embed="rId2">
            <a:extLst/>
          </a:blip>
          <a:srcRect l="0" t="0" r="0" b="34361"/>
          <a:stretch>
            <a:fillRect/>
          </a:stretch>
        </p:blipFill>
        <p:spPr>
          <a:xfrm>
            <a:off x="38100" y="1321832"/>
            <a:ext cx="9067800" cy="310104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74;p16"/>
          <p:cNvSpPr txBox="1"/>
          <p:nvPr>
            <p:ph type="title"/>
          </p:nvPr>
        </p:nvSpPr>
        <p:spPr>
          <a:xfrm>
            <a:off x="311699" y="445025"/>
            <a:ext cx="8520602" cy="572701"/>
          </a:xfrm>
          <a:prstGeom prst="rect">
            <a:avLst/>
          </a:prstGeom>
        </p:spPr>
        <p:txBody>
          <a:bodyPr/>
          <a:lstStyle>
            <a:lvl1pPr>
              <a:defRPr sz="2500"/>
            </a:lvl1pPr>
          </a:lstStyle>
          <a:p>
            <a:pPr/>
            <a:r>
              <a:t>Bond Stretching (Harmonic Bond Force)</a:t>
            </a:r>
          </a:p>
        </p:txBody>
      </p:sp>
      <p:pic>
        <p:nvPicPr>
          <p:cNvPr id="147" name="pasted-movie.png" descr="pasted-movie.png"/>
          <p:cNvPicPr>
            <a:picLocks noChangeAspect="1"/>
          </p:cNvPicPr>
          <p:nvPr/>
        </p:nvPicPr>
        <p:blipFill>
          <a:blip r:embed="rId2">
            <a:extLst/>
          </a:blip>
          <a:stretch>
            <a:fillRect/>
          </a:stretch>
        </p:blipFill>
        <p:spPr>
          <a:xfrm>
            <a:off x="25400" y="910166"/>
            <a:ext cx="9093200" cy="2374901"/>
          </a:xfrm>
          <a:prstGeom prst="rect">
            <a:avLst/>
          </a:prstGeom>
          <a:ln w="12700">
            <a:miter lim="400000"/>
          </a:ln>
        </p:spPr>
      </p:pic>
      <p:sp>
        <p:nvSpPr>
          <p:cNvPr id="148" name="In OpenMM:  &lt;HarmonicBondForce&gt;…"/>
          <p:cNvSpPr txBox="1"/>
          <p:nvPr/>
        </p:nvSpPr>
        <p:spPr>
          <a:xfrm>
            <a:off x="253942" y="3251991"/>
            <a:ext cx="7995172" cy="1371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900"/>
            </a:pPr>
            <a:r>
              <a:t>In OpenMM:</a:t>
            </a:r>
            <a:br/>
            <a:br/>
            <a:r>
              <a:rPr>
                <a:solidFill>
                  <a:srgbClr val="808080"/>
                </a:solidFill>
              </a:rPr>
              <a:t>&lt;</a:t>
            </a:r>
            <a:r>
              <a:t>HarmonicBondForce</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Bond</a:t>
            </a:r>
            <a:r>
              <a:rPr>
                <a:solidFill>
                  <a:srgbClr val="CCCCCC"/>
                </a:solidFill>
              </a:rPr>
              <a:t> </a:t>
            </a:r>
            <a:r>
              <a:rPr>
                <a:solidFill>
                  <a:srgbClr val="9CDCFE"/>
                </a:solidFill>
              </a:rPr>
              <a:t>k</a:t>
            </a:r>
            <a:r>
              <a:rPr>
                <a:solidFill>
                  <a:srgbClr val="CCCCCC"/>
                </a:solidFill>
              </a:rPr>
              <a:t>=</a:t>
            </a:r>
            <a:r>
              <a:t>"259407.99999999994"</a:t>
            </a:r>
            <a:r>
              <a:rPr>
                <a:solidFill>
                  <a:srgbClr val="CCCCCC"/>
                </a:solidFill>
              </a:rPr>
              <a:t> </a:t>
            </a:r>
            <a:r>
              <a:rPr>
                <a:solidFill>
                  <a:srgbClr val="9CDCFE"/>
                </a:solidFill>
              </a:rPr>
              <a:t>length</a:t>
            </a:r>
            <a:r>
              <a:rPr>
                <a:solidFill>
                  <a:srgbClr val="CCCCCC"/>
                </a:solidFill>
              </a:rPr>
              <a:t>=</a:t>
            </a:r>
            <a:r>
              <a:t>"0.1525"</a:t>
            </a:r>
            <a:r>
              <a:rPr>
                <a:solidFill>
                  <a:srgbClr val="CCCCCC"/>
                </a:solidFill>
              </a:rPr>
              <a:t> </a:t>
            </a:r>
            <a:r>
              <a:rPr>
                <a:solidFill>
                  <a:srgbClr val="9CDCFE"/>
                </a:solidFill>
              </a:rPr>
              <a:t>type1</a:t>
            </a:r>
            <a:r>
              <a:rPr>
                <a:solidFill>
                  <a:srgbClr val="CCCCCC"/>
                </a:solidFill>
              </a:rPr>
              <a:t>=</a:t>
            </a:r>
            <a:r>
              <a:t>"protein-C"</a:t>
            </a:r>
            <a:r>
              <a:rPr>
                <a:solidFill>
                  <a:srgbClr val="CCCCCC"/>
                </a:solidFill>
              </a:rPr>
              <a:t> </a:t>
            </a:r>
            <a:r>
              <a:rPr>
                <a:solidFill>
                  <a:srgbClr val="9CDCFE"/>
                </a:solidFill>
              </a:rPr>
              <a:t>type2</a:t>
            </a:r>
            <a:r>
              <a:rPr>
                <a:solidFill>
                  <a:srgbClr val="CCCCCC"/>
                </a:solidFill>
              </a:rPr>
              <a:t>=</a:t>
            </a:r>
            <a:r>
              <a:t>"protein-C"</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Bond</a:t>
            </a:r>
            <a:r>
              <a:rPr>
                <a:solidFill>
                  <a:srgbClr val="CCCCCC"/>
                </a:solidFill>
              </a:rPr>
              <a:t> </a:t>
            </a:r>
            <a:r>
              <a:rPr>
                <a:solidFill>
                  <a:srgbClr val="9CDCFE"/>
                </a:solidFill>
              </a:rPr>
              <a:t>k</a:t>
            </a:r>
            <a:r>
              <a:rPr>
                <a:solidFill>
                  <a:srgbClr val="CCCCCC"/>
                </a:solidFill>
              </a:rPr>
              <a:t>=</a:t>
            </a:r>
            <a:r>
              <a:t>"392459.19999999995"</a:t>
            </a:r>
            <a:r>
              <a:rPr>
                <a:solidFill>
                  <a:srgbClr val="CCCCCC"/>
                </a:solidFill>
              </a:rPr>
              <a:t> </a:t>
            </a:r>
            <a:r>
              <a:rPr>
                <a:solidFill>
                  <a:srgbClr val="9CDCFE"/>
                </a:solidFill>
              </a:rPr>
              <a:t>length</a:t>
            </a:r>
            <a:r>
              <a:rPr>
                <a:solidFill>
                  <a:srgbClr val="CCCCCC"/>
                </a:solidFill>
              </a:rPr>
              <a:t>=</a:t>
            </a:r>
            <a:r>
              <a:t>"0.1409"</a:t>
            </a:r>
            <a:r>
              <a:rPr>
                <a:solidFill>
                  <a:srgbClr val="CCCCCC"/>
                </a:solidFill>
              </a:rPr>
              <a:t> </a:t>
            </a:r>
            <a:r>
              <a:rPr>
                <a:solidFill>
                  <a:srgbClr val="9CDCFE"/>
                </a:solidFill>
              </a:rPr>
              <a:t>type1</a:t>
            </a:r>
            <a:r>
              <a:rPr>
                <a:solidFill>
                  <a:srgbClr val="CCCCCC"/>
                </a:solidFill>
              </a:rPr>
              <a:t>=</a:t>
            </a:r>
            <a:r>
              <a:t>"protein-C"</a:t>
            </a:r>
            <a:r>
              <a:rPr>
                <a:solidFill>
                  <a:srgbClr val="CCCCCC"/>
                </a:solidFill>
              </a:rPr>
              <a:t> </a:t>
            </a:r>
            <a:r>
              <a:rPr>
                <a:solidFill>
                  <a:srgbClr val="9CDCFE"/>
                </a:solidFill>
              </a:rPr>
              <a:t>type2</a:t>
            </a:r>
            <a:r>
              <a:rPr>
                <a:solidFill>
                  <a:srgbClr val="CCCCCC"/>
                </a:solidFill>
              </a:rPr>
              <a:t>=</a:t>
            </a:r>
            <a:r>
              <a:t>"protein-CA"</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Bond</a:t>
            </a:r>
            <a:r>
              <a:rPr>
                <a:solidFill>
                  <a:srgbClr val="CCCCCC"/>
                </a:solidFill>
              </a:rPr>
              <a:t> </a:t>
            </a:r>
            <a:r>
              <a:rPr>
                <a:solidFill>
                  <a:srgbClr val="9CDCFE"/>
                </a:solidFill>
              </a:rPr>
              <a:t>k</a:t>
            </a:r>
            <a:r>
              <a:rPr>
                <a:solidFill>
                  <a:srgbClr val="CCCCCC"/>
                </a:solidFill>
              </a:rPr>
              <a:t>=</a:t>
            </a:r>
            <a:r>
              <a:t>"374049.5999999999"</a:t>
            </a:r>
            <a:r>
              <a:rPr>
                <a:solidFill>
                  <a:srgbClr val="CCCCCC"/>
                </a:solidFill>
              </a:rPr>
              <a:t> </a:t>
            </a:r>
            <a:r>
              <a:rPr>
                <a:solidFill>
                  <a:srgbClr val="9CDCFE"/>
                </a:solidFill>
              </a:rPr>
              <a:t>length</a:t>
            </a:r>
            <a:r>
              <a:rPr>
                <a:solidFill>
                  <a:srgbClr val="CCCCCC"/>
                </a:solidFill>
              </a:rPr>
              <a:t>=</a:t>
            </a:r>
            <a:r>
              <a:t>"0.1419"</a:t>
            </a:r>
            <a:r>
              <a:rPr>
                <a:solidFill>
                  <a:srgbClr val="CCCCCC"/>
                </a:solidFill>
              </a:rPr>
              <a:t> </a:t>
            </a:r>
            <a:r>
              <a:rPr>
                <a:solidFill>
                  <a:srgbClr val="9CDCFE"/>
                </a:solidFill>
              </a:rPr>
              <a:t>type1</a:t>
            </a:r>
            <a:r>
              <a:rPr>
                <a:solidFill>
                  <a:srgbClr val="CCCCCC"/>
                </a:solidFill>
              </a:rPr>
              <a:t>=</a:t>
            </a:r>
            <a:r>
              <a:t>"protein-C"</a:t>
            </a:r>
            <a:r>
              <a:rPr>
                <a:solidFill>
                  <a:srgbClr val="CCCCCC"/>
                </a:solidFill>
              </a:rPr>
              <a:t> </a:t>
            </a:r>
            <a:r>
              <a:rPr>
                <a:solidFill>
                  <a:srgbClr val="9CDCFE"/>
                </a:solidFill>
              </a:rPr>
              <a:t>type2</a:t>
            </a:r>
            <a:r>
              <a:rPr>
                <a:solidFill>
                  <a:srgbClr val="CCCCCC"/>
                </a:solidFill>
              </a:rPr>
              <a:t>=</a:t>
            </a:r>
            <a:r>
              <a:t>"protein-CB"</a:t>
            </a:r>
            <a:r>
              <a:rPr>
                <a:solidFill>
                  <a:srgbClr val="808080"/>
                </a:solidFill>
              </a:rPr>
              <a:t>/&gt;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74;p16"/>
          <p:cNvSpPr txBox="1"/>
          <p:nvPr>
            <p:ph type="title"/>
          </p:nvPr>
        </p:nvSpPr>
        <p:spPr>
          <a:xfrm>
            <a:off x="311699" y="445025"/>
            <a:ext cx="8520602" cy="572701"/>
          </a:xfrm>
          <a:prstGeom prst="rect">
            <a:avLst/>
          </a:prstGeom>
        </p:spPr>
        <p:txBody>
          <a:bodyPr/>
          <a:lstStyle>
            <a:lvl1pPr>
              <a:defRPr sz="2500"/>
            </a:lvl1pPr>
          </a:lstStyle>
          <a:p>
            <a:pPr/>
            <a:r>
              <a:t>Angle Bending (Harmonic Angle Force)</a:t>
            </a:r>
          </a:p>
        </p:txBody>
      </p:sp>
      <p:sp>
        <p:nvSpPr>
          <p:cNvPr id="151" name="In OpenMM:  &lt;HarmonicAngleForce&gt;…"/>
          <p:cNvSpPr txBox="1"/>
          <p:nvPr/>
        </p:nvSpPr>
        <p:spPr>
          <a:xfrm>
            <a:off x="253942" y="3150391"/>
            <a:ext cx="8177874" cy="21765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900"/>
            </a:pPr>
            <a:r>
              <a:t>In OpenMM:</a:t>
            </a:r>
            <a:br/>
            <a:br/>
            <a:r>
              <a:rPr>
                <a:solidFill>
                  <a:srgbClr val="808080"/>
                </a:solidFill>
              </a:rPr>
              <a:t>&lt;</a:t>
            </a:r>
            <a:r>
              <a:t>HarmonicAngleForce</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Angle</a:t>
            </a:r>
            <a:r>
              <a:rPr>
                <a:solidFill>
                  <a:srgbClr val="CCCCCC"/>
                </a:solidFill>
              </a:rPr>
              <a:t> </a:t>
            </a:r>
            <a:r>
              <a:rPr>
                <a:solidFill>
                  <a:srgbClr val="9CDCFE"/>
                </a:solidFill>
              </a:rPr>
              <a:t>angle</a:t>
            </a:r>
            <a:r>
              <a:rPr>
                <a:solidFill>
                  <a:srgbClr val="CCCCCC"/>
                </a:solidFill>
              </a:rPr>
              <a:t>=</a:t>
            </a:r>
            <a:r>
              <a:t>"2.0943951023931953"</a:t>
            </a:r>
            <a:r>
              <a:rPr>
                <a:solidFill>
                  <a:srgbClr val="CCCCCC"/>
                </a:solidFill>
              </a:rPr>
              <a:t> </a:t>
            </a:r>
            <a:r>
              <a:rPr>
                <a:solidFill>
                  <a:srgbClr val="9CDCFE"/>
                </a:solidFill>
              </a:rPr>
              <a:t>k</a:t>
            </a:r>
            <a:r>
              <a:rPr>
                <a:solidFill>
                  <a:srgbClr val="CCCCCC"/>
                </a:solidFill>
              </a:rPr>
              <a:t>=</a:t>
            </a:r>
            <a:r>
              <a:t>"669.44"</a:t>
            </a:r>
            <a:r>
              <a:rPr>
                <a:solidFill>
                  <a:srgbClr val="CCCCCC"/>
                </a:solidFill>
              </a:rPr>
              <a:t> </a:t>
            </a:r>
            <a:r>
              <a:rPr>
                <a:solidFill>
                  <a:srgbClr val="9CDCFE"/>
                </a:solidFill>
              </a:rPr>
              <a:t>type1</a:t>
            </a:r>
            <a:r>
              <a:rPr>
                <a:solidFill>
                  <a:srgbClr val="CCCCCC"/>
                </a:solidFill>
              </a:rPr>
              <a:t>=</a:t>
            </a:r>
            <a:r>
              <a:t>"protein-C"</a:t>
            </a:r>
            <a:r>
              <a:rPr>
                <a:solidFill>
                  <a:srgbClr val="CCCCCC"/>
                </a:solidFill>
              </a:rPr>
              <a:t> </a:t>
            </a:r>
            <a:r>
              <a:rPr>
                <a:solidFill>
                  <a:srgbClr val="9CDCFE"/>
                </a:solidFill>
              </a:rPr>
              <a:t>type2</a:t>
            </a:r>
            <a:r>
              <a:rPr>
                <a:solidFill>
                  <a:srgbClr val="CCCCCC"/>
                </a:solidFill>
              </a:rPr>
              <a:t>=</a:t>
            </a:r>
            <a:r>
              <a:t>"protein-C"</a:t>
            </a:r>
            <a:r>
              <a:rPr>
                <a:solidFill>
                  <a:srgbClr val="CCCCCC"/>
                </a:solidFill>
              </a:rPr>
              <a:t> </a:t>
            </a:r>
            <a:r>
              <a:rPr>
                <a:solidFill>
                  <a:srgbClr val="9CDCFE"/>
                </a:solidFill>
              </a:rPr>
              <a:t>type3</a:t>
            </a:r>
            <a:r>
              <a:rPr>
                <a:solidFill>
                  <a:srgbClr val="CCCCCC"/>
                </a:solidFill>
              </a:rPr>
              <a:t>=</a:t>
            </a:r>
            <a:r>
              <a:t>"protein-O"</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Angle</a:t>
            </a:r>
            <a:r>
              <a:rPr>
                <a:solidFill>
                  <a:srgbClr val="CCCCCC"/>
                </a:solidFill>
              </a:rPr>
              <a:t> </a:t>
            </a:r>
            <a:r>
              <a:rPr>
                <a:solidFill>
                  <a:srgbClr val="9CDCFE"/>
                </a:solidFill>
              </a:rPr>
              <a:t>angle</a:t>
            </a:r>
            <a:r>
              <a:rPr>
                <a:solidFill>
                  <a:srgbClr val="CCCCCC"/>
                </a:solidFill>
              </a:rPr>
              <a:t>=</a:t>
            </a:r>
            <a:r>
              <a:t>"2.0943951023931953"</a:t>
            </a:r>
            <a:r>
              <a:rPr>
                <a:solidFill>
                  <a:srgbClr val="CCCCCC"/>
                </a:solidFill>
              </a:rPr>
              <a:t> </a:t>
            </a:r>
            <a:r>
              <a:rPr>
                <a:solidFill>
                  <a:srgbClr val="9CDCFE"/>
                </a:solidFill>
              </a:rPr>
              <a:t>k</a:t>
            </a:r>
            <a:r>
              <a:rPr>
                <a:solidFill>
                  <a:srgbClr val="CCCCCC"/>
                </a:solidFill>
              </a:rPr>
              <a:t>=</a:t>
            </a:r>
            <a:r>
              <a:t>"669.44"</a:t>
            </a:r>
            <a:r>
              <a:rPr>
                <a:solidFill>
                  <a:srgbClr val="CCCCCC"/>
                </a:solidFill>
              </a:rPr>
              <a:t> </a:t>
            </a:r>
            <a:r>
              <a:rPr>
                <a:solidFill>
                  <a:srgbClr val="9CDCFE"/>
                </a:solidFill>
              </a:rPr>
              <a:t>type1</a:t>
            </a:r>
            <a:r>
              <a:rPr>
                <a:solidFill>
                  <a:srgbClr val="CCCCCC"/>
                </a:solidFill>
              </a:rPr>
              <a:t>=</a:t>
            </a:r>
            <a:r>
              <a:t>"protein-C"</a:t>
            </a:r>
            <a:r>
              <a:rPr>
                <a:solidFill>
                  <a:srgbClr val="CCCCCC"/>
                </a:solidFill>
              </a:rPr>
              <a:t> </a:t>
            </a:r>
            <a:r>
              <a:rPr>
                <a:solidFill>
                  <a:srgbClr val="9CDCFE"/>
                </a:solidFill>
              </a:rPr>
              <a:t>type2</a:t>
            </a:r>
            <a:r>
              <a:rPr>
                <a:solidFill>
                  <a:srgbClr val="CCCCCC"/>
                </a:solidFill>
              </a:rPr>
              <a:t>=</a:t>
            </a:r>
            <a:r>
              <a:t>"protein-C"</a:t>
            </a:r>
            <a:r>
              <a:rPr>
                <a:solidFill>
                  <a:srgbClr val="CCCCCC"/>
                </a:solidFill>
              </a:rPr>
              <a:t> </a:t>
            </a:r>
            <a:r>
              <a:rPr>
                <a:solidFill>
                  <a:srgbClr val="9CDCFE"/>
                </a:solidFill>
              </a:rPr>
              <a:t>type3</a:t>
            </a:r>
            <a:r>
              <a:rPr>
                <a:solidFill>
                  <a:srgbClr val="CCCCCC"/>
                </a:solidFill>
              </a:rPr>
              <a:t>=</a:t>
            </a:r>
            <a:r>
              <a:t>"protein-OH"</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Angle</a:t>
            </a:r>
            <a:r>
              <a:rPr>
                <a:solidFill>
                  <a:srgbClr val="CCCCCC"/>
                </a:solidFill>
              </a:rPr>
              <a:t> </a:t>
            </a:r>
            <a:r>
              <a:rPr>
                <a:solidFill>
                  <a:srgbClr val="9CDCFE"/>
                </a:solidFill>
              </a:rPr>
              <a:t>angle</a:t>
            </a:r>
            <a:r>
              <a:rPr>
                <a:solidFill>
                  <a:srgbClr val="CCCCCC"/>
                </a:solidFill>
              </a:rPr>
              <a:t>=</a:t>
            </a:r>
            <a:r>
              <a:t>"2.0943951023931953"</a:t>
            </a:r>
            <a:r>
              <a:rPr>
                <a:solidFill>
                  <a:srgbClr val="CCCCCC"/>
                </a:solidFill>
              </a:rPr>
              <a:t> </a:t>
            </a:r>
            <a:r>
              <a:rPr>
                <a:solidFill>
                  <a:srgbClr val="9CDCFE"/>
                </a:solidFill>
              </a:rPr>
              <a:t>k</a:t>
            </a:r>
            <a:r>
              <a:rPr>
                <a:solidFill>
                  <a:srgbClr val="CCCCCC"/>
                </a:solidFill>
              </a:rPr>
              <a:t>=</a:t>
            </a:r>
            <a:r>
              <a:t>"527.184"</a:t>
            </a:r>
            <a:r>
              <a:rPr>
                <a:solidFill>
                  <a:srgbClr val="CCCCCC"/>
                </a:solidFill>
              </a:rPr>
              <a:t> </a:t>
            </a:r>
            <a:r>
              <a:rPr>
                <a:solidFill>
                  <a:srgbClr val="9CDCFE"/>
                </a:solidFill>
              </a:rPr>
              <a:t>type1</a:t>
            </a:r>
            <a:r>
              <a:rPr>
                <a:solidFill>
                  <a:srgbClr val="CCCCCC"/>
                </a:solidFill>
              </a:rPr>
              <a:t>=</a:t>
            </a:r>
            <a:r>
              <a:t>"protein-CA"</a:t>
            </a:r>
            <a:r>
              <a:rPr>
                <a:solidFill>
                  <a:srgbClr val="CCCCCC"/>
                </a:solidFill>
              </a:rPr>
              <a:t> </a:t>
            </a:r>
            <a:r>
              <a:rPr>
                <a:solidFill>
                  <a:srgbClr val="9CDCFE"/>
                </a:solidFill>
              </a:rPr>
              <a:t>type2</a:t>
            </a:r>
            <a:r>
              <a:rPr>
                <a:solidFill>
                  <a:srgbClr val="CCCCCC"/>
                </a:solidFill>
              </a:rPr>
              <a:t>=</a:t>
            </a:r>
            <a:r>
              <a:t>"protein-C"</a:t>
            </a:r>
            <a:r>
              <a:rPr>
                <a:solidFill>
                  <a:srgbClr val="CCCCCC"/>
                </a:solidFill>
              </a:rPr>
              <a:t> </a:t>
            </a:r>
            <a:r>
              <a:rPr>
                <a:solidFill>
                  <a:srgbClr val="9CDCFE"/>
                </a:solidFill>
              </a:rPr>
              <a:t>type3</a:t>
            </a:r>
            <a:r>
              <a:rPr>
                <a:solidFill>
                  <a:srgbClr val="CCCCCC"/>
                </a:solidFill>
              </a:rPr>
              <a:t>=</a:t>
            </a:r>
            <a:r>
              <a:t>"protein-CA"</a:t>
            </a:r>
            <a:r>
              <a:rPr>
                <a:solidFill>
                  <a:srgbClr val="808080"/>
                </a:solidFill>
              </a:rPr>
              <a:t>/&gt;</a:t>
            </a:r>
            <a:endParaRPr>
              <a:solidFill>
                <a:srgbClr val="CCCCCC"/>
              </a:solidFill>
            </a:endParaRPr>
          </a:p>
        </p:txBody>
      </p:sp>
      <p:pic>
        <p:nvPicPr>
          <p:cNvPr id="152" name="pasted-movie.png" descr="pasted-movie.png"/>
          <p:cNvPicPr>
            <a:picLocks noChangeAspect="1"/>
          </p:cNvPicPr>
          <p:nvPr/>
        </p:nvPicPr>
        <p:blipFill>
          <a:blip r:embed="rId2">
            <a:extLst/>
          </a:blip>
          <a:stretch>
            <a:fillRect/>
          </a:stretch>
        </p:blipFill>
        <p:spPr>
          <a:xfrm>
            <a:off x="107950" y="937683"/>
            <a:ext cx="7150100" cy="22352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74;p16"/>
          <p:cNvSpPr txBox="1"/>
          <p:nvPr>
            <p:ph type="title"/>
          </p:nvPr>
        </p:nvSpPr>
        <p:spPr>
          <a:xfrm>
            <a:off x="311699" y="55558"/>
            <a:ext cx="8520602" cy="1331327"/>
          </a:xfrm>
          <a:prstGeom prst="rect">
            <a:avLst/>
          </a:prstGeom>
        </p:spPr>
        <p:txBody>
          <a:bodyPr/>
          <a:lstStyle>
            <a:lvl1pPr>
              <a:defRPr sz="2500"/>
            </a:lvl1pPr>
          </a:lstStyle>
          <a:p>
            <a:pPr/>
            <a:r>
              <a:t>Torsional (Dihedral) Rotation and Improper Torsion (Planarity Restraint) (PeriodicTorsionForce)</a:t>
            </a:r>
          </a:p>
        </p:txBody>
      </p:sp>
      <p:sp>
        <p:nvSpPr>
          <p:cNvPr id="155" name="In OpenMM:…"/>
          <p:cNvSpPr txBox="1"/>
          <p:nvPr/>
        </p:nvSpPr>
        <p:spPr>
          <a:xfrm>
            <a:off x="253942" y="3505991"/>
            <a:ext cx="8177874" cy="152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900"/>
            </a:pPr>
            <a:r>
              <a:t>In OpenMM:</a:t>
            </a: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Proper</a:t>
            </a:r>
            <a:r>
              <a:rPr>
                <a:solidFill>
                  <a:srgbClr val="CCCCCC"/>
                </a:solidFill>
              </a:rPr>
              <a:t> </a:t>
            </a:r>
            <a:r>
              <a:rPr>
                <a:solidFill>
                  <a:srgbClr val="9CDCFE"/>
                </a:solidFill>
              </a:rPr>
              <a:t>k1</a:t>
            </a:r>
            <a:r>
              <a:rPr>
                <a:solidFill>
                  <a:srgbClr val="CCCCCC"/>
                </a:solidFill>
              </a:rPr>
              <a:t>=</a:t>
            </a:r>
            <a:r>
              <a:t>"1.585736"</a:t>
            </a:r>
            <a:r>
              <a:rPr>
                <a:solidFill>
                  <a:srgbClr val="CCCCCC"/>
                </a:solidFill>
              </a:rPr>
              <a:t> </a:t>
            </a:r>
            <a:r>
              <a:rPr>
                <a:solidFill>
                  <a:srgbClr val="9CDCFE"/>
                </a:solidFill>
              </a:rPr>
              <a:t>k2</a:t>
            </a:r>
            <a:r>
              <a:rPr>
                <a:solidFill>
                  <a:srgbClr val="CCCCCC"/>
                </a:solidFill>
              </a:rPr>
              <a:t>=</a:t>
            </a:r>
            <a:r>
              <a:t>"2.8534880000000005"</a:t>
            </a:r>
            <a:r>
              <a:rPr>
                <a:solidFill>
                  <a:srgbClr val="CCCCCC"/>
                </a:solidFill>
              </a:rPr>
              <a:t> </a:t>
            </a:r>
            <a:r>
              <a:rPr>
                <a:solidFill>
                  <a:srgbClr val="9CDCFE"/>
                </a:solidFill>
              </a:rPr>
              <a:t>k3</a:t>
            </a:r>
            <a:r>
              <a:rPr>
                <a:solidFill>
                  <a:srgbClr val="CCCCCC"/>
                </a:solidFill>
              </a:rPr>
              <a:t>=</a:t>
            </a:r>
            <a:r>
              <a:t>"18.744320000000002"</a:t>
            </a:r>
            <a:r>
              <a:rPr>
                <a:solidFill>
                  <a:srgbClr val="CCCCCC"/>
                </a:solidFill>
              </a:rPr>
              <a:t> </a:t>
            </a:r>
            <a:r>
              <a:rPr>
                <a:solidFill>
                  <a:srgbClr val="9CDCFE"/>
                </a:solidFill>
              </a:rPr>
              <a:t>k4</a:t>
            </a:r>
            <a:r>
              <a:rPr>
                <a:solidFill>
                  <a:srgbClr val="CCCCCC"/>
                </a:solidFill>
              </a:rPr>
              <a:t>=</a:t>
            </a:r>
            <a:r>
              <a:t>"1.75728"</a:t>
            </a:r>
            <a:r>
              <a:rPr>
                <a:solidFill>
                  <a:srgbClr val="CCCCCC"/>
                </a:solidFill>
              </a:rPr>
              <a:t> </a:t>
            </a:r>
            <a:r>
              <a:rPr>
                <a:solidFill>
                  <a:srgbClr val="9CDCFE"/>
                </a:solidFill>
              </a:rPr>
              <a:t>periodicity1</a:t>
            </a:r>
            <a:r>
              <a:rPr>
                <a:solidFill>
                  <a:srgbClr val="CCCCCC"/>
                </a:solidFill>
              </a:rPr>
              <a:t>=</a:t>
            </a:r>
            <a:r>
              <a:t>"4"</a:t>
            </a:r>
            <a:r>
              <a:rPr>
                <a:solidFill>
                  <a:srgbClr val="CCCCCC"/>
                </a:solidFill>
              </a:rPr>
              <a:t> </a:t>
            </a:r>
            <a:r>
              <a:rPr>
                <a:solidFill>
                  <a:srgbClr val="9CDCFE"/>
                </a:solidFill>
              </a:rPr>
              <a:t>periodicity2</a:t>
            </a:r>
            <a:r>
              <a:rPr>
                <a:solidFill>
                  <a:srgbClr val="CCCCCC"/>
                </a:solidFill>
              </a:rPr>
              <a:t>=</a:t>
            </a:r>
            <a:r>
              <a:t>"3"</a:t>
            </a:r>
            <a:r>
              <a:rPr>
                <a:solidFill>
                  <a:srgbClr val="CCCCCC"/>
                </a:solidFill>
              </a:rPr>
              <a:t> </a:t>
            </a:r>
            <a:r>
              <a:rPr>
                <a:solidFill>
                  <a:srgbClr val="9CDCFE"/>
                </a:solidFill>
              </a:rPr>
              <a:t>periodicity3</a:t>
            </a:r>
            <a:r>
              <a:rPr>
                <a:solidFill>
                  <a:srgbClr val="CCCCCC"/>
                </a:solidFill>
              </a:rPr>
              <a:t>=</a:t>
            </a:r>
            <a:r>
              <a:t>"2"</a:t>
            </a:r>
            <a:r>
              <a:rPr>
                <a:solidFill>
                  <a:srgbClr val="CCCCCC"/>
                </a:solidFill>
              </a:rPr>
              <a:t> </a:t>
            </a:r>
            <a:r>
              <a:rPr>
                <a:solidFill>
                  <a:srgbClr val="9CDCFE"/>
                </a:solidFill>
              </a:rPr>
              <a:t>periodicity4</a:t>
            </a:r>
            <a:r>
              <a:rPr>
                <a:solidFill>
                  <a:srgbClr val="CCCCCC"/>
                </a:solidFill>
              </a:rPr>
              <a:t>=</a:t>
            </a:r>
            <a:r>
              <a:t>"1"</a:t>
            </a:r>
            <a:r>
              <a:rPr>
                <a:solidFill>
                  <a:srgbClr val="CCCCCC"/>
                </a:solidFill>
              </a:rPr>
              <a:t> </a:t>
            </a:r>
            <a:r>
              <a:rPr>
                <a:solidFill>
                  <a:srgbClr val="9CDCFE"/>
                </a:solidFill>
              </a:rPr>
              <a:t>phase1</a:t>
            </a:r>
            <a:r>
              <a:rPr>
                <a:solidFill>
                  <a:srgbClr val="CCCCCC"/>
                </a:solidFill>
              </a:rPr>
              <a:t>=</a:t>
            </a:r>
            <a:r>
              <a:t>"0.0"</a:t>
            </a:r>
            <a:r>
              <a:rPr>
                <a:solidFill>
                  <a:srgbClr val="CCCCCC"/>
                </a:solidFill>
              </a:rPr>
              <a:t> </a:t>
            </a:r>
            <a:r>
              <a:rPr>
                <a:solidFill>
                  <a:srgbClr val="9CDCFE"/>
                </a:solidFill>
              </a:rPr>
              <a:t>phase2</a:t>
            </a:r>
            <a:r>
              <a:rPr>
                <a:solidFill>
                  <a:srgbClr val="CCCCCC"/>
                </a:solidFill>
              </a:rPr>
              <a:t>=</a:t>
            </a:r>
            <a:r>
              <a:t>"0.0"</a:t>
            </a:r>
            <a:r>
              <a:rPr>
                <a:solidFill>
                  <a:srgbClr val="CCCCCC"/>
                </a:solidFill>
              </a:rPr>
              <a:t> </a:t>
            </a:r>
            <a:r>
              <a:rPr>
                <a:solidFill>
                  <a:srgbClr val="9CDCFE"/>
                </a:solidFill>
              </a:rPr>
              <a:t>phase3</a:t>
            </a:r>
            <a:r>
              <a:rPr>
                <a:solidFill>
                  <a:srgbClr val="CCCCCC"/>
                </a:solidFill>
              </a:rPr>
              <a:t>=</a:t>
            </a:r>
            <a:r>
              <a:t>"0.0"</a:t>
            </a:r>
            <a:r>
              <a:rPr>
                <a:solidFill>
                  <a:srgbClr val="CCCCCC"/>
                </a:solidFill>
              </a:rPr>
              <a:t> </a:t>
            </a:r>
            <a:r>
              <a:rPr>
                <a:solidFill>
                  <a:srgbClr val="9CDCFE"/>
                </a:solidFill>
              </a:rPr>
              <a:t>phase4</a:t>
            </a:r>
            <a:r>
              <a:rPr>
                <a:solidFill>
                  <a:srgbClr val="CCCCCC"/>
                </a:solidFill>
              </a:rPr>
              <a:t>=</a:t>
            </a:r>
            <a:r>
              <a:t>"0.0"</a:t>
            </a:r>
            <a:r>
              <a:rPr>
                <a:solidFill>
                  <a:srgbClr val="CCCCCC"/>
                </a:solidFill>
              </a:rPr>
              <a:t> </a:t>
            </a:r>
            <a:r>
              <a:rPr>
                <a:solidFill>
                  <a:srgbClr val="9CDCFE"/>
                </a:solidFill>
              </a:rPr>
              <a:t>type1</a:t>
            </a:r>
            <a:r>
              <a:rPr>
                <a:solidFill>
                  <a:srgbClr val="CCCCCC"/>
                </a:solidFill>
              </a:rPr>
              <a:t>=</a:t>
            </a:r>
            <a:r>
              <a:t>"protein-2C"</a:t>
            </a:r>
            <a:r>
              <a:rPr>
                <a:solidFill>
                  <a:srgbClr val="CCCCCC"/>
                </a:solidFill>
              </a:rPr>
              <a:t> </a:t>
            </a:r>
            <a:r>
              <a:rPr>
                <a:solidFill>
                  <a:srgbClr val="9CDCFE"/>
                </a:solidFill>
              </a:rPr>
              <a:t>type2</a:t>
            </a:r>
            <a:r>
              <a:rPr>
                <a:solidFill>
                  <a:srgbClr val="CCCCCC"/>
                </a:solidFill>
              </a:rPr>
              <a:t>=</a:t>
            </a:r>
            <a:r>
              <a:t>"protein-S"</a:t>
            </a:r>
            <a:r>
              <a:rPr>
                <a:solidFill>
                  <a:srgbClr val="CCCCCC"/>
                </a:solidFill>
              </a:rPr>
              <a:t> </a:t>
            </a:r>
            <a:r>
              <a:rPr>
                <a:solidFill>
                  <a:srgbClr val="9CDCFE"/>
                </a:solidFill>
              </a:rPr>
              <a:t>type3</a:t>
            </a:r>
            <a:r>
              <a:rPr>
                <a:solidFill>
                  <a:srgbClr val="CCCCCC"/>
                </a:solidFill>
              </a:rPr>
              <a:t>=</a:t>
            </a:r>
            <a:r>
              <a:t>"protein-S"</a:t>
            </a:r>
            <a:r>
              <a:rPr>
                <a:solidFill>
                  <a:srgbClr val="CCCCCC"/>
                </a:solidFill>
              </a:rPr>
              <a:t> </a:t>
            </a:r>
            <a:r>
              <a:rPr>
                <a:solidFill>
                  <a:srgbClr val="9CDCFE"/>
                </a:solidFill>
              </a:rPr>
              <a:t>type4</a:t>
            </a:r>
            <a:r>
              <a:rPr>
                <a:solidFill>
                  <a:srgbClr val="CCCCCC"/>
                </a:solidFill>
              </a:rPr>
              <a:t>=</a:t>
            </a:r>
            <a:r>
              <a:t>"protein-2C"</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Improper</a:t>
            </a:r>
            <a:r>
              <a:rPr>
                <a:solidFill>
                  <a:srgbClr val="CCCCCC"/>
                </a:solidFill>
              </a:rPr>
              <a:t> </a:t>
            </a:r>
            <a:r>
              <a:rPr>
                <a:solidFill>
                  <a:srgbClr val="9CDCFE"/>
                </a:solidFill>
              </a:rPr>
              <a:t>k1</a:t>
            </a:r>
            <a:r>
              <a:rPr>
                <a:solidFill>
                  <a:srgbClr val="CCCCCC"/>
                </a:solidFill>
              </a:rPr>
              <a:t>=</a:t>
            </a:r>
            <a:r>
              <a:t>"43.932"</a:t>
            </a:r>
            <a:r>
              <a:rPr>
                <a:solidFill>
                  <a:srgbClr val="CCCCCC"/>
                </a:solidFill>
              </a:rPr>
              <a:t> </a:t>
            </a:r>
            <a:r>
              <a:rPr>
                <a:solidFill>
                  <a:srgbClr val="9CDCFE"/>
                </a:solidFill>
              </a:rPr>
              <a:t>periodicity1</a:t>
            </a:r>
            <a:r>
              <a:rPr>
                <a:solidFill>
                  <a:srgbClr val="CCCCCC"/>
                </a:solidFill>
              </a:rPr>
              <a:t>=</a:t>
            </a:r>
            <a:r>
              <a:t>"2"</a:t>
            </a:r>
            <a:r>
              <a:rPr>
                <a:solidFill>
                  <a:srgbClr val="CCCCCC"/>
                </a:solidFill>
              </a:rPr>
              <a:t> </a:t>
            </a:r>
            <a:r>
              <a:rPr>
                <a:solidFill>
                  <a:srgbClr val="9CDCFE"/>
                </a:solidFill>
              </a:rPr>
              <a:t>phase1</a:t>
            </a:r>
            <a:r>
              <a:rPr>
                <a:solidFill>
                  <a:srgbClr val="CCCCCC"/>
                </a:solidFill>
              </a:rPr>
              <a:t>=</a:t>
            </a:r>
            <a:r>
              <a:t>"3.141592653589793"</a:t>
            </a:r>
            <a:r>
              <a:rPr>
                <a:solidFill>
                  <a:srgbClr val="CCCCCC"/>
                </a:solidFill>
              </a:rPr>
              <a:t> </a:t>
            </a:r>
            <a:r>
              <a:rPr>
                <a:solidFill>
                  <a:srgbClr val="9CDCFE"/>
                </a:solidFill>
              </a:rPr>
              <a:t>type1</a:t>
            </a:r>
            <a:r>
              <a:rPr>
                <a:solidFill>
                  <a:srgbClr val="CCCCCC"/>
                </a:solidFill>
              </a:rPr>
              <a:t>=</a:t>
            </a:r>
            <a:r>
              <a:t>"protein-C"</a:t>
            </a:r>
            <a:r>
              <a:rPr>
                <a:solidFill>
                  <a:srgbClr val="CCCCCC"/>
                </a:solidFill>
              </a:rPr>
              <a:t> </a:t>
            </a:r>
            <a:r>
              <a:rPr>
                <a:solidFill>
                  <a:srgbClr val="9CDCFE"/>
                </a:solidFill>
              </a:rPr>
              <a:t>type2</a:t>
            </a:r>
            <a:r>
              <a:rPr>
                <a:solidFill>
                  <a:srgbClr val="CCCCCC"/>
                </a:solidFill>
              </a:rPr>
              <a:t>=</a:t>
            </a:r>
            <a:r>
              <a:t>""</a:t>
            </a:r>
            <a:r>
              <a:rPr>
                <a:solidFill>
                  <a:srgbClr val="CCCCCC"/>
                </a:solidFill>
              </a:rPr>
              <a:t> </a:t>
            </a:r>
            <a:r>
              <a:rPr>
                <a:solidFill>
                  <a:srgbClr val="9CDCFE"/>
                </a:solidFill>
              </a:rPr>
              <a:t>type3</a:t>
            </a:r>
            <a:r>
              <a:rPr>
                <a:solidFill>
                  <a:srgbClr val="CCCCCC"/>
                </a:solidFill>
              </a:rPr>
              <a:t>=</a:t>
            </a:r>
            <a:r>
              <a:t>""</a:t>
            </a:r>
            <a:r>
              <a:rPr>
                <a:solidFill>
                  <a:srgbClr val="CCCCCC"/>
                </a:solidFill>
              </a:rPr>
              <a:t> </a:t>
            </a:r>
            <a:r>
              <a:rPr>
                <a:solidFill>
                  <a:srgbClr val="9CDCFE"/>
                </a:solidFill>
              </a:rPr>
              <a:t>type4</a:t>
            </a:r>
            <a:r>
              <a:rPr>
                <a:solidFill>
                  <a:srgbClr val="CCCCCC"/>
                </a:solidFill>
              </a:rPr>
              <a:t>=</a:t>
            </a:r>
            <a:r>
              <a:t>"protein-O"</a:t>
            </a:r>
            <a:r>
              <a:rPr>
                <a:solidFill>
                  <a:srgbClr val="808080"/>
                </a:solidFill>
              </a:rPr>
              <a:t>/&gt;</a:t>
            </a:r>
            <a:endParaRPr>
              <a:solidFill>
                <a:srgbClr val="CCCCCC"/>
              </a:solidFill>
            </a:endParaRPr>
          </a:p>
        </p:txBody>
      </p:sp>
      <p:pic>
        <p:nvPicPr>
          <p:cNvPr id="156" name="pasted-movie.png" descr="pasted-movie.png"/>
          <p:cNvPicPr>
            <a:picLocks noChangeAspect="1"/>
          </p:cNvPicPr>
          <p:nvPr/>
        </p:nvPicPr>
        <p:blipFill>
          <a:blip r:embed="rId2">
            <a:extLst/>
          </a:blip>
          <a:stretch>
            <a:fillRect/>
          </a:stretch>
        </p:blipFill>
        <p:spPr>
          <a:xfrm>
            <a:off x="253942" y="889000"/>
            <a:ext cx="8177874" cy="257561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74;p16"/>
          <p:cNvSpPr txBox="1"/>
          <p:nvPr>
            <p:ph type="title"/>
          </p:nvPr>
        </p:nvSpPr>
        <p:spPr>
          <a:xfrm>
            <a:off x="311699" y="55558"/>
            <a:ext cx="8520602" cy="1331327"/>
          </a:xfrm>
          <a:prstGeom prst="rect">
            <a:avLst/>
          </a:prstGeom>
        </p:spPr>
        <p:txBody>
          <a:bodyPr/>
          <a:lstStyle>
            <a:lvl1pPr>
              <a:defRPr sz="2500"/>
            </a:lvl1pPr>
          </a:lstStyle>
          <a:p>
            <a:pPr/>
            <a:r>
              <a:t>Non-Bonded: Lennard-Jones (van der Waals)</a:t>
            </a:r>
          </a:p>
        </p:txBody>
      </p:sp>
      <p:sp>
        <p:nvSpPr>
          <p:cNvPr id="159" name="In OpenMM:…"/>
          <p:cNvSpPr txBox="1"/>
          <p:nvPr/>
        </p:nvSpPr>
        <p:spPr>
          <a:xfrm>
            <a:off x="253942" y="3505991"/>
            <a:ext cx="8177874" cy="1346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900"/>
            </a:pPr>
            <a:r>
              <a:t>In OpenMM:</a:t>
            </a:r>
          </a:p>
          <a:p>
            <a:pPr defTabSz="457200">
              <a:defRPr sz="1200">
                <a:solidFill>
                  <a:srgbClr val="CE9178"/>
                </a:solidFill>
                <a:latin typeface="Menlo Regular"/>
                <a:ea typeface="Menlo Regular"/>
                <a:cs typeface="Menlo Regular"/>
                <a:sym typeface="Menlo Regular"/>
              </a:defRPr>
            </a:pPr>
            <a:r>
              <a:rPr>
                <a:solidFill>
                  <a:srgbClr val="808080"/>
                </a:solidFill>
              </a:rPr>
              <a:t>&lt;</a:t>
            </a:r>
            <a:r>
              <a:rPr>
                <a:solidFill>
                  <a:srgbClr val="569CD6"/>
                </a:solidFill>
              </a:rPr>
              <a:t>NonbondedForce</a:t>
            </a:r>
            <a:r>
              <a:rPr>
                <a:solidFill>
                  <a:srgbClr val="CCCCCC"/>
                </a:solidFill>
              </a:rPr>
              <a:t> </a:t>
            </a:r>
            <a:r>
              <a:rPr>
                <a:solidFill>
                  <a:srgbClr val="9CDCFE"/>
                </a:solidFill>
              </a:rPr>
              <a:t>coulomb14scale</a:t>
            </a:r>
            <a:r>
              <a:rPr>
                <a:solidFill>
                  <a:srgbClr val="CCCCCC"/>
                </a:solidFill>
              </a:rPr>
              <a:t>=</a:t>
            </a:r>
            <a:r>
              <a:t>"0.8333333333333334"</a:t>
            </a:r>
            <a:r>
              <a:rPr>
                <a:solidFill>
                  <a:srgbClr val="CCCCCC"/>
                </a:solidFill>
              </a:rPr>
              <a:t> </a:t>
            </a:r>
            <a:r>
              <a:rPr>
                <a:solidFill>
                  <a:srgbClr val="9CDCFE"/>
                </a:solidFill>
              </a:rPr>
              <a:t>lj14scale</a:t>
            </a:r>
            <a:r>
              <a:rPr>
                <a:solidFill>
                  <a:srgbClr val="CCCCCC"/>
                </a:solidFill>
              </a:rPr>
              <a:t>=</a:t>
            </a:r>
            <a:r>
              <a:t>"0.5"</a:t>
            </a:r>
            <a:r>
              <a:rPr>
                <a:solidFill>
                  <a:srgbClr val="808080"/>
                </a:solidFill>
              </a:rPr>
              <a:t>&gt;</a:t>
            </a:r>
            <a:endParaRPr>
              <a:solidFill>
                <a:srgbClr val="CCCCCC"/>
              </a:solidFill>
            </a:endParaRPr>
          </a:p>
          <a:p>
            <a:pPr defTabSz="457200">
              <a:defRPr sz="1200">
                <a:solidFill>
                  <a:srgbClr val="569CD6"/>
                </a:solidFill>
                <a:latin typeface="Menlo Regular"/>
                <a:ea typeface="Menlo Regular"/>
                <a:cs typeface="Menlo Regular"/>
                <a:sym typeface="Menlo Regular"/>
              </a:defRPr>
            </a:pPr>
            <a:r>
              <a:rPr>
                <a:solidFill>
                  <a:srgbClr val="CCCCCC"/>
                </a:solidFill>
              </a:rPr>
              <a:t>    </a:t>
            </a:r>
            <a:r>
              <a:rPr>
                <a:solidFill>
                  <a:srgbClr val="808080"/>
                </a:solidFill>
              </a:rPr>
              <a:t>&lt;</a:t>
            </a:r>
            <a:r>
              <a:t>UseAttributeFromResidue</a:t>
            </a:r>
            <a:r>
              <a:rPr>
                <a:solidFill>
                  <a:srgbClr val="CCCCCC"/>
                </a:solidFill>
              </a:rPr>
              <a:t> </a:t>
            </a:r>
            <a:r>
              <a:rPr>
                <a:solidFill>
                  <a:srgbClr val="9CDCFE"/>
                </a:solidFill>
              </a:rPr>
              <a:t>name</a:t>
            </a:r>
            <a:r>
              <a:rPr>
                <a:solidFill>
                  <a:srgbClr val="CCCCCC"/>
                </a:solidFill>
              </a:rPr>
              <a:t>=</a:t>
            </a:r>
            <a:r>
              <a:rPr>
                <a:solidFill>
                  <a:srgbClr val="CE9178"/>
                </a:solidFill>
              </a:rPr>
              <a:t>"charge"</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Atom</a:t>
            </a:r>
            <a:r>
              <a:rPr>
                <a:solidFill>
                  <a:srgbClr val="CCCCCC"/>
                </a:solidFill>
              </a:rPr>
              <a:t> </a:t>
            </a:r>
            <a:r>
              <a:rPr>
                <a:solidFill>
                  <a:srgbClr val="9CDCFE"/>
                </a:solidFill>
              </a:rPr>
              <a:t>epsilon</a:t>
            </a:r>
            <a:r>
              <a:rPr>
                <a:solidFill>
                  <a:srgbClr val="CCCCCC"/>
                </a:solidFill>
              </a:rPr>
              <a:t>=</a:t>
            </a:r>
            <a:r>
              <a:t>"0.359824"</a:t>
            </a:r>
            <a:r>
              <a:rPr>
                <a:solidFill>
                  <a:srgbClr val="CCCCCC"/>
                </a:solidFill>
              </a:rPr>
              <a:t> </a:t>
            </a:r>
            <a:r>
              <a:rPr>
                <a:solidFill>
                  <a:srgbClr val="9CDCFE"/>
                </a:solidFill>
              </a:rPr>
              <a:t>sigma</a:t>
            </a:r>
            <a:r>
              <a:rPr>
                <a:solidFill>
                  <a:srgbClr val="CCCCCC"/>
                </a:solidFill>
              </a:rPr>
              <a:t>=</a:t>
            </a:r>
            <a:r>
              <a:t>"0.3399669508423535"</a:t>
            </a:r>
            <a:r>
              <a:rPr>
                <a:solidFill>
                  <a:srgbClr val="CCCCCC"/>
                </a:solidFill>
              </a:rPr>
              <a:t> </a:t>
            </a:r>
            <a:r>
              <a:rPr>
                <a:solidFill>
                  <a:srgbClr val="9CDCFE"/>
                </a:solidFill>
              </a:rPr>
              <a:t>type</a:t>
            </a:r>
            <a:r>
              <a:rPr>
                <a:solidFill>
                  <a:srgbClr val="CCCCCC"/>
                </a:solidFill>
              </a:rPr>
              <a:t>=</a:t>
            </a:r>
            <a:r>
              <a:t>"protein-C"</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Atom</a:t>
            </a:r>
            <a:r>
              <a:rPr>
                <a:solidFill>
                  <a:srgbClr val="CCCCCC"/>
                </a:solidFill>
              </a:rPr>
              <a:t> </a:t>
            </a:r>
            <a:r>
              <a:rPr>
                <a:solidFill>
                  <a:srgbClr val="9CDCFE"/>
                </a:solidFill>
              </a:rPr>
              <a:t>epsilon</a:t>
            </a:r>
            <a:r>
              <a:rPr>
                <a:solidFill>
                  <a:srgbClr val="CCCCCC"/>
                </a:solidFill>
              </a:rPr>
              <a:t>=</a:t>
            </a:r>
            <a:r>
              <a:t>"0.359824"</a:t>
            </a:r>
            <a:r>
              <a:rPr>
                <a:solidFill>
                  <a:srgbClr val="CCCCCC"/>
                </a:solidFill>
              </a:rPr>
              <a:t> </a:t>
            </a:r>
            <a:r>
              <a:rPr>
                <a:solidFill>
                  <a:srgbClr val="9CDCFE"/>
                </a:solidFill>
              </a:rPr>
              <a:t>sigma</a:t>
            </a:r>
            <a:r>
              <a:rPr>
                <a:solidFill>
                  <a:srgbClr val="CCCCCC"/>
                </a:solidFill>
              </a:rPr>
              <a:t>=</a:t>
            </a:r>
            <a:r>
              <a:t>"0.3399669508423535"</a:t>
            </a:r>
            <a:r>
              <a:rPr>
                <a:solidFill>
                  <a:srgbClr val="CCCCCC"/>
                </a:solidFill>
              </a:rPr>
              <a:t> </a:t>
            </a:r>
            <a:r>
              <a:rPr>
                <a:solidFill>
                  <a:srgbClr val="9CDCFE"/>
                </a:solidFill>
              </a:rPr>
              <a:t>type</a:t>
            </a:r>
            <a:r>
              <a:rPr>
                <a:solidFill>
                  <a:srgbClr val="CCCCCC"/>
                </a:solidFill>
              </a:rPr>
              <a:t>=</a:t>
            </a:r>
            <a:r>
              <a:t>"protein-CA"</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Atom</a:t>
            </a:r>
            <a:r>
              <a:rPr>
                <a:solidFill>
                  <a:srgbClr val="CCCCCC"/>
                </a:solidFill>
              </a:rPr>
              <a:t> </a:t>
            </a:r>
            <a:r>
              <a:rPr>
                <a:solidFill>
                  <a:srgbClr val="9CDCFE"/>
                </a:solidFill>
              </a:rPr>
              <a:t>epsilon</a:t>
            </a:r>
            <a:r>
              <a:rPr>
                <a:solidFill>
                  <a:srgbClr val="CCCCCC"/>
                </a:solidFill>
              </a:rPr>
              <a:t>=</a:t>
            </a:r>
            <a:r>
              <a:t>"0.359824"</a:t>
            </a:r>
            <a:r>
              <a:rPr>
                <a:solidFill>
                  <a:srgbClr val="CCCCCC"/>
                </a:solidFill>
              </a:rPr>
              <a:t> </a:t>
            </a:r>
            <a:r>
              <a:rPr>
                <a:solidFill>
                  <a:srgbClr val="9CDCFE"/>
                </a:solidFill>
              </a:rPr>
              <a:t>sigma</a:t>
            </a:r>
            <a:r>
              <a:rPr>
                <a:solidFill>
                  <a:srgbClr val="CCCCCC"/>
                </a:solidFill>
              </a:rPr>
              <a:t>=</a:t>
            </a:r>
            <a:r>
              <a:t>"0.3399669508423535"</a:t>
            </a:r>
            <a:r>
              <a:rPr>
                <a:solidFill>
                  <a:srgbClr val="CCCCCC"/>
                </a:solidFill>
              </a:rPr>
              <a:t> </a:t>
            </a:r>
            <a:r>
              <a:rPr>
                <a:solidFill>
                  <a:srgbClr val="9CDCFE"/>
                </a:solidFill>
              </a:rPr>
              <a:t>type</a:t>
            </a:r>
            <a:r>
              <a:rPr>
                <a:solidFill>
                  <a:srgbClr val="CCCCCC"/>
                </a:solidFill>
              </a:rPr>
              <a:t>=</a:t>
            </a:r>
            <a:r>
              <a:t>"protein-CB"</a:t>
            </a:r>
            <a:r>
              <a:rPr>
                <a:solidFill>
                  <a:srgbClr val="808080"/>
                </a:solidFill>
              </a:rPr>
              <a:t>/&gt;</a:t>
            </a:r>
            <a:endParaRPr>
              <a:solidFill>
                <a:srgbClr val="CCCCCC"/>
              </a:solidFill>
            </a:endParaRPr>
          </a:p>
        </p:txBody>
      </p:sp>
      <p:pic>
        <p:nvPicPr>
          <p:cNvPr id="160" name="pasted-movie.png" descr="pasted-movie.png"/>
          <p:cNvPicPr>
            <a:picLocks noChangeAspect="1"/>
          </p:cNvPicPr>
          <p:nvPr/>
        </p:nvPicPr>
        <p:blipFill>
          <a:blip r:embed="rId2">
            <a:extLst/>
          </a:blip>
          <a:stretch>
            <a:fillRect/>
          </a:stretch>
        </p:blipFill>
        <p:spPr>
          <a:xfrm>
            <a:off x="960303" y="659344"/>
            <a:ext cx="7073901" cy="28448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74;p16"/>
          <p:cNvSpPr txBox="1"/>
          <p:nvPr>
            <p:ph type="title"/>
          </p:nvPr>
        </p:nvSpPr>
        <p:spPr>
          <a:xfrm>
            <a:off x="311699" y="55558"/>
            <a:ext cx="8520602" cy="1331327"/>
          </a:xfrm>
          <a:prstGeom prst="rect">
            <a:avLst/>
          </a:prstGeom>
        </p:spPr>
        <p:txBody>
          <a:bodyPr/>
          <a:lstStyle>
            <a:lvl1pPr>
              <a:defRPr sz="2500"/>
            </a:lvl1pPr>
          </a:lstStyle>
          <a:p>
            <a:pPr/>
            <a:r>
              <a:t>Non-Bonded: Coulomb (Electrostatics)</a:t>
            </a:r>
          </a:p>
        </p:txBody>
      </p:sp>
      <p:sp>
        <p:nvSpPr>
          <p:cNvPr id="163" name="In OpenMM:…"/>
          <p:cNvSpPr txBox="1"/>
          <p:nvPr/>
        </p:nvSpPr>
        <p:spPr>
          <a:xfrm>
            <a:off x="253942" y="3505991"/>
            <a:ext cx="8177874" cy="1346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900"/>
            </a:pPr>
            <a:r>
              <a:t>In OpenMM:</a:t>
            </a:r>
          </a:p>
          <a:p>
            <a:pPr defTabSz="457200">
              <a:defRPr sz="1200">
                <a:solidFill>
                  <a:srgbClr val="CE9178"/>
                </a:solidFill>
                <a:latin typeface="Menlo Regular"/>
                <a:ea typeface="Menlo Regular"/>
                <a:cs typeface="Menlo Regular"/>
                <a:sym typeface="Menlo Regular"/>
              </a:defRPr>
            </a:pPr>
            <a:r>
              <a:rPr>
                <a:solidFill>
                  <a:srgbClr val="808080"/>
                </a:solidFill>
              </a:rPr>
              <a:t>&lt;</a:t>
            </a:r>
            <a:r>
              <a:rPr>
                <a:solidFill>
                  <a:srgbClr val="569CD6"/>
                </a:solidFill>
              </a:rPr>
              <a:t>NonbondedForce</a:t>
            </a:r>
            <a:r>
              <a:rPr>
                <a:solidFill>
                  <a:srgbClr val="CCCCCC"/>
                </a:solidFill>
              </a:rPr>
              <a:t> </a:t>
            </a:r>
            <a:r>
              <a:rPr>
                <a:solidFill>
                  <a:srgbClr val="9CDCFE"/>
                </a:solidFill>
              </a:rPr>
              <a:t>coulomb14scale</a:t>
            </a:r>
            <a:r>
              <a:rPr>
                <a:solidFill>
                  <a:srgbClr val="CCCCCC"/>
                </a:solidFill>
              </a:rPr>
              <a:t>=</a:t>
            </a:r>
            <a:r>
              <a:t>"0.8333333333333334"</a:t>
            </a:r>
            <a:r>
              <a:rPr>
                <a:solidFill>
                  <a:srgbClr val="CCCCCC"/>
                </a:solidFill>
              </a:rPr>
              <a:t> </a:t>
            </a:r>
            <a:r>
              <a:rPr>
                <a:solidFill>
                  <a:srgbClr val="9CDCFE"/>
                </a:solidFill>
              </a:rPr>
              <a:t>lj14scale</a:t>
            </a:r>
            <a:r>
              <a:rPr>
                <a:solidFill>
                  <a:srgbClr val="CCCCCC"/>
                </a:solidFill>
              </a:rPr>
              <a:t>=</a:t>
            </a:r>
            <a:r>
              <a:t>"0.5"</a:t>
            </a:r>
            <a:r>
              <a:rPr>
                <a:solidFill>
                  <a:srgbClr val="808080"/>
                </a:solidFill>
              </a:rPr>
              <a:t>&gt;</a:t>
            </a:r>
            <a:endParaRPr>
              <a:solidFill>
                <a:srgbClr val="CCCCCC"/>
              </a:solidFill>
            </a:endParaRPr>
          </a:p>
          <a:p>
            <a:pPr defTabSz="457200">
              <a:defRPr sz="1200">
                <a:solidFill>
                  <a:srgbClr val="569CD6"/>
                </a:solidFill>
                <a:latin typeface="Menlo Regular"/>
                <a:ea typeface="Menlo Regular"/>
                <a:cs typeface="Menlo Regular"/>
                <a:sym typeface="Menlo Regular"/>
              </a:defRPr>
            </a:pPr>
            <a:r>
              <a:rPr>
                <a:solidFill>
                  <a:srgbClr val="CCCCCC"/>
                </a:solidFill>
              </a:rPr>
              <a:t>    </a:t>
            </a:r>
            <a:r>
              <a:rPr>
                <a:solidFill>
                  <a:srgbClr val="808080"/>
                </a:solidFill>
              </a:rPr>
              <a:t>&lt;</a:t>
            </a:r>
            <a:r>
              <a:t>UseAttributeFromResidue</a:t>
            </a:r>
            <a:r>
              <a:rPr>
                <a:solidFill>
                  <a:srgbClr val="CCCCCC"/>
                </a:solidFill>
              </a:rPr>
              <a:t> </a:t>
            </a:r>
            <a:r>
              <a:rPr>
                <a:solidFill>
                  <a:srgbClr val="9CDCFE"/>
                </a:solidFill>
              </a:rPr>
              <a:t>name</a:t>
            </a:r>
            <a:r>
              <a:rPr>
                <a:solidFill>
                  <a:srgbClr val="CCCCCC"/>
                </a:solidFill>
              </a:rPr>
              <a:t>=</a:t>
            </a:r>
            <a:r>
              <a:rPr>
                <a:solidFill>
                  <a:srgbClr val="CE9178"/>
                </a:solidFill>
              </a:rPr>
              <a:t>"charge"</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Atom</a:t>
            </a:r>
            <a:r>
              <a:rPr>
                <a:solidFill>
                  <a:srgbClr val="CCCCCC"/>
                </a:solidFill>
              </a:rPr>
              <a:t> </a:t>
            </a:r>
            <a:r>
              <a:rPr>
                <a:solidFill>
                  <a:srgbClr val="9CDCFE"/>
                </a:solidFill>
              </a:rPr>
              <a:t>epsilon</a:t>
            </a:r>
            <a:r>
              <a:rPr>
                <a:solidFill>
                  <a:srgbClr val="CCCCCC"/>
                </a:solidFill>
              </a:rPr>
              <a:t>=</a:t>
            </a:r>
            <a:r>
              <a:t>"0.359824"</a:t>
            </a:r>
            <a:r>
              <a:rPr>
                <a:solidFill>
                  <a:srgbClr val="CCCCCC"/>
                </a:solidFill>
              </a:rPr>
              <a:t> </a:t>
            </a:r>
            <a:r>
              <a:rPr>
                <a:solidFill>
                  <a:srgbClr val="9CDCFE"/>
                </a:solidFill>
              </a:rPr>
              <a:t>sigma</a:t>
            </a:r>
            <a:r>
              <a:rPr>
                <a:solidFill>
                  <a:srgbClr val="CCCCCC"/>
                </a:solidFill>
              </a:rPr>
              <a:t>=</a:t>
            </a:r>
            <a:r>
              <a:t>"0.3399669508423535"</a:t>
            </a:r>
            <a:r>
              <a:rPr>
                <a:solidFill>
                  <a:srgbClr val="CCCCCC"/>
                </a:solidFill>
              </a:rPr>
              <a:t> </a:t>
            </a:r>
            <a:r>
              <a:rPr>
                <a:solidFill>
                  <a:srgbClr val="9CDCFE"/>
                </a:solidFill>
              </a:rPr>
              <a:t>type</a:t>
            </a:r>
            <a:r>
              <a:rPr>
                <a:solidFill>
                  <a:srgbClr val="CCCCCC"/>
                </a:solidFill>
              </a:rPr>
              <a:t>=</a:t>
            </a:r>
            <a:r>
              <a:t>"protein-C"</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Atom</a:t>
            </a:r>
            <a:r>
              <a:rPr>
                <a:solidFill>
                  <a:srgbClr val="CCCCCC"/>
                </a:solidFill>
              </a:rPr>
              <a:t> </a:t>
            </a:r>
            <a:r>
              <a:rPr>
                <a:solidFill>
                  <a:srgbClr val="9CDCFE"/>
                </a:solidFill>
              </a:rPr>
              <a:t>epsilon</a:t>
            </a:r>
            <a:r>
              <a:rPr>
                <a:solidFill>
                  <a:srgbClr val="CCCCCC"/>
                </a:solidFill>
              </a:rPr>
              <a:t>=</a:t>
            </a:r>
            <a:r>
              <a:t>"0.359824"</a:t>
            </a:r>
            <a:r>
              <a:rPr>
                <a:solidFill>
                  <a:srgbClr val="CCCCCC"/>
                </a:solidFill>
              </a:rPr>
              <a:t> </a:t>
            </a:r>
            <a:r>
              <a:rPr>
                <a:solidFill>
                  <a:srgbClr val="9CDCFE"/>
                </a:solidFill>
              </a:rPr>
              <a:t>sigma</a:t>
            </a:r>
            <a:r>
              <a:rPr>
                <a:solidFill>
                  <a:srgbClr val="CCCCCC"/>
                </a:solidFill>
              </a:rPr>
              <a:t>=</a:t>
            </a:r>
            <a:r>
              <a:t>"0.3399669508423535"</a:t>
            </a:r>
            <a:r>
              <a:rPr>
                <a:solidFill>
                  <a:srgbClr val="CCCCCC"/>
                </a:solidFill>
              </a:rPr>
              <a:t> </a:t>
            </a:r>
            <a:r>
              <a:rPr>
                <a:solidFill>
                  <a:srgbClr val="9CDCFE"/>
                </a:solidFill>
              </a:rPr>
              <a:t>type</a:t>
            </a:r>
            <a:r>
              <a:rPr>
                <a:solidFill>
                  <a:srgbClr val="CCCCCC"/>
                </a:solidFill>
              </a:rPr>
              <a:t>=</a:t>
            </a:r>
            <a:r>
              <a:t>"protein-CA"</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Atom</a:t>
            </a:r>
            <a:r>
              <a:rPr>
                <a:solidFill>
                  <a:srgbClr val="CCCCCC"/>
                </a:solidFill>
              </a:rPr>
              <a:t> </a:t>
            </a:r>
            <a:r>
              <a:rPr>
                <a:solidFill>
                  <a:srgbClr val="9CDCFE"/>
                </a:solidFill>
              </a:rPr>
              <a:t>epsilon</a:t>
            </a:r>
            <a:r>
              <a:rPr>
                <a:solidFill>
                  <a:srgbClr val="CCCCCC"/>
                </a:solidFill>
              </a:rPr>
              <a:t>=</a:t>
            </a:r>
            <a:r>
              <a:t>"0.359824"</a:t>
            </a:r>
            <a:r>
              <a:rPr>
                <a:solidFill>
                  <a:srgbClr val="CCCCCC"/>
                </a:solidFill>
              </a:rPr>
              <a:t> </a:t>
            </a:r>
            <a:r>
              <a:rPr>
                <a:solidFill>
                  <a:srgbClr val="9CDCFE"/>
                </a:solidFill>
              </a:rPr>
              <a:t>sigma</a:t>
            </a:r>
            <a:r>
              <a:rPr>
                <a:solidFill>
                  <a:srgbClr val="CCCCCC"/>
                </a:solidFill>
              </a:rPr>
              <a:t>=</a:t>
            </a:r>
            <a:r>
              <a:t>"0.3399669508423535"</a:t>
            </a:r>
            <a:r>
              <a:rPr>
                <a:solidFill>
                  <a:srgbClr val="CCCCCC"/>
                </a:solidFill>
              </a:rPr>
              <a:t> </a:t>
            </a:r>
            <a:r>
              <a:rPr>
                <a:solidFill>
                  <a:srgbClr val="9CDCFE"/>
                </a:solidFill>
              </a:rPr>
              <a:t>type</a:t>
            </a:r>
            <a:r>
              <a:rPr>
                <a:solidFill>
                  <a:srgbClr val="CCCCCC"/>
                </a:solidFill>
              </a:rPr>
              <a:t>=</a:t>
            </a:r>
            <a:r>
              <a:t>"protein-CB"</a:t>
            </a:r>
            <a:r>
              <a:rPr>
                <a:solidFill>
                  <a:srgbClr val="808080"/>
                </a:solidFill>
              </a:rPr>
              <a:t>/&gt;</a:t>
            </a:r>
            <a:endParaRPr>
              <a:solidFill>
                <a:srgbClr val="CCCCCC"/>
              </a:solidFill>
            </a:endParaRPr>
          </a:p>
        </p:txBody>
      </p:sp>
      <p:pic>
        <p:nvPicPr>
          <p:cNvPr id="164" name="pasted-movie.png" descr="pasted-movie.png"/>
          <p:cNvPicPr>
            <a:picLocks noChangeAspect="1"/>
          </p:cNvPicPr>
          <p:nvPr/>
        </p:nvPicPr>
        <p:blipFill>
          <a:blip r:embed="rId2">
            <a:extLst/>
          </a:blip>
          <a:stretch>
            <a:fillRect/>
          </a:stretch>
        </p:blipFill>
        <p:spPr>
          <a:xfrm>
            <a:off x="592037" y="844463"/>
            <a:ext cx="8242301" cy="23749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74;p16"/>
          <p:cNvSpPr txBox="1"/>
          <p:nvPr>
            <p:ph type="title"/>
          </p:nvPr>
        </p:nvSpPr>
        <p:spPr>
          <a:xfrm>
            <a:off x="311699" y="55558"/>
            <a:ext cx="8520602" cy="1331327"/>
          </a:xfrm>
          <a:prstGeom prst="rect">
            <a:avLst/>
          </a:prstGeom>
        </p:spPr>
        <p:txBody>
          <a:bodyPr/>
          <a:lstStyle>
            <a:lvl1pPr>
              <a:defRPr sz="2500"/>
            </a:lvl1pPr>
          </a:lstStyle>
          <a:p>
            <a:pPr/>
            <a:r>
              <a:t>Non-Bonded: 1-4 interactions</a:t>
            </a:r>
          </a:p>
        </p:txBody>
      </p:sp>
      <p:sp>
        <p:nvSpPr>
          <p:cNvPr id="167" name="In OpenMM:…"/>
          <p:cNvSpPr txBox="1"/>
          <p:nvPr/>
        </p:nvSpPr>
        <p:spPr>
          <a:xfrm>
            <a:off x="378519" y="1039354"/>
            <a:ext cx="4776353" cy="3170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900"/>
            </a:pPr>
            <a:r>
              <a:t>In OpenMM:</a:t>
            </a:r>
          </a:p>
          <a:p>
            <a:pPr defTabSz="457200">
              <a:defRPr sz="1200">
                <a:solidFill>
                  <a:srgbClr val="CE9178"/>
                </a:solidFill>
              </a:defRPr>
            </a:pPr>
            <a:r>
              <a:rPr>
                <a:solidFill>
                  <a:srgbClr val="808080"/>
                </a:solidFill>
              </a:rPr>
              <a:t>&lt;</a:t>
            </a:r>
            <a:r>
              <a:rPr>
                <a:solidFill>
                  <a:srgbClr val="569CD6"/>
                </a:solidFill>
              </a:rPr>
              <a:t>NonbondedForce</a:t>
            </a:r>
            <a:r>
              <a:rPr>
                <a:solidFill>
                  <a:srgbClr val="CCCCCC"/>
                </a:solidFill>
              </a:rPr>
              <a:t> </a:t>
            </a:r>
            <a:r>
              <a:rPr>
                <a:solidFill>
                  <a:srgbClr val="9CDCFE"/>
                </a:solidFill>
              </a:rPr>
              <a:t>coulomb14scale</a:t>
            </a:r>
            <a:r>
              <a:rPr>
                <a:solidFill>
                  <a:srgbClr val="CCCCCC"/>
                </a:solidFill>
              </a:rPr>
              <a:t>=</a:t>
            </a:r>
            <a:r>
              <a:t>"0.8333333333333334"</a:t>
            </a:r>
            <a:r>
              <a:rPr>
                <a:solidFill>
                  <a:srgbClr val="CCCCCC"/>
                </a:solidFill>
              </a:rPr>
              <a:t> </a:t>
            </a:r>
            <a:r>
              <a:rPr>
                <a:solidFill>
                  <a:srgbClr val="9CDCFE"/>
                </a:solidFill>
              </a:rPr>
              <a:t>lj14scale</a:t>
            </a:r>
            <a:r>
              <a:rPr>
                <a:solidFill>
                  <a:srgbClr val="CCCCCC"/>
                </a:solidFill>
              </a:rPr>
              <a:t>=</a:t>
            </a:r>
            <a:r>
              <a:t>“0.5"</a:t>
            </a:r>
            <a:r>
              <a:rPr>
                <a:solidFill>
                  <a:srgbClr val="808080"/>
                </a:solidFill>
              </a:rPr>
              <a:t>&gt;</a:t>
            </a:r>
            <a:endParaRPr>
              <a:solidFill>
                <a:srgbClr val="808080"/>
              </a:solidFill>
            </a:endParaRPr>
          </a:p>
          <a:p>
            <a:pPr defTabSz="457200">
              <a:defRPr sz="1200">
                <a:solidFill>
                  <a:srgbClr val="CE9178"/>
                </a:solidFill>
              </a:defRPr>
            </a:pPr>
            <a:endParaRPr>
              <a:solidFill>
                <a:srgbClr val="808080"/>
              </a:solidFill>
            </a:endParaRPr>
          </a:p>
          <a:p>
            <a:pPr defTabSz="457200">
              <a:defRPr sz="1200">
                <a:solidFill>
                  <a:srgbClr val="CE9178"/>
                </a:solidFill>
              </a:defRPr>
            </a:pPr>
            <a:endParaRPr>
              <a:solidFill>
                <a:srgbClr val="CCCCCC"/>
              </a:solidFill>
            </a:endParaRPr>
          </a:p>
          <a:p>
            <a:pPr defTabSz="457200">
              <a:spcBef>
                <a:spcPts val="1200"/>
              </a:spcBef>
              <a:defRPr sz="1200"/>
            </a:pPr>
            <a:r>
              <a:t>These scale the </a:t>
            </a:r>
            <a:r>
              <a:rPr b="1"/>
              <a:t>nonbonded interactions between 1–4 atoms</a:t>
            </a:r>
            <a:r>
              <a:t> (i.e., atoms separated by 3 bonds) to avoid double-counting with torsional interactions.</a:t>
            </a:r>
          </a:p>
          <a:p>
            <a:pPr defTabSz="457200">
              <a:spcBef>
                <a:spcPts val="1200"/>
              </a:spcBef>
              <a:defRPr sz="1200"/>
            </a:pPr>
            <a:r>
              <a:t>So for such pairs:</a:t>
            </a:r>
          </a:p>
          <a:p>
            <a:pPr marL="457200" indent="-317500" defTabSz="457200">
              <a:spcBef>
                <a:spcPts val="1200"/>
              </a:spcBef>
              <a:buSzPct val="100000"/>
              <a:buFont typeface="Times Roman"/>
              <a:buChar char="•"/>
              <a:defRPr b="1" sz="1200"/>
            </a:pPr>
            <a:r>
              <a:t>Electrostatic term</a:t>
            </a:r>
            <a:r>
              <a:rPr b="0"/>
              <a:t> is scaled by </a:t>
            </a:r>
            <a:r>
              <a:t>0.8333</a:t>
            </a:r>
            <a:endParaRPr b="0"/>
          </a:p>
          <a:p>
            <a:pPr marL="457200" indent="-317500" defTabSz="457200">
              <a:spcBef>
                <a:spcPts val="1200"/>
              </a:spcBef>
              <a:buSzPct val="100000"/>
              <a:buFont typeface="Times Roman"/>
              <a:buChar char="•"/>
              <a:defRPr b="1" sz="1200"/>
            </a:pPr>
            <a:r>
              <a:t>Lennard-Jones term</a:t>
            </a:r>
            <a:r>
              <a:rPr b="0"/>
              <a:t> is scaled by </a:t>
            </a:r>
            <a:r>
              <a:t>0.5</a:t>
            </a:r>
            <a:endParaRPr b="0"/>
          </a:p>
          <a:p>
            <a:pPr defTabSz="457200">
              <a:spcBef>
                <a:spcPts val="1200"/>
              </a:spcBef>
              <a:defRPr sz="1200"/>
            </a:pPr>
            <a:r>
              <a:t>That is:</a:t>
            </a:r>
          </a:p>
        </p:txBody>
      </p:sp>
      <p:pic>
        <p:nvPicPr>
          <p:cNvPr id="168" name="pasted-movie.png" descr="pasted-movie.png"/>
          <p:cNvPicPr>
            <a:picLocks noChangeAspect="1"/>
          </p:cNvPicPr>
          <p:nvPr/>
        </p:nvPicPr>
        <p:blipFill>
          <a:blip r:embed="rId2">
            <a:extLst/>
          </a:blip>
          <a:stretch>
            <a:fillRect/>
          </a:stretch>
        </p:blipFill>
        <p:spPr>
          <a:xfrm>
            <a:off x="5271496" y="1027257"/>
            <a:ext cx="3538527" cy="2455208"/>
          </a:xfrm>
          <a:prstGeom prst="rect">
            <a:avLst/>
          </a:prstGeom>
          <a:ln w="12700">
            <a:miter lim="400000"/>
          </a:ln>
        </p:spPr>
      </p:pic>
      <p:pic>
        <p:nvPicPr>
          <p:cNvPr id="169" name="pasted-movie.png" descr="pasted-movie.png"/>
          <p:cNvPicPr>
            <a:picLocks noChangeAspect="1"/>
          </p:cNvPicPr>
          <p:nvPr/>
        </p:nvPicPr>
        <p:blipFill>
          <a:blip r:embed="rId3">
            <a:extLst/>
          </a:blip>
          <a:stretch>
            <a:fillRect/>
          </a:stretch>
        </p:blipFill>
        <p:spPr>
          <a:xfrm>
            <a:off x="1617985" y="3818835"/>
            <a:ext cx="3034247" cy="107139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74;p16"/>
          <p:cNvSpPr txBox="1"/>
          <p:nvPr>
            <p:ph type="title"/>
          </p:nvPr>
        </p:nvSpPr>
        <p:spPr>
          <a:xfrm>
            <a:off x="311699" y="55558"/>
            <a:ext cx="8520602" cy="1331327"/>
          </a:xfrm>
          <a:prstGeom prst="rect">
            <a:avLst/>
          </a:prstGeom>
        </p:spPr>
        <p:txBody>
          <a:bodyPr/>
          <a:lstStyle>
            <a:lvl1pPr>
              <a:defRPr sz="2500"/>
            </a:lvl1pPr>
          </a:lstStyle>
          <a:p>
            <a:pPr/>
            <a:r>
              <a:t>Force function profiles</a:t>
            </a:r>
          </a:p>
        </p:txBody>
      </p:sp>
      <p:pic>
        <p:nvPicPr>
          <p:cNvPr id="172" name="pasted-movie.png" descr="pasted-movie.png"/>
          <p:cNvPicPr>
            <a:picLocks noChangeAspect="1"/>
          </p:cNvPicPr>
          <p:nvPr/>
        </p:nvPicPr>
        <p:blipFill>
          <a:blip r:embed="rId2">
            <a:extLst/>
          </a:blip>
          <a:stretch>
            <a:fillRect/>
          </a:stretch>
        </p:blipFill>
        <p:spPr>
          <a:xfrm>
            <a:off x="4952095" y="77526"/>
            <a:ext cx="3487315" cy="482811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title"/>
          </p:nvPr>
        </p:nvSpPr>
        <p:spPr>
          <a:xfrm>
            <a:off x="311699" y="445025"/>
            <a:ext cx="8520602" cy="572701"/>
          </a:xfrm>
          <a:prstGeom prst="rect">
            <a:avLst/>
          </a:prstGeom>
        </p:spPr>
        <p:txBody>
          <a:bodyPr/>
          <a:lstStyle>
            <a:lvl1pPr>
              <a:defRPr sz="2500"/>
            </a:lvl1pPr>
          </a:lstStyle>
          <a:p>
            <a:pPr/>
            <a:r>
              <a:t>Molecular System Representation in MD</a:t>
            </a:r>
          </a:p>
        </p:txBody>
      </p:sp>
      <p:sp>
        <p:nvSpPr>
          <p:cNvPr id="112" name="Google Shape;60;p14"/>
          <p:cNvSpPr txBox="1"/>
          <p:nvPr>
            <p:ph type="body" sz="half" idx="1"/>
          </p:nvPr>
        </p:nvSpPr>
        <p:spPr>
          <a:xfrm>
            <a:off x="354117" y="1116117"/>
            <a:ext cx="4386001" cy="3416401"/>
          </a:xfrm>
          <a:prstGeom prst="rect">
            <a:avLst/>
          </a:prstGeom>
        </p:spPr>
        <p:txBody>
          <a:bodyPr/>
          <a:lstStyle/>
          <a:p>
            <a:pPr marL="0" indent="0">
              <a:buSzTx/>
              <a:buNone/>
              <a:defRPr>
                <a:solidFill>
                  <a:srgbClr val="000000"/>
                </a:solidFill>
              </a:defRPr>
            </a:pPr>
            <a:r>
              <a:t>In Molecular Mechanics (MM) - based Molecular Dynamics (MD), any molecular system can be described as a collection of </a:t>
            </a:r>
            <a:r>
              <a:rPr b="1"/>
              <a:t>atoms </a:t>
            </a:r>
            <a:r>
              <a:t>and </a:t>
            </a:r>
            <a:r>
              <a:rPr b="1"/>
              <a:t>bonds</a:t>
            </a:r>
            <a:r>
              <a:t> connecting pairs of atoms. </a:t>
            </a:r>
          </a:p>
          <a:p>
            <a:pPr marL="0" indent="0">
              <a:spcBef>
                <a:spcPts val="1200"/>
              </a:spcBef>
              <a:buSzTx/>
              <a:buNone/>
              <a:defRPr>
                <a:solidFill>
                  <a:srgbClr val="000000"/>
                </a:solidFill>
              </a:defRPr>
            </a:pPr>
            <a:r>
              <a:t>To properly model the dynamic behaviour of molecular system, we need to know </a:t>
            </a:r>
            <a:r>
              <a:rPr b="1"/>
              <a:t>certain properties</a:t>
            </a:r>
            <a:r>
              <a:t> describing the atoms and bonds connecting them.</a:t>
            </a:r>
          </a:p>
        </p:txBody>
      </p:sp>
      <p:pic>
        <p:nvPicPr>
          <p:cNvPr id="113" name="Google Shape;61;p14" descr="Google Shape;61;p14"/>
          <p:cNvPicPr>
            <a:picLocks noChangeAspect="1"/>
          </p:cNvPicPr>
          <p:nvPr/>
        </p:nvPicPr>
        <p:blipFill>
          <a:blip r:embed="rId2">
            <a:extLst/>
          </a:blip>
          <a:stretch>
            <a:fillRect/>
          </a:stretch>
        </p:blipFill>
        <p:spPr>
          <a:xfrm>
            <a:off x="4764375" y="1247275"/>
            <a:ext cx="4141500" cy="280919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6;p15"/>
          <p:cNvSpPr txBox="1"/>
          <p:nvPr>
            <p:ph type="title"/>
          </p:nvPr>
        </p:nvSpPr>
        <p:spPr>
          <a:xfrm>
            <a:off x="311699" y="445025"/>
            <a:ext cx="8520602" cy="572701"/>
          </a:xfrm>
          <a:prstGeom prst="rect">
            <a:avLst/>
          </a:prstGeom>
        </p:spPr>
        <p:txBody>
          <a:bodyPr/>
          <a:lstStyle>
            <a:lvl1pPr>
              <a:defRPr sz="2500"/>
            </a:lvl1pPr>
          </a:lstStyle>
          <a:p>
            <a:pPr/>
            <a:r>
              <a:t>Atoms</a:t>
            </a:r>
          </a:p>
        </p:txBody>
      </p:sp>
      <p:sp>
        <p:nvSpPr>
          <p:cNvPr id="116" name="Google Shape;67;p15"/>
          <p:cNvSpPr txBox="1"/>
          <p:nvPr>
            <p:ph type="body" sz="half" idx="1"/>
          </p:nvPr>
        </p:nvSpPr>
        <p:spPr>
          <a:xfrm>
            <a:off x="311699" y="1152475"/>
            <a:ext cx="4677602" cy="3416400"/>
          </a:xfrm>
          <a:prstGeom prst="rect">
            <a:avLst/>
          </a:prstGeom>
        </p:spPr>
        <p:txBody>
          <a:bodyPr/>
          <a:lstStyle/>
          <a:p>
            <a:pPr marL="0" indent="0">
              <a:spcBef>
                <a:spcPts val="1200"/>
              </a:spcBef>
              <a:buSzTx/>
              <a:buNone/>
              <a:defRPr sz="1200">
                <a:solidFill>
                  <a:srgbClr val="000000"/>
                </a:solidFill>
              </a:defRPr>
            </a:pPr>
            <a:r>
              <a:t>In molecular dynamics simulations, an atom is typically represented by:</a:t>
            </a:r>
          </a:p>
          <a:p>
            <a:pPr indent="-304800">
              <a:spcBef>
                <a:spcPts val="1200"/>
              </a:spcBef>
              <a:buClr>
                <a:srgbClr val="000000"/>
              </a:buClr>
              <a:buSzPts val="1200"/>
              <a:defRPr b="1" sz="1200">
                <a:solidFill>
                  <a:srgbClr val="000000"/>
                </a:solidFill>
              </a:defRPr>
            </a:pPr>
            <a:r>
              <a:t>Position</a:t>
            </a:r>
            <a:r>
              <a:rPr b="0"/>
              <a:t> (x,y,z)</a:t>
            </a:r>
            <a:br>
              <a:rPr b="0"/>
            </a:br>
          </a:p>
          <a:p>
            <a:pPr indent="-304800">
              <a:buClr>
                <a:srgbClr val="000000"/>
              </a:buClr>
              <a:buSzPts val="1200"/>
              <a:defRPr b="1" sz="1200">
                <a:solidFill>
                  <a:srgbClr val="000000"/>
                </a:solidFill>
              </a:defRPr>
            </a:pPr>
            <a:r>
              <a:t>Velocity</a:t>
            </a:r>
            <a:r>
              <a:rPr b="0"/>
              <a:t> (Vx,Vy,Vz)</a:t>
            </a:r>
            <a:br>
              <a:rPr b="0"/>
            </a:br>
          </a:p>
          <a:p>
            <a:pPr indent="-304800">
              <a:buClr>
                <a:srgbClr val="000000"/>
              </a:buClr>
              <a:buSzPts val="1200"/>
              <a:defRPr b="1" sz="1200">
                <a:solidFill>
                  <a:srgbClr val="000000"/>
                </a:solidFill>
              </a:defRPr>
            </a:pPr>
            <a:r>
              <a:t>Mass</a:t>
            </a:r>
            <a:r>
              <a:rPr b="0"/>
              <a:t> (based on the atomic element)</a:t>
            </a:r>
            <a:br>
              <a:rPr b="0"/>
            </a:br>
          </a:p>
          <a:p>
            <a:pPr indent="-304800">
              <a:buClr>
                <a:srgbClr val="000000"/>
              </a:buClr>
              <a:buSzPts val="1200"/>
              <a:defRPr b="1" sz="1200">
                <a:solidFill>
                  <a:srgbClr val="000000"/>
                </a:solidFill>
              </a:defRPr>
            </a:pPr>
            <a:r>
              <a:t>Partial charge</a:t>
            </a:r>
            <a:r>
              <a:rPr b="0"/>
              <a:t> (electrostatics)</a:t>
            </a:r>
            <a:br>
              <a:rPr b="0"/>
            </a:br>
          </a:p>
          <a:p>
            <a:pPr indent="-304800">
              <a:buClr>
                <a:srgbClr val="000000"/>
              </a:buClr>
              <a:buSzPts val="1200"/>
              <a:defRPr b="1" sz="1200">
                <a:solidFill>
                  <a:srgbClr val="000000"/>
                </a:solidFill>
              </a:defRPr>
            </a:pPr>
            <a:r>
              <a:t>Element type</a:t>
            </a:r>
            <a:r>
              <a:rPr b="0"/>
              <a:t> (used for van der Waals parameters)</a:t>
            </a:r>
            <a:br>
              <a:rPr b="0"/>
            </a:br>
          </a:p>
          <a:p>
            <a:pPr marL="0" marR="381000" indent="0">
              <a:spcBef>
                <a:spcPts val="1200"/>
              </a:spcBef>
              <a:buSzTx/>
              <a:buNone/>
              <a:defRPr sz="1200">
                <a:solidFill>
                  <a:srgbClr val="000000"/>
                </a:solidFill>
              </a:defRPr>
            </a:pPr>
            <a:r>
              <a:t>* These properties are used to compute forces and evolve the system over time using Newton's laws.</a:t>
            </a:r>
          </a:p>
        </p:txBody>
      </p:sp>
      <p:pic>
        <p:nvPicPr>
          <p:cNvPr id="117" name="Google Shape;68;p15" descr="Google Shape;68;p15"/>
          <p:cNvPicPr>
            <a:picLocks noChangeAspect="1"/>
          </p:cNvPicPr>
          <p:nvPr/>
        </p:nvPicPr>
        <p:blipFill>
          <a:blip r:embed="rId2">
            <a:extLst/>
          </a:blip>
          <a:stretch>
            <a:fillRect/>
          </a:stretch>
        </p:blipFill>
        <p:spPr>
          <a:xfrm>
            <a:off x="4764375" y="1247275"/>
            <a:ext cx="4141500" cy="2809197"/>
          </a:xfrm>
          <a:prstGeom prst="rect">
            <a:avLst/>
          </a:prstGeom>
          <a:ln w="12700">
            <a:miter lim="400000"/>
          </a:ln>
        </p:spPr>
      </p:pic>
      <p:sp>
        <p:nvSpPr>
          <p:cNvPr id="118" name="Google Shape;69;p15"/>
          <p:cNvSpPr/>
          <p:nvPr/>
        </p:nvSpPr>
        <p:spPr>
          <a:xfrm>
            <a:off x="5829325" y="874375"/>
            <a:ext cx="1251601" cy="1157101"/>
          </a:xfrm>
          <a:prstGeom prst="ellipse">
            <a:avLst/>
          </a:prstGeom>
          <a:ln w="76200">
            <a:solidFill>
              <a:srgbClr val="CC4125"/>
            </a:solidFill>
          </a:ln>
        </p:spPr>
        <p:txBody>
          <a:bodyPr lIns="0" tIns="0" rIns="0" bIns="0" anchor="ctr"/>
          <a:lstStyle/>
          <a:p>
            <a:pPr algn="ct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74;p16"/>
          <p:cNvSpPr txBox="1"/>
          <p:nvPr>
            <p:ph type="title"/>
          </p:nvPr>
        </p:nvSpPr>
        <p:spPr>
          <a:xfrm>
            <a:off x="311699" y="445025"/>
            <a:ext cx="8520602" cy="572701"/>
          </a:xfrm>
          <a:prstGeom prst="rect">
            <a:avLst/>
          </a:prstGeom>
        </p:spPr>
        <p:txBody>
          <a:bodyPr/>
          <a:lstStyle>
            <a:lvl1pPr>
              <a:defRPr sz="2500"/>
            </a:lvl1pPr>
          </a:lstStyle>
          <a:p>
            <a:pPr/>
            <a:r>
              <a:t>Bonds</a:t>
            </a:r>
          </a:p>
        </p:txBody>
      </p:sp>
      <p:sp>
        <p:nvSpPr>
          <p:cNvPr id="121" name="Google Shape;75;p16"/>
          <p:cNvSpPr txBox="1"/>
          <p:nvPr>
            <p:ph type="body" sz="half" idx="1"/>
          </p:nvPr>
        </p:nvSpPr>
        <p:spPr>
          <a:xfrm>
            <a:off x="311699" y="1152475"/>
            <a:ext cx="4677602" cy="3416400"/>
          </a:xfrm>
          <a:prstGeom prst="rect">
            <a:avLst/>
          </a:prstGeom>
        </p:spPr>
        <p:txBody>
          <a:bodyPr/>
          <a:lstStyle/>
          <a:p>
            <a:pPr marL="0" marR="381000" indent="0">
              <a:spcBef>
                <a:spcPts val="1200"/>
              </a:spcBef>
              <a:buSzTx/>
              <a:buNone/>
              <a:defRPr sz="1100">
                <a:solidFill>
                  <a:srgbClr val="000000"/>
                </a:solidFill>
              </a:defRPr>
            </a:pPr>
            <a:r>
              <a:t>In MD, </a:t>
            </a:r>
            <a:r>
              <a:rPr b="1"/>
              <a:t>bonds</a:t>
            </a:r>
            <a:r>
              <a:t> are modeled as </a:t>
            </a:r>
            <a:r>
              <a:rPr b="1"/>
              <a:t>springs</a:t>
            </a:r>
            <a:r>
              <a:t>: the bond energy depends on the bond length.</a:t>
            </a:r>
          </a:p>
          <a:p>
            <a:pPr marR="381000" indent="-298450">
              <a:spcBef>
                <a:spcPts val="1200"/>
              </a:spcBef>
              <a:buClr>
                <a:srgbClr val="000000"/>
              </a:buClr>
              <a:buSzPts val="1100"/>
              <a:defRPr b="1" sz="1100">
                <a:solidFill>
                  <a:srgbClr val="000000"/>
                </a:solidFill>
              </a:defRPr>
            </a:pPr>
            <a:r>
              <a:t>Angles</a:t>
            </a:r>
            <a:r>
              <a:rPr b="0"/>
              <a:t> and </a:t>
            </a:r>
            <a:r>
              <a:t>torsions</a:t>
            </a:r>
            <a:r>
              <a:rPr b="0"/>
              <a:t> define molecular geometry and flexibility.</a:t>
            </a:r>
            <a:br>
              <a:rPr b="0"/>
            </a:br>
          </a:p>
          <a:p>
            <a:pPr marR="381000" indent="-298450">
              <a:buClr>
                <a:srgbClr val="000000"/>
              </a:buClr>
              <a:buSzPts val="1100"/>
              <a:defRPr b="1" sz="1100">
                <a:solidFill>
                  <a:srgbClr val="000000"/>
                </a:solidFill>
              </a:defRPr>
            </a:pPr>
            <a:r>
              <a:t>Molecules</a:t>
            </a:r>
            <a:r>
              <a:rPr b="0"/>
              <a:t> (e.g., proteins) are represented as connected networks of atoms and bonds.</a:t>
            </a:r>
          </a:p>
        </p:txBody>
      </p:sp>
      <p:pic>
        <p:nvPicPr>
          <p:cNvPr id="122" name="Google Shape;76;p16" descr="Google Shape;76;p16"/>
          <p:cNvPicPr>
            <a:picLocks noChangeAspect="1"/>
          </p:cNvPicPr>
          <p:nvPr/>
        </p:nvPicPr>
        <p:blipFill>
          <a:blip r:embed="rId2">
            <a:extLst/>
          </a:blip>
          <a:stretch>
            <a:fillRect/>
          </a:stretch>
        </p:blipFill>
        <p:spPr>
          <a:xfrm>
            <a:off x="4764375" y="1247275"/>
            <a:ext cx="4141500" cy="2809197"/>
          </a:xfrm>
          <a:prstGeom prst="rect">
            <a:avLst/>
          </a:prstGeom>
          <a:ln w="12700">
            <a:miter lim="400000"/>
          </a:ln>
        </p:spPr>
      </p:pic>
      <p:sp>
        <p:nvSpPr>
          <p:cNvPr id="123" name="Google Shape;77;p16"/>
          <p:cNvSpPr/>
          <p:nvPr/>
        </p:nvSpPr>
        <p:spPr>
          <a:xfrm>
            <a:off x="6155049" y="1697350"/>
            <a:ext cx="694501" cy="1028401"/>
          </a:xfrm>
          <a:prstGeom prst="ellipse">
            <a:avLst/>
          </a:prstGeom>
          <a:ln w="76200">
            <a:solidFill>
              <a:srgbClr val="CC4125"/>
            </a:solidFill>
          </a:ln>
        </p:spPr>
        <p:txBody>
          <a:bodyPr lIns="0" tIns="0" rIns="0" bIns="0" anchor="ctr"/>
          <a:lstStyle/>
          <a:p>
            <a:pPr algn="ctr"/>
          </a:p>
        </p:txBody>
      </p:sp>
      <p:pic>
        <p:nvPicPr>
          <p:cNvPr id="124" name="Google Shape;78;p16" descr="Google Shape;78;p16"/>
          <p:cNvPicPr>
            <a:picLocks noChangeAspect="1"/>
          </p:cNvPicPr>
          <p:nvPr/>
        </p:nvPicPr>
        <p:blipFill>
          <a:blip r:embed="rId3">
            <a:extLst/>
          </a:blip>
          <a:stretch>
            <a:fillRect/>
          </a:stretch>
        </p:blipFill>
        <p:spPr>
          <a:xfrm>
            <a:off x="200025" y="3077499"/>
            <a:ext cx="2328876" cy="1654501"/>
          </a:xfrm>
          <a:prstGeom prst="rect">
            <a:avLst/>
          </a:prstGeom>
          <a:ln w="12700">
            <a:miter lim="400000"/>
          </a:ln>
        </p:spPr>
      </p:pic>
      <p:pic>
        <p:nvPicPr>
          <p:cNvPr id="125" name="Google Shape;79;p16" descr="Google Shape;79;p16"/>
          <p:cNvPicPr>
            <a:picLocks noChangeAspect="1"/>
          </p:cNvPicPr>
          <p:nvPr/>
        </p:nvPicPr>
        <p:blipFill>
          <a:blip r:embed="rId4">
            <a:extLst/>
          </a:blip>
          <a:stretch>
            <a:fillRect/>
          </a:stretch>
        </p:blipFill>
        <p:spPr>
          <a:xfrm>
            <a:off x="2633700" y="3077499"/>
            <a:ext cx="2525026" cy="181452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54;p13"/>
          <p:cNvSpPr txBox="1"/>
          <p:nvPr>
            <p:ph type="ctrTitle"/>
          </p:nvPr>
        </p:nvSpPr>
        <p:spPr>
          <a:xfrm>
            <a:off x="311707" y="744575"/>
            <a:ext cx="8520602" cy="2052599"/>
          </a:xfrm>
          <a:prstGeom prst="rect">
            <a:avLst/>
          </a:prstGeom>
        </p:spPr>
        <p:txBody>
          <a:bodyPr/>
          <a:lstStyle/>
          <a:p>
            <a:pPr/>
            <a:r>
              <a:t>Forces and Forcefields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74;p16"/>
          <p:cNvSpPr txBox="1"/>
          <p:nvPr>
            <p:ph type="title"/>
          </p:nvPr>
        </p:nvSpPr>
        <p:spPr>
          <a:xfrm>
            <a:off x="311699" y="445025"/>
            <a:ext cx="8520602" cy="572701"/>
          </a:xfrm>
          <a:prstGeom prst="rect">
            <a:avLst/>
          </a:prstGeom>
        </p:spPr>
        <p:txBody>
          <a:bodyPr/>
          <a:lstStyle>
            <a:lvl1pPr>
              <a:defRPr sz="2500"/>
            </a:lvl1pPr>
          </a:lstStyle>
          <a:p>
            <a:pPr/>
            <a:r>
              <a:t>What is a forcefield?</a:t>
            </a:r>
          </a:p>
        </p:txBody>
      </p:sp>
      <p:sp>
        <p:nvSpPr>
          <p:cNvPr id="130" name="Forcefield can be defined as a set of rules and parameters needed to run the MD. As we already learned, in MD we have atoms and bonds between them. Therefore, forcefield should describe:…"/>
          <p:cNvSpPr txBox="1"/>
          <p:nvPr/>
        </p:nvSpPr>
        <p:spPr>
          <a:xfrm>
            <a:off x="389866" y="1166772"/>
            <a:ext cx="8364268" cy="30409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pPr>
            <a:r>
              <a:rPr b="1"/>
              <a:t>Forcefield</a:t>
            </a:r>
            <a:r>
              <a:t> can be defined as a set of rules and parameters needed to run the MD. As we already learned, in MD we have atoms and bonds between them. Therefore, forcefield should describe:</a:t>
            </a:r>
          </a:p>
          <a:p>
            <a:pPr>
              <a:defRPr sz="1700"/>
            </a:pPr>
          </a:p>
          <a:p>
            <a:pPr marL="140368" indent="-140368">
              <a:buSzPct val="100000"/>
              <a:buChar char="-"/>
              <a:defRPr sz="1700"/>
            </a:pPr>
            <a:r>
              <a:t>Parameters of each atom</a:t>
            </a:r>
          </a:p>
          <a:p>
            <a:pPr>
              <a:defRPr sz="1700"/>
            </a:pPr>
          </a:p>
          <a:p>
            <a:pPr marL="140368" indent="-140368">
              <a:buSzPct val="100000"/>
              <a:buChar char="-"/>
              <a:defRPr sz="1700"/>
            </a:pPr>
            <a:r>
              <a:t>Parameters of bonds and angles between atoms</a:t>
            </a:r>
          </a:p>
          <a:p>
            <a:pPr>
              <a:defRPr sz="1700"/>
            </a:pPr>
          </a:p>
          <a:p>
            <a:pPr>
              <a:defRPr sz="1700"/>
            </a:pPr>
            <a:r>
              <a:t>In OpenMM, forcefield is defined by .xml file with this data.</a:t>
            </a:r>
            <a:br/>
            <a:br/>
            <a:r>
              <a:t>You can find an example of amber-14 forcefield in data/ folder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74;p16"/>
          <p:cNvSpPr txBox="1"/>
          <p:nvPr>
            <p:ph type="title"/>
          </p:nvPr>
        </p:nvSpPr>
        <p:spPr>
          <a:xfrm>
            <a:off x="311699" y="445025"/>
            <a:ext cx="8520602" cy="572701"/>
          </a:xfrm>
          <a:prstGeom prst="rect">
            <a:avLst/>
          </a:prstGeom>
        </p:spPr>
        <p:txBody>
          <a:bodyPr/>
          <a:lstStyle>
            <a:lvl1pPr>
              <a:defRPr sz="2500"/>
            </a:lvl1pPr>
          </a:lstStyle>
          <a:p>
            <a:pPr/>
            <a:r>
              <a:t>What’s in a forcefield file?</a:t>
            </a:r>
          </a:p>
        </p:txBody>
      </p:sp>
      <p:sp>
        <p:nvSpPr>
          <p:cNvPr id="133" name="We need to have the parameters for each atom and bond defined in structure file (pdb), but the forcefield is a fixed file, it isn’t specific for the strucutre. So how it works?  The solution - MAP. Forcefield file can map the atoms from the structure fil"/>
          <p:cNvSpPr txBox="1"/>
          <p:nvPr/>
        </p:nvSpPr>
        <p:spPr>
          <a:xfrm>
            <a:off x="389866" y="1166772"/>
            <a:ext cx="8364268" cy="25329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pPr>
            <a:r>
              <a:t>We need to have the parameters for each atom and bond defined in structure file (pdb), but the forcefield is a fixed file, it isn’t specific for the strucutre. </a:t>
            </a:r>
            <a:r>
              <a:rPr b="1"/>
              <a:t>So how it works?</a:t>
            </a:r>
            <a:br/>
            <a:br/>
            <a:r>
              <a:t>The solution - </a:t>
            </a:r>
            <a:r>
              <a:rPr b="1"/>
              <a:t>MAP. </a:t>
            </a:r>
            <a:r>
              <a:t>Forcefield file can map the atoms from the structure file to some set of prameters.</a:t>
            </a:r>
          </a:p>
          <a:p>
            <a:pPr>
              <a:defRPr sz="1700"/>
            </a:pPr>
          </a:p>
          <a:p>
            <a:pPr>
              <a:defRPr sz="1700"/>
            </a:pPr>
            <a:r>
              <a:t>The central concept here is the Residue Template.</a:t>
            </a:r>
          </a:p>
          <a:p>
            <a:pPr>
              <a:defRPr sz="1700"/>
            </a:pPr>
          </a:p>
          <a:p>
            <a:pPr>
              <a:defRPr sz="1700"/>
            </a:pPr>
            <a:r>
              <a:t>Residue template maps the residues from pdb file to information about atom and bond parameters in the forcefield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74;p16"/>
          <p:cNvSpPr txBox="1"/>
          <p:nvPr>
            <p:ph type="title"/>
          </p:nvPr>
        </p:nvSpPr>
        <p:spPr>
          <a:xfrm>
            <a:off x="311699" y="445025"/>
            <a:ext cx="8520602" cy="572701"/>
          </a:xfrm>
          <a:prstGeom prst="rect">
            <a:avLst/>
          </a:prstGeom>
        </p:spPr>
        <p:txBody>
          <a:bodyPr/>
          <a:lstStyle>
            <a:lvl1pPr>
              <a:defRPr sz="2500"/>
            </a:lvl1pPr>
          </a:lstStyle>
          <a:p>
            <a:pPr/>
            <a:r>
              <a:t>Residue Template vs Residue</a:t>
            </a:r>
          </a:p>
        </p:txBody>
      </p:sp>
      <p:pic>
        <p:nvPicPr>
          <p:cNvPr id="136" name="pasted-movie.png" descr="pasted-movie.png"/>
          <p:cNvPicPr>
            <a:picLocks noChangeAspect="1"/>
          </p:cNvPicPr>
          <p:nvPr/>
        </p:nvPicPr>
        <p:blipFill>
          <a:blip r:embed="rId2">
            <a:extLst/>
          </a:blip>
          <a:stretch>
            <a:fillRect/>
          </a:stretch>
        </p:blipFill>
        <p:spPr>
          <a:xfrm>
            <a:off x="188800" y="1118481"/>
            <a:ext cx="3954248" cy="3857803"/>
          </a:xfrm>
          <a:prstGeom prst="rect">
            <a:avLst/>
          </a:prstGeom>
          <a:ln w="12700">
            <a:miter lim="400000"/>
          </a:ln>
        </p:spPr>
      </p:pic>
      <p:pic>
        <p:nvPicPr>
          <p:cNvPr id="137" name="pasted-movie.png" descr="pasted-movie.png"/>
          <p:cNvPicPr>
            <a:picLocks noChangeAspect="1"/>
          </p:cNvPicPr>
          <p:nvPr/>
        </p:nvPicPr>
        <p:blipFill>
          <a:blip r:embed="rId3">
            <a:extLst/>
          </a:blip>
          <a:stretch>
            <a:fillRect/>
          </a:stretch>
        </p:blipFill>
        <p:spPr>
          <a:xfrm>
            <a:off x="4276632" y="2335294"/>
            <a:ext cx="4710735" cy="142417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74;p16"/>
          <p:cNvSpPr txBox="1"/>
          <p:nvPr>
            <p:ph type="title"/>
          </p:nvPr>
        </p:nvSpPr>
        <p:spPr>
          <a:xfrm>
            <a:off x="311699" y="445025"/>
            <a:ext cx="8520602" cy="572701"/>
          </a:xfrm>
          <a:prstGeom prst="rect">
            <a:avLst/>
          </a:prstGeom>
        </p:spPr>
        <p:txBody>
          <a:bodyPr/>
          <a:lstStyle>
            <a:lvl1pPr>
              <a:defRPr sz="2500"/>
            </a:lvl1pPr>
          </a:lstStyle>
          <a:p>
            <a:pPr/>
            <a:r>
              <a:t>Atom types</a:t>
            </a:r>
          </a:p>
        </p:txBody>
      </p:sp>
      <p:sp>
        <p:nvSpPr>
          <p:cNvPr id="140" name="The atom type definitions look like this:…"/>
          <p:cNvSpPr txBox="1"/>
          <p:nvPr/>
        </p:nvSpPr>
        <p:spPr>
          <a:xfrm>
            <a:off x="500454" y="1102783"/>
            <a:ext cx="8143091" cy="3581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700"/>
              </a:spcBef>
              <a:defRPr sz="1700">
                <a:solidFill>
                  <a:srgbClr val="3E4349"/>
                </a:solidFill>
                <a:latin typeface="Georgia"/>
                <a:ea typeface="Georgia"/>
                <a:cs typeface="Georgia"/>
                <a:sym typeface="Georgia"/>
              </a:defRPr>
            </a:pPr>
            <a:r>
              <a:t>The atom type definitions look like this:</a:t>
            </a:r>
          </a:p>
          <a:p>
            <a:pPr defTabSz="457200">
              <a:defRPr sz="1200">
                <a:solidFill>
                  <a:srgbClr val="569CD6"/>
                </a:solidFill>
                <a:latin typeface="Menlo Regular"/>
                <a:ea typeface="Menlo Regular"/>
                <a:cs typeface="Menlo Regular"/>
                <a:sym typeface="Menlo Regular"/>
              </a:defRPr>
            </a:pPr>
            <a:r>
              <a:rPr>
                <a:solidFill>
                  <a:srgbClr val="808080"/>
                </a:solidFill>
              </a:rPr>
              <a:t>&lt;</a:t>
            </a:r>
            <a:r>
              <a:t>AtomTypes</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Type</a:t>
            </a:r>
            <a:r>
              <a:rPr>
                <a:solidFill>
                  <a:srgbClr val="CCCCCC"/>
                </a:solidFill>
              </a:rPr>
              <a:t> </a:t>
            </a:r>
            <a:r>
              <a:rPr>
                <a:solidFill>
                  <a:srgbClr val="9CDCFE"/>
                </a:solidFill>
              </a:rPr>
              <a:t>class</a:t>
            </a:r>
            <a:r>
              <a:rPr>
                <a:solidFill>
                  <a:srgbClr val="CCCCCC"/>
                </a:solidFill>
              </a:rPr>
              <a:t>=</a:t>
            </a:r>
            <a:r>
              <a:t>"C"</a:t>
            </a:r>
            <a:r>
              <a:rPr>
                <a:solidFill>
                  <a:srgbClr val="CCCCCC"/>
                </a:solidFill>
              </a:rPr>
              <a:t> </a:t>
            </a:r>
            <a:r>
              <a:rPr>
                <a:solidFill>
                  <a:srgbClr val="9CDCFE"/>
                </a:solidFill>
              </a:rPr>
              <a:t>element</a:t>
            </a:r>
            <a:r>
              <a:rPr>
                <a:solidFill>
                  <a:srgbClr val="CCCCCC"/>
                </a:solidFill>
              </a:rPr>
              <a:t>=</a:t>
            </a:r>
            <a:r>
              <a:t>"C"</a:t>
            </a:r>
            <a:r>
              <a:rPr>
                <a:solidFill>
                  <a:srgbClr val="CCCCCC"/>
                </a:solidFill>
              </a:rPr>
              <a:t> </a:t>
            </a:r>
            <a:r>
              <a:rPr>
                <a:solidFill>
                  <a:srgbClr val="9CDCFE"/>
                </a:solidFill>
              </a:rPr>
              <a:t>mass</a:t>
            </a:r>
            <a:r>
              <a:rPr>
                <a:solidFill>
                  <a:srgbClr val="CCCCCC"/>
                </a:solidFill>
              </a:rPr>
              <a:t>=</a:t>
            </a:r>
            <a:r>
              <a:t>"12.01"</a:t>
            </a:r>
            <a:r>
              <a:rPr>
                <a:solidFill>
                  <a:srgbClr val="CCCCCC"/>
                </a:solidFill>
              </a:rPr>
              <a:t> </a:t>
            </a:r>
            <a:r>
              <a:rPr>
                <a:solidFill>
                  <a:srgbClr val="9CDCFE"/>
                </a:solidFill>
              </a:rPr>
              <a:t>name</a:t>
            </a:r>
            <a:r>
              <a:rPr>
                <a:solidFill>
                  <a:srgbClr val="CCCCCC"/>
                </a:solidFill>
              </a:rPr>
              <a:t>=</a:t>
            </a:r>
            <a:r>
              <a:t>"protein-C"</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Type</a:t>
            </a:r>
            <a:r>
              <a:rPr>
                <a:solidFill>
                  <a:srgbClr val="CCCCCC"/>
                </a:solidFill>
              </a:rPr>
              <a:t> </a:t>
            </a:r>
            <a:r>
              <a:rPr>
                <a:solidFill>
                  <a:srgbClr val="9CDCFE"/>
                </a:solidFill>
              </a:rPr>
              <a:t>class</a:t>
            </a:r>
            <a:r>
              <a:rPr>
                <a:solidFill>
                  <a:srgbClr val="CCCCCC"/>
                </a:solidFill>
              </a:rPr>
              <a:t>=</a:t>
            </a:r>
            <a:r>
              <a:t>"CA"</a:t>
            </a:r>
            <a:r>
              <a:rPr>
                <a:solidFill>
                  <a:srgbClr val="CCCCCC"/>
                </a:solidFill>
              </a:rPr>
              <a:t> </a:t>
            </a:r>
            <a:r>
              <a:rPr>
                <a:solidFill>
                  <a:srgbClr val="9CDCFE"/>
                </a:solidFill>
              </a:rPr>
              <a:t>element</a:t>
            </a:r>
            <a:r>
              <a:rPr>
                <a:solidFill>
                  <a:srgbClr val="CCCCCC"/>
                </a:solidFill>
              </a:rPr>
              <a:t>=</a:t>
            </a:r>
            <a:r>
              <a:t>"C"</a:t>
            </a:r>
            <a:r>
              <a:rPr>
                <a:solidFill>
                  <a:srgbClr val="CCCCCC"/>
                </a:solidFill>
              </a:rPr>
              <a:t> </a:t>
            </a:r>
            <a:r>
              <a:rPr>
                <a:solidFill>
                  <a:srgbClr val="9CDCFE"/>
                </a:solidFill>
              </a:rPr>
              <a:t>mass</a:t>
            </a:r>
            <a:r>
              <a:rPr>
                <a:solidFill>
                  <a:srgbClr val="CCCCCC"/>
                </a:solidFill>
              </a:rPr>
              <a:t>=</a:t>
            </a:r>
            <a:r>
              <a:t>"12.01"</a:t>
            </a:r>
            <a:r>
              <a:rPr>
                <a:solidFill>
                  <a:srgbClr val="CCCCCC"/>
                </a:solidFill>
              </a:rPr>
              <a:t> </a:t>
            </a:r>
            <a:r>
              <a:rPr>
                <a:solidFill>
                  <a:srgbClr val="9CDCFE"/>
                </a:solidFill>
              </a:rPr>
              <a:t>name</a:t>
            </a:r>
            <a:r>
              <a:rPr>
                <a:solidFill>
                  <a:srgbClr val="CCCCCC"/>
                </a:solidFill>
              </a:rPr>
              <a:t>=</a:t>
            </a:r>
            <a:r>
              <a:t>"protein-CA"</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Type</a:t>
            </a:r>
            <a:r>
              <a:rPr>
                <a:solidFill>
                  <a:srgbClr val="CCCCCC"/>
                </a:solidFill>
              </a:rPr>
              <a:t> </a:t>
            </a:r>
            <a:r>
              <a:rPr>
                <a:solidFill>
                  <a:srgbClr val="9CDCFE"/>
                </a:solidFill>
              </a:rPr>
              <a:t>class</a:t>
            </a:r>
            <a:r>
              <a:rPr>
                <a:solidFill>
                  <a:srgbClr val="CCCCCC"/>
                </a:solidFill>
              </a:rPr>
              <a:t>=</a:t>
            </a:r>
            <a:r>
              <a:t>"CB"</a:t>
            </a:r>
            <a:r>
              <a:rPr>
                <a:solidFill>
                  <a:srgbClr val="CCCCCC"/>
                </a:solidFill>
              </a:rPr>
              <a:t> </a:t>
            </a:r>
            <a:r>
              <a:rPr>
                <a:solidFill>
                  <a:srgbClr val="9CDCFE"/>
                </a:solidFill>
              </a:rPr>
              <a:t>element</a:t>
            </a:r>
            <a:r>
              <a:rPr>
                <a:solidFill>
                  <a:srgbClr val="CCCCCC"/>
                </a:solidFill>
              </a:rPr>
              <a:t>=</a:t>
            </a:r>
            <a:r>
              <a:t>"C"</a:t>
            </a:r>
            <a:r>
              <a:rPr>
                <a:solidFill>
                  <a:srgbClr val="CCCCCC"/>
                </a:solidFill>
              </a:rPr>
              <a:t> </a:t>
            </a:r>
            <a:r>
              <a:rPr>
                <a:solidFill>
                  <a:srgbClr val="9CDCFE"/>
                </a:solidFill>
              </a:rPr>
              <a:t>mass</a:t>
            </a:r>
            <a:r>
              <a:rPr>
                <a:solidFill>
                  <a:srgbClr val="CCCCCC"/>
                </a:solidFill>
              </a:rPr>
              <a:t>=</a:t>
            </a:r>
            <a:r>
              <a:t>"12.01"</a:t>
            </a:r>
            <a:r>
              <a:rPr>
                <a:solidFill>
                  <a:srgbClr val="CCCCCC"/>
                </a:solidFill>
              </a:rPr>
              <a:t> </a:t>
            </a:r>
            <a:r>
              <a:rPr>
                <a:solidFill>
                  <a:srgbClr val="9CDCFE"/>
                </a:solidFill>
              </a:rPr>
              <a:t>name</a:t>
            </a:r>
            <a:r>
              <a:rPr>
                <a:solidFill>
                  <a:srgbClr val="CCCCCC"/>
                </a:solidFill>
              </a:rPr>
              <a:t>=</a:t>
            </a:r>
            <a:r>
              <a:t>"protein-CB"</a:t>
            </a:r>
            <a:r>
              <a:rPr>
                <a:solidFill>
                  <a:srgbClr val="808080"/>
                </a:solidFill>
              </a:rPr>
              <a:t>/&gt;</a:t>
            </a:r>
            <a:endParaRPr>
              <a:solidFill>
                <a:srgbClr val="CCCCCC"/>
              </a:solidFill>
            </a:endParaRPr>
          </a:p>
          <a:p>
            <a:pPr defTabSz="457200">
              <a:defRPr sz="1200">
                <a:solidFill>
                  <a:srgbClr val="CE9178"/>
                </a:solidFill>
                <a:latin typeface="Menlo Regular"/>
                <a:ea typeface="Menlo Regular"/>
                <a:cs typeface="Menlo Regular"/>
                <a:sym typeface="Menlo Regular"/>
              </a:defRPr>
            </a:pPr>
            <a:r>
              <a:rPr>
                <a:solidFill>
                  <a:srgbClr val="CCCCCC"/>
                </a:solidFill>
              </a:rPr>
              <a:t>    </a:t>
            </a:r>
            <a:r>
              <a:rPr>
                <a:solidFill>
                  <a:srgbClr val="808080"/>
                </a:solidFill>
              </a:rPr>
              <a:t>&lt;</a:t>
            </a:r>
            <a:r>
              <a:rPr>
                <a:solidFill>
                  <a:srgbClr val="569CD6"/>
                </a:solidFill>
              </a:rPr>
              <a:t>Type</a:t>
            </a:r>
            <a:r>
              <a:rPr>
                <a:solidFill>
                  <a:srgbClr val="CCCCCC"/>
                </a:solidFill>
              </a:rPr>
              <a:t> </a:t>
            </a:r>
            <a:r>
              <a:rPr>
                <a:solidFill>
                  <a:srgbClr val="9CDCFE"/>
                </a:solidFill>
              </a:rPr>
              <a:t>class</a:t>
            </a:r>
            <a:r>
              <a:rPr>
                <a:solidFill>
                  <a:srgbClr val="CCCCCC"/>
                </a:solidFill>
              </a:rPr>
              <a:t>=</a:t>
            </a:r>
            <a:r>
              <a:t>"CC"</a:t>
            </a:r>
            <a:r>
              <a:rPr>
                <a:solidFill>
                  <a:srgbClr val="CCCCCC"/>
                </a:solidFill>
              </a:rPr>
              <a:t> </a:t>
            </a:r>
            <a:r>
              <a:rPr>
                <a:solidFill>
                  <a:srgbClr val="9CDCFE"/>
                </a:solidFill>
              </a:rPr>
              <a:t>element</a:t>
            </a:r>
            <a:r>
              <a:rPr>
                <a:solidFill>
                  <a:srgbClr val="CCCCCC"/>
                </a:solidFill>
              </a:rPr>
              <a:t>=</a:t>
            </a:r>
            <a:r>
              <a:t>"C"</a:t>
            </a:r>
            <a:r>
              <a:rPr>
                <a:solidFill>
                  <a:srgbClr val="CCCCCC"/>
                </a:solidFill>
              </a:rPr>
              <a:t> </a:t>
            </a:r>
            <a:r>
              <a:rPr>
                <a:solidFill>
                  <a:srgbClr val="9CDCFE"/>
                </a:solidFill>
              </a:rPr>
              <a:t>mass</a:t>
            </a:r>
            <a:r>
              <a:rPr>
                <a:solidFill>
                  <a:srgbClr val="CCCCCC"/>
                </a:solidFill>
              </a:rPr>
              <a:t>=</a:t>
            </a:r>
            <a:r>
              <a:t>"12.01"</a:t>
            </a:r>
            <a:r>
              <a:rPr>
                <a:solidFill>
                  <a:srgbClr val="CCCCCC"/>
                </a:solidFill>
              </a:rPr>
              <a:t> </a:t>
            </a:r>
            <a:r>
              <a:rPr>
                <a:solidFill>
                  <a:srgbClr val="9CDCFE"/>
                </a:solidFill>
              </a:rPr>
              <a:t>name</a:t>
            </a:r>
            <a:r>
              <a:rPr>
                <a:solidFill>
                  <a:srgbClr val="CCCCCC"/>
                </a:solidFill>
              </a:rPr>
              <a:t>=</a:t>
            </a:r>
            <a:r>
              <a:t>"protein-CC"</a:t>
            </a:r>
            <a:r>
              <a:rPr>
                <a:solidFill>
                  <a:srgbClr val="808080"/>
                </a:solidFill>
              </a:rPr>
              <a:t>/&gt;</a:t>
            </a:r>
            <a:endParaRPr>
              <a:solidFill>
                <a:srgbClr val="CCCCCC"/>
              </a:solidFill>
            </a:endParaRPr>
          </a:p>
          <a:p>
            <a:pPr defTabSz="457200">
              <a:defRPr b="1" sz="1530">
                <a:solidFill>
                  <a:srgbClr val="062873"/>
                </a:solidFill>
                <a:latin typeface="Menlo Regular"/>
                <a:ea typeface="Menlo Regular"/>
                <a:cs typeface="Menlo Regular"/>
                <a:sym typeface="Menlo Regular"/>
              </a:defRPr>
            </a:pPr>
            <a:endParaRPr b="0">
              <a:solidFill>
                <a:srgbClr val="3E4349"/>
              </a:solidFill>
            </a:endParaRPr>
          </a:p>
          <a:p>
            <a:pPr defTabSz="457200">
              <a:spcBef>
                <a:spcPts val="1700"/>
              </a:spcBef>
              <a:defRPr sz="1700">
                <a:solidFill>
                  <a:srgbClr val="3E4349"/>
                </a:solidFill>
                <a:latin typeface="Georgia"/>
                <a:ea typeface="Georgia"/>
                <a:cs typeface="Georgia"/>
                <a:sym typeface="Georgia"/>
              </a:defRPr>
            </a:pPr>
            <a:r>
              <a:t>There is one </a:t>
            </a:r>
            <a:r>
              <a:rPr sz="1530">
                <a:solidFill>
                  <a:srgbClr val="222222"/>
                </a:solidFill>
                <a:latin typeface="Menlo Regular"/>
                <a:ea typeface="Menlo Regular"/>
                <a:cs typeface="Menlo Regular"/>
                <a:sym typeface="Menlo Regular"/>
              </a:rPr>
              <a:t>&lt;Type&gt;</a:t>
            </a:r>
            <a:r>
              <a:t> tag for each atom type. It specifies the name of the type, the name of the class it belongs to, the symbol for its element, and its mass in amu. The names are arbitrary strings: they need not be numbers, as in this example. The only requirement is that all types have unique names. The classes are also arbitrary strings, and in general will not be unique. Two types belong to the same class if they list the same value for the </a:t>
            </a:r>
            <a:r>
              <a:rPr sz="1530">
                <a:solidFill>
                  <a:srgbClr val="222222"/>
                </a:solidFill>
                <a:latin typeface="Menlo Regular"/>
                <a:ea typeface="Menlo Regular"/>
                <a:cs typeface="Menlo Regular"/>
                <a:sym typeface="Menlo Regular"/>
              </a:rPr>
              <a:t>class</a:t>
            </a:r>
            <a:r>
              <a:t> attribute.</a:t>
            </a:r>
          </a:p>
        </p:txBody>
      </p:sp>
      <p:sp>
        <p:nvSpPr>
          <p:cNvPr id="141" name="Google Shape;74;p16"/>
          <p:cNvSpPr txBox="1"/>
          <p:nvPr/>
        </p:nvSpPr>
        <p:spPr>
          <a:xfrm>
            <a:off x="472566" y="4331225"/>
            <a:ext cx="8520601"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defRPr sz="2500"/>
            </a:lvl1pPr>
          </a:lstStyle>
          <a:p>
            <a:pPr/>
            <a:r>
              <a:t>But these types have, like, only masses information …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