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373c535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373c535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6373c5357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6373c5357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6373c5357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6373c5357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6373c5357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6373c5357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6373c5357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6373c5357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6373c5357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6373c5357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6373c5357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6373c5357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6373c5357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6373c5357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6373c5357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6373c5357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373c5357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373c5357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6373c5357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6373c5357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6373c5357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6373c5357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6373c5357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6373c5357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6373c5357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6373c5357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6373c5357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6373c5357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6373c5357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6373c5357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code.visualstudio.com/download" TargetMode="External"/><Relationship Id="rId4" Type="http://schemas.openxmlformats.org/officeDocument/2006/relationships/hyperlink" Target="https://cloud.google.com/sdk/docs/install#mac"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your_gmail@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console.cloud.google.com/" TargetMode="Externa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Requirements</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uk"/>
              <a:t>VSCode (</a:t>
            </a:r>
            <a:r>
              <a:rPr lang="uk" u="sng">
                <a:solidFill>
                  <a:schemeClr val="hlink"/>
                </a:solidFill>
                <a:hlinkClick r:id="rId3"/>
              </a:rPr>
              <a:t>https://code.visualstudio.com/download</a:t>
            </a:r>
            <a:r>
              <a:rPr lang="uk"/>
              <a:t> )</a:t>
            </a:r>
            <a:endParaRPr/>
          </a:p>
          <a:p>
            <a:pPr indent="-342900" lvl="0" marL="457200" rtl="0" algn="l">
              <a:spcBef>
                <a:spcPts val="0"/>
              </a:spcBef>
              <a:spcAft>
                <a:spcPts val="0"/>
              </a:spcAft>
              <a:buSzPts val="1800"/>
              <a:buChar char="●"/>
            </a:pPr>
            <a:r>
              <a:rPr lang="uk"/>
              <a:t>Gcloud CLI (</a:t>
            </a:r>
            <a:r>
              <a:rPr lang="uk" u="sng">
                <a:solidFill>
                  <a:schemeClr val="hlink"/>
                </a:solidFill>
                <a:hlinkClick r:id="rId4"/>
              </a:rPr>
              <a:t>https://cloud.google.com/sdk/docs/install#mac</a:t>
            </a:r>
            <a:r>
              <a:rPr lang="uk"/>
              <a:t> )</a:t>
            </a:r>
            <a:endParaRPr/>
          </a:p>
          <a:p>
            <a:pPr indent="-342900" lvl="0" marL="457200" rtl="0" algn="l">
              <a:spcBef>
                <a:spcPts val="0"/>
              </a:spcBef>
              <a:spcAft>
                <a:spcPts val="0"/>
              </a:spcAft>
              <a:buSzPts val="1800"/>
              <a:buChar char="●"/>
            </a:pPr>
            <a:r>
              <a:rPr lang="uk"/>
              <a:t>Python (should be already installed I guess)</a:t>
            </a:r>
            <a:endParaRPr/>
          </a:p>
          <a:p>
            <a:pPr indent="0" lvl="0" marL="0" rtl="0" algn="l">
              <a:spcBef>
                <a:spcPts val="1200"/>
              </a:spcBef>
              <a:spcAft>
                <a:spcPts val="1200"/>
              </a:spcAft>
              <a:buNone/>
            </a:pPr>
            <a:r>
              <a:rPr lang="uk"/>
              <a:t>That’s all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idx="1" type="body"/>
          </p:nvPr>
        </p:nvSpPr>
        <p:spPr>
          <a:xfrm>
            <a:off x="311700" y="632725"/>
            <a:ext cx="7163400" cy="62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arenR"/>
            </a:pPr>
            <a:r>
              <a:rPr lang="uk">
                <a:solidFill>
                  <a:schemeClr val="dk1"/>
                </a:solidFill>
                <a:highlight>
                  <a:schemeClr val="lt1"/>
                </a:highlight>
              </a:rPr>
              <a:t>Search and install the Remote - SSH Extension</a:t>
            </a:r>
            <a:endParaRPr>
              <a:solidFill>
                <a:schemeClr val="dk1"/>
              </a:solidFill>
              <a:highlight>
                <a:schemeClr val="lt1"/>
              </a:highlight>
            </a:endParaRPr>
          </a:p>
        </p:txBody>
      </p:sp>
      <p:sp>
        <p:nvSpPr>
          <p:cNvPr id="132" name="Google Shape;132;p22"/>
          <p:cNvSpPr txBox="1"/>
          <p:nvPr>
            <p:ph type="title"/>
          </p:nvPr>
        </p:nvSpPr>
        <p:spPr>
          <a:xfrm>
            <a:off x="311700" y="60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5) VSCode: Remote - SSH</a:t>
            </a:r>
            <a:endParaRPr/>
          </a:p>
        </p:txBody>
      </p:sp>
      <p:pic>
        <p:nvPicPr>
          <p:cNvPr id="133" name="Google Shape;133;p22"/>
          <p:cNvPicPr preferRelativeResize="0"/>
          <p:nvPr/>
        </p:nvPicPr>
        <p:blipFill>
          <a:blip r:embed="rId3">
            <a:alphaModFix/>
          </a:blip>
          <a:stretch>
            <a:fillRect/>
          </a:stretch>
        </p:blipFill>
        <p:spPr>
          <a:xfrm>
            <a:off x="311700" y="1045850"/>
            <a:ext cx="6571653" cy="4097650"/>
          </a:xfrm>
          <a:prstGeom prst="rect">
            <a:avLst/>
          </a:prstGeom>
          <a:noFill/>
          <a:ln>
            <a:noFill/>
          </a:ln>
        </p:spPr>
      </p:pic>
      <p:sp>
        <p:nvSpPr>
          <p:cNvPr id="134" name="Google Shape;134;p22"/>
          <p:cNvSpPr/>
          <p:nvPr/>
        </p:nvSpPr>
        <p:spPr>
          <a:xfrm>
            <a:off x="0" y="1934900"/>
            <a:ext cx="745800" cy="396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22"/>
          <p:cNvSpPr txBox="1"/>
          <p:nvPr>
            <p:ph idx="1" type="body"/>
          </p:nvPr>
        </p:nvSpPr>
        <p:spPr>
          <a:xfrm>
            <a:off x="6937775" y="1543250"/>
            <a:ext cx="2033100" cy="16227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uk">
                <a:solidFill>
                  <a:schemeClr val="dk1"/>
                </a:solidFill>
                <a:highlight>
                  <a:schemeClr val="lt1"/>
                </a:highlight>
              </a:rPr>
              <a:t>2)   You then should see the Remote Explorer Option on left-side menu. Click on it.</a:t>
            </a:r>
            <a:endParaRPr>
              <a:solidFill>
                <a:schemeClr val="dk1"/>
              </a:solidFill>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idx="1" type="body"/>
          </p:nvPr>
        </p:nvSpPr>
        <p:spPr>
          <a:xfrm>
            <a:off x="311700" y="632725"/>
            <a:ext cx="7163400" cy="62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arenR"/>
            </a:pPr>
            <a:r>
              <a:rPr lang="uk">
                <a:solidFill>
                  <a:schemeClr val="dk1"/>
                </a:solidFill>
                <a:highlight>
                  <a:schemeClr val="lt1"/>
                </a:highlight>
              </a:rPr>
              <a:t>Open …./username/.ssh/config</a:t>
            </a:r>
            <a:endParaRPr>
              <a:solidFill>
                <a:schemeClr val="dk1"/>
              </a:solidFill>
              <a:highlight>
                <a:schemeClr val="lt1"/>
              </a:highlight>
            </a:endParaRPr>
          </a:p>
        </p:txBody>
      </p:sp>
      <p:sp>
        <p:nvSpPr>
          <p:cNvPr id="141" name="Google Shape;141;p23"/>
          <p:cNvSpPr txBox="1"/>
          <p:nvPr>
            <p:ph type="title"/>
          </p:nvPr>
        </p:nvSpPr>
        <p:spPr>
          <a:xfrm>
            <a:off x="311700" y="60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5) VSCode: Remote Explorer bar</a:t>
            </a:r>
            <a:endParaRPr/>
          </a:p>
        </p:txBody>
      </p:sp>
      <p:pic>
        <p:nvPicPr>
          <p:cNvPr id="142" name="Google Shape;142;p23"/>
          <p:cNvPicPr preferRelativeResize="0"/>
          <p:nvPr/>
        </p:nvPicPr>
        <p:blipFill>
          <a:blip r:embed="rId3">
            <a:alphaModFix/>
          </a:blip>
          <a:stretch>
            <a:fillRect/>
          </a:stretch>
        </p:blipFill>
        <p:spPr>
          <a:xfrm>
            <a:off x="266325" y="1055575"/>
            <a:ext cx="2981151" cy="2598049"/>
          </a:xfrm>
          <a:prstGeom prst="rect">
            <a:avLst/>
          </a:prstGeom>
          <a:noFill/>
          <a:ln>
            <a:noFill/>
          </a:ln>
        </p:spPr>
      </p:pic>
      <p:sp>
        <p:nvSpPr>
          <p:cNvPr id="143" name="Google Shape;143;p23"/>
          <p:cNvSpPr/>
          <p:nvPr/>
        </p:nvSpPr>
        <p:spPr>
          <a:xfrm>
            <a:off x="1904950" y="1430175"/>
            <a:ext cx="1525800" cy="6957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44" name="Google Shape;144;p23"/>
          <p:cNvPicPr preferRelativeResize="0"/>
          <p:nvPr/>
        </p:nvPicPr>
        <p:blipFill>
          <a:blip r:embed="rId4">
            <a:alphaModFix/>
          </a:blip>
          <a:stretch>
            <a:fillRect/>
          </a:stretch>
        </p:blipFill>
        <p:spPr>
          <a:xfrm>
            <a:off x="1758075" y="3607304"/>
            <a:ext cx="5925451" cy="1375875"/>
          </a:xfrm>
          <a:prstGeom prst="rect">
            <a:avLst/>
          </a:prstGeom>
          <a:noFill/>
          <a:ln>
            <a:noFill/>
          </a:ln>
        </p:spPr>
      </p:pic>
      <p:sp>
        <p:nvSpPr>
          <p:cNvPr id="145" name="Google Shape;145;p23"/>
          <p:cNvSpPr/>
          <p:nvPr/>
        </p:nvSpPr>
        <p:spPr>
          <a:xfrm>
            <a:off x="1703550" y="3927900"/>
            <a:ext cx="5925600" cy="4278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23"/>
          <p:cNvSpPr txBox="1"/>
          <p:nvPr>
            <p:ph idx="1" type="body"/>
          </p:nvPr>
        </p:nvSpPr>
        <p:spPr>
          <a:xfrm>
            <a:off x="3430750" y="1746700"/>
            <a:ext cx="7163400" cy="6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solidFill>
                  <a:schemeClr val="dk1"/>
                </a:solidFill>
                <a:highlight>
                  <a:schemeClr val="lt1"/>
                </a:highlight>
              </a:rPr>
              <a:t>2) It’ll be blank at first</a:t>
            </a:r>
            <a:endParaRPr>
              <a:solidFill>
                <a:schemeClr val="dk1"/>
              </a:solidFill>
              <a:highlight>
                <a:schemeClr val="lt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idx="1" type="body"/>
          </p:nvPr>
        </p:nvSpPr>
        <p:spPr>
          <a:xfrm>
            <a:off x="311700" y="941150"/>
            <a:ext cx="8669100" cy="303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arenR"/>
            </a:pPr>
            <a:r>
              <a:rPr lang="uk">
                <a:solidFill>
                  <a:schemeClr val="dk1"/>
                </a:solidFill>
                <a:highlight>
                  <a:schemeClr val="lt1"/>
                </a:highlight>
              </a:rPr>
              <a:t>Return to the terminal and run the command you used to connect to the VM, but with </a:t>
            </a:r>
            <a:r>
              <a:rPr lang="uk">
                <a:solidFill>
                  <a:schemeClr val="dk1"/>
                </a:solidFill>
                <a:highlight>
                  <a:schemeClr val="lt1"/>
                </a:highlight>
              </a:rPr>
              <a:t>--dry-run flag at the end:</a:t>
            </a:r>
            <a:endParaRPr>
              <a:solidFill>
                <a:schemeClr val="dk1"/>
              </a:solidFill>
              <a:highlight>
                <a:schemeClr val="lt1"/>
              </a:highlight>
            </a:endParaRPr>
          </a:p>
          <a:p>
            <a:pPr indent="457200" lvl="0" marL="0" rtl="0" algn="l">
              <a:spcBef>
                <a:spcPts val="0"/>
              </a:spcBef>
              <a:spcAft>
                <a:spcPts val="0"/>
              </a:spcAft>
              <a:buNone/>
            </a:pPr>
            <a:r>
              <a:rPr lang="uk" sz="1250">
                <a:solidFill>
                  <a:schemeClr val="dk1"/>
                </a:solidFill>
                <a:highlight>
                  <a:schemeClr val="lt2"/>
                </a:highlight>
              </a:rPr>
              <a:t>gcloud compute ssh md-lab-teacher --project=ubds-labs --zone=us-central1-f --tunnel-through-iap --dry-run</a:t>
            </a:r>
            <a:endParaRPr sz="1250">
              <a:solidFill>
                <a:schemeClr val="dk1"/>
              </a:solidFill>
              <a:highlight>
                <a:schemeClr val="lt2"/>
              </a:highlight>
            </a:endParaRPr>
          </a:p>
          <a:p>
            <a:pPr indent="457200" lvl="0" marL="0" rtl="0" algn="l">
              <a:spcBef>
                <a:spcPts val="0"/>
              </a:spcBef>
              <a:spcAft>
                <a:spcPts val="0"/>
              </a:spcAft>
              <a:buNone/>
            </a:pPr>
            <a:r>
              <a:t/>
            </a:r>
            <a:endParaRPr sz="1250">
              <a:solidFill>
                <a:schemeClr val="dk1"/>
              </a:solidFill>
              <a:highlight>
                <a:schemeClr val="lt2"/>
              </a:highlight>
            </a:endParaRPr>
          </a:p>
          <a:p>
            <a:pPr indent="-342900" lvl="0" marL="457200" rtl="0" algn="l">
              <a:spcBef>
                <a:spcPts val="0"/>
              </a:spcBef>
              <a:spcAft>
                <a:spcPts val="0"/>
              </a:spcAft>
              <a:buClr>
                <a:schemeClr val="dk1"/>
              </a:buClr>
              <a:buSzPts val="1800"/>
              <a:buAutoNum type="arabicParenR"/>
            </a:pPr>
            <a:r>
              <a:rPr lang="uk">
                <a:solidFill>
                  <a:schemeClr val="dk1"/>
                </a:solidFill>
              </a:rPr>
              <a:t>Copy the output of this command:</a:t>
            </a:r>
            <a:endParaRPr>
              <a:solidFill>
                <a:schemeClr val="dk1"/>
              </a:solidFill>
            </a:endParaRPr>
          </a:p>
          <a:p>
            <a:pPr indent="0" lvl="0" marL="0" rtl="0" algn="l">
              <a:spcBef>
                <a:spcPts val="0"/>
              </a:spcBef>
              <a:spcAft>
                <a:spcPts val="0"/>
              </a:spcAft>
              <a:buNone/>
            </a:pPr>
            <a:r>
              <a:t/>
            </a:r>
            <a:endParaRPr sz="850">
              <a:solidFill>
                <a:schemeClr val="dk1"/>
              </a:solidFill>
            </a:endParaRPr>
          </a:p>
          <a:p>
            <a:pPr indent="0" lvl="0" marL="0" rtl="0" algn="l">
              <a:spcBef>
                <a:spcPts val="0"/>
              </a:spcBef>
              <a:spcAft>
                <a:spcPts val="0"/>
              </a:spcAft>
              <a:buNone/>
            </a:pPr>
            <a:r>
              <a:rPr lang="uk" sz="850">
                <a:solidFill>
                  <a:schemeClr val="dk1"/>
                </a:solidFill>
              </a:rPr>
              <a:t>/usr/bin/ssh -t -i /Users/illiasavchenko/.ssh/google_compute_engine -o CheckHostIP=no -o HashKnownHosts=no -o HostKeyAlias=compute.8043307278296569369 -o IdentitiesOnly=yes -o StrictHostKeyChecking=yes -o UserKnownHostsFile=/Users/illiasavchenko/.ssh/google_compute_known_hosts -o "ProxyCommand /Users/illiasavchenko/.config/gcloud/virtenv/bin/python3 /Users/illiasavchenko/google-cloud-sdk/lib/gcloud.py compute start-iap-tunnel 'md-lab-teacher' '%p' --listen-on-stdin --project=ubds-labs --zone=us-central1-f --verbosity=warning" -o ProxyUseFdpass=no illiasavchenko@compute.8043307278296569369</a:t>
            </a:r>
            <a:endParaRPr>
              <a:solidFill>
                <a:schemeClr val="dk1"/>
              </a:solidFill>
            </a:endParaRPr>
          </a:p>
        </p:txBody>
      </p:sp>
      <p:sp>
        <p:nvSpPr>
          <p:cNvPr id="152" name="Google Shape;152;p24"/>
          <p:cNvSpPr txBox="1"/>
          <p:nvPr>
            <p:ph type="title"/>
          </p:nvPr>
        </p:nvSpPr>
        <p:spPr>
          <a:xfrm>
            <a:off x="311700" y="60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5) VSCode: Generate config for connection to your machine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idx="1" type="body"/>
          </p:nvPr>
        </p:nvSpPr>
        <p:spPr>
          <a:xfrm>
            <a:off x="311700" y="941150"/>
            <a:ext cx="3384300" cy="6192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Clr>
                <a:schemeClr val="dk1"/>
              </a:buClr>
              <a:buSzPct val="100000"/>
              <a:buAutoNum type="arabicParenR"/>
            </a:pPr>
            <a:r>
              <a:rPr lang="uk">
                <a:solidFill>
                  <a:schemeClr val="dk1"/>
                </a:solidFill>
                <a:highlight>
                  <a:schemeClr val="lt1"/>
                </a:highlight>
              </a:rPr>
              <a:t>Go to remote explorer, click on plus sign:</a:t>
            </a:r>
            <a:endParaRPr>
              <a:solidFill>
                <a:schemeClr val="dk1"/>
              </a:solidFill>
            </a:endParaRPr>
          </a:p>
        </p:txBody>
      </p:sp>
      <p:sp>
        <p:nvSpPr>
          <p:cNvPr id="158" name="Google Shape;158;p25"/>
          <p:cNvSpPr txBox="1"/>
          <p:nvPr>
            <p:ph type="title"/>
          </p:nvPr>
        </p:nvSpPr>
        <p:spPr>
          <a:xfrm>
            <a:off x="311700" y="60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5) VSCode: Generate config for connection to your machine</a:t>
            </a:r>
            <a:endParaRPr/>
          </a:p>
        </p:txBody>
      </p:sp>
      <p:pic>
        <p:nvPicPr>
          <p:cNvPr id="159" name="Google Shape;159;p25"/>
          <p:cNvPicPr preferRelativeResize="0"/>
          <p:nvPr/>
        </p:nvPicPr>
        <p:blipFill rotWithShape="1">
          <a:blip r:embed="rId3">
            <a:alphaModFix/>
          </a:blip>
          <a:srcRect b="40733" l="0" r="0" t="0"/>
          <a:stretch/>
        </p:blipFill>
        <p:spPr>
          <a:xfrm>
            <a:off x="311700" y="1506855"/>
            <a:ext cx="3917925" cy="1421725"/>
          </a:xfrm>
          <a:prstGeom prst="rect">
            <a:avLst/>
          </a:prstGeom>
          <a:noFill/>
          <a:ln>
            <a:noFill/>
          </a:ln>
        </p:spPr>
      </p:pic>
      <p:sp>
        <p:nvSpPr>
          <p:cNvPr id="160" name="Google Shape;160;p25"/>
          <p:cNvSpPr txBox="1"/>
          <p:nvPr>
            <p:ph idx="1" type="body"/>
          </p:nvPr>
        </p:nvSpPr>
        <p:spPr>
          <a:xfrm>
            <a:off x="311700" y="2844350"/>
            <a:ext cx="4069800" cy="619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uk">
                <a:solidFill>
                  <a:schemeClr val="dk1"/>
                </a:solidFill>
                <a:highlight>
                  <a:schemeClr val="lt1"/>
                </a:highlight>
              </a:rPr>
              <a:t>2) Paste the copied output into the field. Change /usr/bin/ssh (or whatever you’ve got) to just ssh:</a:t>
            </a:r>
            <a:endParaRPr>
              <a:solidFill>
                <a:schemeClr val="dk1"/>
              </a:solidFill>
            </a:endParaRPr>
          </a:p>
        </p:txBody>
      </p:sp>
      <p:pic>
        <p:nvPicPr>
          <p:cNvPr id="161" name="Google Shape;161;p25"/>
          <p:cNvPicPr preferRelativeResize="0"/>
          <p:nvPr/>
        </p:nvPicPr>
        <p:blipFill rotWithShape="1">
          <a:blip r:embed="rId4">
            <a:alphaModFix/>
          </a:blip>
          <a:srcRect b="0" l="0" r="27865" t="0"/>
          <a:stretch/>
        </p:blipFill>
        <p:spPr>
          <a:xfrm>
            <a:off x="178788" y="3401800"/>
            <a:ext cx="4183750" cy="872400"/>
          </a:xfrm>
          <a:prstGeom prst="rect">
            <a:avLst/>
          </a:prstGeom>
          <a:noFill/>
          <a:ln>
            <a:noFill/>
          </a:ln>
        </p:spPr>
      </p:pic>
      <p:sp>
        <p:nvSpPr>
          <p:cNvPr id="162" name="Google Shape;162;p25"/>
          <p:cNvSpPr txBox="1"/>
          <p:nvPr/>
        </p:nvSpPr>
        <p:spPr>
          <a:xfrm>
            <a:off x="197750" y="4352475"/>
            <a:ext cx="4737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uk" sz="1800">
                <a:solidFill>
                  <a:schemeClr val="dk1"/>
                </a:solidFill>
                <a:highlight>
                  <a:schemeClr val="lt1"/>
                </a:highlight>
              </a:rPr>
              <a:t>3) press enter</a:t>
            </a:r>
            <a:endParaRPr/>
          </a:p>
        </p:txBody>
      </p:sp>
      <p:pic>
        <p:nvPicPr>
          <p:cNvPr id="163" name="Google Shape;163;p25"/>
          <p:cNvPicPr preferRelativeResize="0"/>
          <p:nvPr/>
        </p:nvPicPr>
        <p:blipFill rotWithShape="1">
          <a:blip r:embed="rId5">
            <a:alphaModFix/>
          </a:blip>
          <a:srcRect b="0" l="0" r="35492" t="0"/>
          <a:stretch/>
        </p:blipFill>
        <p:spPr>
          <a:xfrm>
            <a:off x="4868825" y="1800200"/>
            <a:ext cx="3846047" cy="619200"/>
          </a:xfrm>
          <a:prstGeom prst="rect">
            <a:avLst/>
          </a:prstGeom>
          <a:noFill/>
          <a:ln>
            <a:noFill/>
          </a:ln>
        </p:spPr>
      </p:pic>
      <p:sp>
        <p:nvSpPr>
          <p:cNvPr id="164" name="Google Shape;164;p25"/>
          <p:cNvSpPr txBox="1"/>
          <p:nvPr/>
        </p:nvSpPr>
        <p:spPr>
          <a:xfrm>
            <a:off x="4868825" y="1019900"/>
            <a:ext cx="42753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uk" sz="1800">
                <a:solidFill>
                  <a:schemeClr val="dk1"/>
                </a:solidFill>
                <a:highlight>
                  <a:schemeClr val="lt1"/>
                </a:highlight>
              </a:rPr>
              <a:t>4) Choose your config file (usually the first one)</a:t>
            </a:r>
            <a:endParaRPr/>
          </a:p>
        </p:txBody>
      </p:sp>
      <p:sp>
        <p:nvSpPr>
          <p:cNvPr id="165" name="Google Shape;165;p25"/>
          <p:cNvSpPr txBox="1"/>
          <p:nvPr/>
        </p:nvSpPr>
        <p:spPr>
          <a:xfrm>
            <a:off x="4868825" y="2686188"/>
            <a:ext cx="40011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uk" sz="1800">
                <a:solidFill>
                  <a:schemeClr val="dk1"/>
                </a:solidFill>
                <a:highlight>
                  <a:schemeClr val="lt1"/>
                </a:highlight>
              </a:rPr>
              <a:t>5) Done! You’ve added your VM to ssh config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60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5) VSCode: Connect to VM</a:t>
            </a:r>
            <a:endParaRPr/>
          </a:p>
        </p:txBody>
      </p:sp>
      <p:sp>
        <p:nvSpPr>
          <p:cNvPr id="171" name="Google Shape;171;p26"/>
          <p:cNvSpPr txBox="1"/>
          <p:nvPr/>
        </p:nvSpPr>
        <p:spPr>
          <a:xfrm>
            <a:off x="396225" y="784600"/>
            <a:ext cx="8580000" cy="237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uk" sz="1800">
                <a:solidFill>
                  <a:schemeClr val="dk1"/>
                </a:solidFill>
                <a:highlight>
                  <a:schemeClr val="lt1"/>
                </a:highlight>
              </a:rPr>
              <a:t>1</a:t>
            </a:r>
            <a:r>
              <a:rPr lang="uk" sz="1800">
                <a:solidFill>
                  <a:schemeClr val="dk1"/>
                </a:solidFill>
                <a:highlight>
                  <a:schemeClr val="lt1"/>
                </a:highlight>
              </a:rPr>
              <a:t>) Congrats! Now that you’ve added your VM to ssh config, you should see this in your Remote Explorer:</a:t>
            </a:r>
            <a:endParaRPr sz="1800">
              <a:solidFill>
                <a:schemeClr val="dk1"/>
              </a:solidFill>
              <a:highlight>
                <a:schemeClr val="lt1"/>
              </a:highlight>
            </a:endParaRPr>
          </a:p>
          <a:p>
            <a:pPr indent="0" lvl="0" marL="0" rtl="0" algn="l">
              <a:lnSpc>
                <a:spcPct val="115000"/>
              </a:lnSpc>
              <a:spcBef>
                <a:spcPts val="0"/>
              </a:spcBef>
              <a:spcAft>
                <a:spcPts val="0"/>
              </a:spcAft>
              <a:buNone/>
            </a:pPr>
            <a:r>
              <a:t/>
            </a:r>
            <a:endParaRPr sz="1800">
              <a:solidFill>
                <a:schemeClr val="dk1"/>
              </a:solidFill>
              <a:highlight>
                <a:schemeClr val="lt1"/>
              </a:highlight>
            </a:endParaRPr>
          </a:p>
          <a:p>
            <a:pPr indent="0" lvl="0" marL="0" rtl="0" algn="l">
              <a:lnSpc>
                <a:spcPct val="115000"/>
              </a:lnSpc>
              <a:spcBef>
                <a:spcPts val="0"/>
              </a:spcBef>
              <a:spcAft>
                <a:spcPts val="0"/>
              </a:spcAft>
              <a:buNone/>
            </a:pPr>
            <a:r>
              <a:t/>
            </a:r>
            <a:endParaRPr sz="1800">
              <a:solidFill>
                <a:schemeClr val="dk1"/>
              </a:solidFill>
              <a:highlight>
                <a:schemeClr val="lt1"/>
              </a:highlight>
            </a:endParaRPr>
          </a:p>
          <a:p>
            <a:pPr indent="0" lvl="0" marL="0" rtl="0" algn="l">
              <a:lnSpc>
                <a:spcPct val="115000"/>
              </a:lnSpc>
              <a:spcBef>
                <a:spcPts val="0"/>
              </a:spcBef>
              <a:spcAft>
                <a:spcPts val="0"/>
              </a:spcAft>
              <a:buNone/>
            </a:pPr>
            <a:r>
              <a:t/>
            </a:r>
            <a:endParaRPr sz="1800">
              <a:solidFill>
                <a:schemeClr val="dk1"/>
              </a:solidFill>
              <a:highlight>
                <a:schemeClr val="lt1"/>
              </a:highlight>
            </a:endParaRPr>
          </a:p>
          <a:p>
            <a:pPr indent="0" lvl="0" marL="0" rtl="0" algn="l">
              <a:lnSpc>
                <a:spcPct val="115000"/>
              </a:lnSpc>
              <a:spcBef>
                <a:spcPts val="0"/>
              </a:spcBef>
              <a:spcAft>
                <a:spcPts val="0"/>
              </a:spcAft>
              <a:buNone/>
            </a:pPr>
            <a:r>
              <a:t/>
            </a:r>
            <a:endParaRPr sz="1800">
              <a:solidFill>
                <a:schemeClr val="dk1"/>
              </a:solidFill>
              <a:highlight>
                <a:schemeClr val="lt1"/>
              </a:highlight>
            </a:endParaRPr>
          </a:p>
          <a:p>
            <a:pPr indent="0" lvl="0" marL="0" rtl="0" algn="l">
              <a:lnSpc>
                <a:spcPct val="115000"/>
              </a:lnSpc>
              <a:spcBef>
                <a:spcPts val="0"/>
              </a:spcBef>
              <a:spcAft>
                <a:spcPts val="0"/>
              </a:spcAft>
              <a:buNone/>
            </a:pPr>
            <a:r>
              <a:rPr lang="uk" sz="1800">
                <a:solidFill>
                  <a:schemeClr val="dk1"/>
                </a:solidFill>
                <a:highlight>
                  <a:schemeClr val="lt1"/>
                </a:highlight>
              </a:rPr>
              <a:t>and this in your config file:</a:t>
            </a:r>
            <a:endParaRPr sz="1800">
              <a:solidFill>
                <a:schemeClr val="dk1"/>
              </a:solidFill>
              <a:highlight>
                <a:schemeClr val="lt1"/>
              </a:highlight>
            </a:endParaRPr>
          </a:p>
        </p:txBody>
      </p:sp>
      <p:pic>
        <p:nvPicPr>
          <p:cNvPr id="172" name="Google Shape;172;p26"/>
          <p:cNvPicPr preferRelativeResize="0"/>
          <p:nvPr/>
        </p:nvPicPr>
        <p:blipFill rotWithShape="1">
          <a:blip r:embed="rId3">
            <a:alphaModFix/>
          </a:blip>
          <a:srcRect b="0" l="0" r="0" t="17225"/>
          <a:stretch/>
        </p:blipFill>
        <p:spPr>
          <a:xfrm>
            <a:off x="498075" y="1512650"/>
            <a:ext cx="4502550" cy="1236100"/>
          </a:xfrm>
          <a:prstGeom prst="rect">
            <a:avLst/>
          </a:prstGeom>
          <a:noFill/>
          <a:ln>
            <a:noFill/>
          </a:ln>
        </p:spPr>
      </p:pic>
      <p:pic>
        <p:nvPicPr>
          <p:cNvPr id="173" name="Google Shape;173;p26"/>
          <p:cNvPicPr preferRelativeResize="0"/>
          <p:nvPr/>
        </p:nvPicPr>
        <p:blipFill>
          <a:blip r:embed="rId4">
            <a:alphaModFix/>
          </a:blip>
          <a:stretch>
            <a:fillRect/>
          </a:stretch>
        </p:blipFill>
        <p:spPr>
          <a:xfrm>
            <a:off x="498075" y="3044325"/>
            <a:ext cx="5672477" cy="20002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311700" y="60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5) VSCode: Connect to VM</a:t>
            </a:r>
            <a:endParaRPr/>
          </a:p>
        </p:txBody>
      </p:sp>
      <p:sp>
        <p:nvSpPr>
          <p:cNvPr id="179" name="Google Shape;179;p27"/>
          <p:cNvSpPr txBox="1"/>
          <p:nvPr/>
        </p:nvSpPr>
        <p:spPr>
          <a:xfrm>
            <a:off x="396225" y="784600"/>
            <a:ext cx="858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uk" sz="1800">
                <a:solidFill>
                  <a:schemeClr val="dk1"/>
                </a:solidFill>
                <a:highlight>
                  <a:schemeClr val="lt1"/>
                </a:highlight>
              </a:rPr>
              <a:t>1) Click here to </a:t>
            </a:r>
            <a:r>
              <a:rPr lang="uk" sz="1800">
                <a:solidFill>
                  <a:schemeClr val="dk1"/>
                </a:solidFill>
                <a:highlight>
                  <a:schemeClr val="lt1"/>
                </a:highlight>
              </a:rPr>
              <a:t>connect:</a:t>
            </a:r>
            <a:endParaRPr sz="1800">
              <a:solidFill>
                <a:schemeClr val="dk1"/>
              </a:solidFill>
              <a:highlight>
                <a:schemeClr val="lt1"/>
              </a:highlight>
            </a:endParaRPr>
          </a:p>
        </p:txBody>
      </p:sp>
      <p:pic>
        <p:nvPicPr>
          <p:cNvPr id="180" name="Google Shape;180;p27"/>
          <p:cNvPicPr preferRelativeResize="0"/>
          <p:nvPr/>
        </p:nvPicPr>
        <p:blipFill rotWithShape="1">
          <a:blip r:embed="rId3">
            <a:alphaModFix/>
          </a:blip>
          <a:srcRect b="0" l="0" r="0" t="49197"/>
          <a:stretch/>
        </p:blipFill>
        <p:spPr>
          <a:xfrm>
            <a:off x="498075" y="1200975"/>
            <a:ext cx="4502550" cy="758650"/>
          </a:xfrm>
          <a:prstGeom prst="rect">
            <a:avLst/>
          </a:prstGeom>
          <a:noFill/>
          <a:ln>
            <a:noFill/>
          </a:ln>
        </p:spPr>
      </p:pic>
      <p:sp>
        <p:nvSpPr>
          <p:cNvPr id="181" name="Google Shape;181;p27"/>
          <p:cNvSpPr/>
          <p:nvPr/>
        </p:nvSpPr>
        <p:spPr>
          <a:xfrm>
            <a:off x="4492575" y="1656875"/>
            <a:ext cx="387300" cy="363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82" name="Google Shape;182;p27"/>
          <p:cNvPicPr preferRelativeResize="0"/>
          <p:nvPr/>
        </p:nvPicPr>
        <p:blipFill>
          <a:blip r:embed="rId4">
            <a:alphaModFix/>
          </a:blip>
          <a:stretch>
            <a:fillRect/>
          </a:stretch>
        </p:blipFill>
        <p:spPr>
          <a:xfrm>
            <a:off x="632676" y="2449325"/>
            <a:ext cx="1278500" cy="2666176"/>
          </a:xfrm>
          <a:prstGeom prst="rect">
            <a:avLst/>
          </a:prstGeom>
          <a:noFill/>
          <a:ln>
            <a:noFill/>
          </a:ln>
        </p:spPr>
      </p:pic>
      <p:sp>
        <p:nvSpPr>
          <p:cNvPr id="183" name="Google Shape;183;p27"/>
          <p:cNvSpPr txBox="1"/>
          <p:nvPr/>
        </p:nvSpPr>
        <p:spPr>
          <a:xfrm>
            <a:off x="396225" y="1987625"/>
            <a:ext cx="858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uk" sz="1800">
                <a:solidFill>
                  <a:schemeClr val="dk1"/>
                </a:solidFill>
                <a:highlight>
                  <a:schemeClr val="lt1"/>
                </a:highlight>
              </a:rPr>
              <a:t>2</a:t>
            </a:r>
            <a:r>
              <a:rPr lang="uk" sz="1800">
                <a:solidFill>
                  <a:schemeClr val="dk1"/>
                </a:solidFill>
                <a:highlight>
                  <a:schemeClr val="lt1"/>
                </a:highlight>
              </a:rPr>
              <a:t>) When connected:</a:t>
            </a:r>
            <a:endParaRPr sz="1800">
              <a:solidFill>
                <a:schemeClr val="dk1"/>
              </a:solidFill>
              <a:highlight>
                <a:schemeClr val="lt1"/>
              </a:highlight>
            </a:endParaRPr>
          </a:p>
        </p:txBody>
      </p:sp>
      <p:sp>
        <p:nvSpPr>
          <p:cNvPr id="184" name="Google Shape;184;p27"/>
          <p:cNvSpPr/>
          <p:nvPr/>
        </p:nvSpPr>
        <p:spPr>
          <a:xfrm>
            <a:off x="498075" y="2477325"/>
            <a:ext cx="1422000" cy="6756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85" name="Google Shape;185;p27"/>
          <p:cNvPicPr preferRelativeResize="0"/>
          <p:nvPr/>
        </p:nvPicPr>
        <p:blipFill>
          <a:blip r:embed="rId5">
            <a:alphaModFix/>
          </a:blip>
          <a:stretch>
            <a:fillRect/>
          </a:stretch>
        </p:blipFill>
        <p:spPr>
          <a:xfrm>
            <a:off x="2041400" y="2430750"/>
            <a:ext cx="3751033" cy="1464500"/>
          </a:xfrm>
          <a:prstGeom prst="rect">
            <a:avLst/>
          </a:prstGeom>
          <a:noFill/>
          <a:ln>
            <a:noFill/>
          </a:ln>
        </p:spPr>
      </p:pic>
      <p:sp>
        <p:nvSpPr>
          <p:cNvPr id="186" name="Google Shape;186;p27"/>
          <p:cNvSpPr/>
          <p:nvPr/>
        </p:nvSpPr>
        <p:spPr>
          <a:xfrm>
            <a:off x="2505500" y="3404550"/>
            <a:ext cx="3137100" cy="4617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87" name="Google Shape;187;p27"/>
          <p:cNvPicPr preferRelativeResize="0"/>
          <p:nvPr/>
        </p:nvPicPr>
        <p:blipFill>
          <a:blip r:embed="rId6">
            <a:alphaModFix/>
          </a:blip>
          <a:stretch>
            <a:fillRect/>
          </a:stretch>
        </p:blipFill>
        <p:spPr>
          <a:xfrm>
            <a:off x="2125375" y="4068850"/>
            <a:ext cx="6706926" cy="807925"/>
          </a:xfrm>
          <a:prstGeom prst="rect">
            <a:avLst/>
          </a:prstGeom>
          <a:noFill/>
          <a:ln>
            <a:noFill/>
          </a:ln>
        </p:spPr>
      </p:pic>
      <p:sp>
        <p:nvSpPr>
          <p:cNvPr id="188" name="Google Shape;188;p27"/>
          <p:cNvSpPr txBox="1"/>
          <p:nvPr/>
        </p:nvSpPr>
        <p:spPr>
          <a:xfrm>
            <a:off x="2716225" y="4385063"/>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uk" sz="1500">
                <a:solidFill>
                  <a:schemeClr val="dk1"/>
                </a:solidFill>
                <a:highlight>
                  <a:schemeClr val="lt1"/>
                </a:highlight>
              </a:rPr>
              <a:t>your_username/</a:t>
            </a:r>
            <a:endParaRPr sz="1100"/>
          </a:p>
        </p:txBody>
      </p:sp>
      <p:sp>
        <p:nvSpPr>
          <p:cNvPr id="189" name="Google Shape;189;p27"/>
          <p:cNvSpPr/>
          <p:nvPr/>
        </p:nvSpPr>
        <p:spPr>
          <a:xfrm>
            <a:off x="7392250" y="4385075"/>
            <a:ext cx="649500" cy="4617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0" name="Google Shape;190;p27"/>
          <p:cNvCxnSpPr/>
          <p:nvPr/>
        </p:nvCxnSpPr>
        <p:spPr>
          <a:xfrm flipH="1" rot="10800000">
            <a:off x="1615125" y="3404550"/>
            <a:ext cx="600600" cy="10500"/>
          </a:xfrm>
          <a:prstGeom prst="straightConnector1">
            <a:avLst/>
          </a:prstGeom>
          <a:noFill/>
          <a:ln cap="flat" cmpd="sng" w="38100">
            <a:solidFill>
              <a:srgbClr val="FF0000"/>
            </a:solidFill>
            <a:prstDash val="solid"/>
            <a:round/>
            <a:headEnd len="med" w="med" type="none"/>
            <a:tailEnd len="med" w="med" type="triangle"/>
          </a:ln>
        </p:spPr>
      </p:cxnSp>
      <p:cxnSp>
        <p:nvCxnSpPr>
          <p:cNvPr id="191" name="Google Shape;191;p27"/>
          <p:cNvCxnSpPr/>
          <p:nvPr/>
        </p:nvCxnSpPr>
        <p:spPr>
          <a:xfrm>
            <a:off x="2336950" y="3754525"/>
            <a:ext cx="3000" cy="542100"/>
          </a:xfrm>
          <a:prstGeom prst="straightConnector1">
            <a:avLst/>
          </a:prstGeom>
          <a:noFill/>
          <a:ln cap="flat" cmpd="sng" w="38100">
            <a:solidFill>
              <a:srgbClr val="FF0000"/>
            </a:solidFill>
            <a:prstDash val="solid"/>
            <a:round/>
            <a:headEnd len="med" w="med" type="none"/>
            <a:tailEnd len="med" w="med" type="triangle"/>
          </a:ln>
        </p:spPr>
      </p:cxnSp>
      <p:cxnSp>
        <p:nvCxnSpPr>
          <p:cNvPr id="192" name="Google Shape;192;p27"/>
          <p:cNvCxnSpPr/>
          <p:nvPr/>
        </p:nvCxnSpPr>
        <p:spPr>
          <a:xfrm rot="10800000">
            <a:off x="7609550" y="3571925"/>
            <a:ext cx="15000" cy="593100"/>
          </a:xfrm>
          <a:prstGeom prst="straightConnector1">
            <a:avLst/>
          </a:prstGeom>
          <a:noFill/>
          <a:ln cap="flat" cmpd="sng" w="38100">
            <a:solidFill>
              <a:srgbClr val="FF0000"/>
            </a:solidFill>
            <a:prstDash val="solid"/>
            <a:round/>
            <a:headEnd len="med" w="med" type="none"/>
            <a:tailEnd len="med" w="med" type="triangle"/>
          </a:ln>
        </p:spPr>
      </p:cxnSp>
      <p:pic>
        <p:nvPicPr>
          <p:cNvPr id="193" name="Google Shape;193;p27"/>
          <p:cNvPicPr preferRelativeResize="0"/>
          <p:nvPr/>
        </p:nvPicPr>
        <p:blipFill>
          <a:blip r:embed="rId7">
            <a:alphaModFix/>
          </a:blip>
          <a:stretch>
            <a:fillRect/>
          </a:stretch>
        </p:blipFill>
        <p:spPr>
          <a:xfrm>
            <a:off x="5922657" y="1544375"/>
            <a:ext cx="3138217" cy="1929075"/>
          </a:xfrm>
          <a:prstGeom prst="rect">
            <a:avLst/>
          </a:prstGeom>
          <a:noFill/>
          <a:ln>
            <a:noFill/>
          </a:ln>
        </p:spPr>
      </p:pic>
      <p:sp>
        <p:nvSpPr>
          <p:cNvPr id="194" name="Google Shape;194;p27"/>
          <p:cNvSpPr/>
          <p:nvPr/>
        </p:nvSpPr>
        <p:spPr>
          <a:xfrm>
            <a:off x="7624550" y="2932150"/>
            <a:ext cx="1422000" cy="4617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311700" y="60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5) VSCode: File Explorer in your home folder</a:t>
            </a:r>
            <a:endParaRPr/>
          </a:p>
        </p:txBody>
      </p:sp>
      <p:sp>
        <p:nvSpPr>
          <p:cNvPr id="200" name="Google Shape;200;p28"/>
          <p:cNvSpPr txBox="1"/>
          <p:nvPr/>
        </p:nvSpPr>
        <p:spPr>
          <a:xfrm>
            <a:off x="406575" y="632725"/>
            <a:ext cx="858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uk" sz="1800">
                <a:solidFill>
                  <a:schemeClr val="dk1"/>
                </a:solidFill>
                <a:highlight>
                  <a:schemeClr val="lt1"/>
                </a:highlight>
              </a:rPr>
              <a:t>1) We did it! Now you can see this:</a:t>
            </a:r>
            <a:endParaRPr sz="1800">
              <a:solidFill>
                <a:schemeClr val="dk1"/>
              </a:solidFill>
              <a:highlight>
                <a:schemeClr val="lt1"/>
              </a:highlight>
            </a:endParaRPr>
          </a:p>
        </p:txBody>
      </p:sp>
      <p:pic>
        <p:nvPicPr>
          <p:cNvPr id="201" name="Google Shape;201;p28"/>
          <p:cNvPicPr preferRelativeResize="0"/>
          <p:nvPr/>
        </p:nvPicPr>
        <p:blipFill rotWithShape="1">
          <a:blip r:embed="rId3">
            <a:alphaModFix/>
          </a:blip>
          <a:srcRect b="30187" l="0" r="0" t="0"/>
          <a:stretch/>
        </p:blipFill>
        <p:spPr>
          <a:xfrm>
            <a:off x="152400" y="1019050"/>
            <a:ext cx="8839199" cy="2262924"/>
          </a:xfrm>
          <a:prstGeom prst="rect">
            <a:avLst/>
          </a:prstGeom>
          <a:noFill/>
          <a:ln>
            <a:noFill/>
          </a:ln>
        </p:spPr>
      </p:pic>
      <p:sp>
        <p:nvSpPr>
          <p:cNvPr id="202" name="Google Shape;202;p28"/>
          <p:cNvSpPr txBox="1"/>
          <p:nvPr/>
        </p:nvSpPr>
        <p:spPr>
          <a:xfrm>
            <a:off x="152400" y="3401075"/>
            <a:ext cx="85800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uk" sz="1800">
                <a:solidFill>
                  <a:schemeClr val="dk1"/>
                </a:solidFill>
                <a:highlight>
                  <a:schemeClr val="lt1"/>
                </a:highlight>
              </a:rPr>
              <a:t>It has all you could ever dream of - File System (and you can transfer files in and out just by drag and drop), other VSCode extensions which work right inside your VM (You can visualize pdb structures on remote machine </a:t>
            </a:r>
            <a:r>
              <a:rPr lang="uk" sz="1800">
                <a:solidFill>
                  <a:schemeClr val="dk1"/>
                </a:solidFill>
                <a:highlight>
                  <a:schemeClr val="lt1"/>
                </a:highlight>
              </a:rPr>
              <a:t>🤯), terminal and so on</a:t>
            </a:r>
            <a:endParaRPr sz="1800">
              <a:solidFill>
                <a:schemeClr val="dk1"/>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arenR"/>
            </a:pPr>
            <a:r>
              <a:rPr lang="uk">
                <a:solidFill>
                  <a:schemeClr val="dk1"/>
                </a:solidFill>
              </a:rPr>
              <a:t>Run </a:t>
            </a:r>
            <a:r>
              <a:rPr lang="uk">
                <a:solidFill>
                  <a:schemeClr val="dk1"/>
                </a:solidFill>
                <a:highlight>
                  <a:schemeClr val="lt2"/>
                </a:highlight>
              </a:rPr>
              <a:t>gcloud auth login </a:t>
            </a:r>
            <a:r>
              <a:rPr lang="uk">
                <a:solidFill>
                  <a:schemeClr val="dk1"/>
                </a:solidFill>
                <a:highlight>
                  <a:schemeClr val="lt1"/>
                </a:highlight>
              </a:rPr>
              <a:t>command in your terminal</a:t>
            </a:r>
            <a:endParaRPr>
              <a:solidFill>
                <a:schemeClr val="dk1"/>
              </a:solidFill>
              <a:highlight>
                <a:schemeClr val="lt1"/>
              </a:highlight>
            </a:endParaRPr>
          </a:p>
          <a:p>
            <a:pPr indent="-342900" lvl="0" marL="457200" rtl="0" algn="l">
              <a:spcBef>
                <a:spcPts val="0"/>
              </a:spcBef>
              <a:spcAft>
                <a:spcPts val="0"/>
              </a:spcAft>
              <a:buClr>
                <a:schemeClr val="dk1"/>
              </a:buClr>
              <a:buSzPts val="1800"/>
              <a:buAutoNum type="arabicParenR"/>
            </a:pPr>
            <a:r>
              <a:rPr lang="uk">
                <a:solidFill>
                  <a:schemeClr val="dk1"/>
                </a:solidFill>
                <a:highlight>
                  <a:schemeClr val="lt1"/>
                </a:highlight>
              </a:rPr>
              <a:t>It will redirect you to the browser, where you would need to login into your Gmail account of choice. If it didn’t automatically redirected you - paste the link it provided into search bar of you browser</a:t>
            </a:r>
            <a:endParaRPr>
              <a:solidFill>
                <a:schemeClr val="dk1"/>
              </a:solidFill>
              <a:highlight>
                <a:schemeClr val="lt1"/>
              </a:highlight>
            </a:endParaRPr>
          </a:p>
          <a:p>
            <a:pPr indent="-342900" lvl="0" marL="457200" rtl="0" algn="l">
              <a:spcBef>
                <a:spcPts val="0"/>
              </a:spcBef>
              <a:spcAft>
                <a:spcPts val="0"/>
              </a:spcAft>
              <a:buClr>
                <a:schemeClr val="dk1"/>
              </a:buClr>
              <a:buSzPts val="1800"/>
              <a:buAutoNum type="arabicParenR"/>
            </a:pPr>
            <a:r>
              <a:rPr lang="uk">
                <a:solidFill>
                  <a:schemeClr val="dk1"/>
                </a:solidFill>
                <a:highlight>
                  <a:schemeClr val="lt1"/>
                </a:highlight>
              </a:rPr>
              <a:t>After following the instructions in the browser, you should see:</a:t>
            </a:r>
            <a:endParaRPr>
              <a:solidFill>
                <a:schemeClr val="dk1"/>
              </a:solidFill>
              <a:highlight>
                <a:schemeClr val="lt1"/>
              </a:highlight>
            </a:endParaRPr>
          </a:p>
          <a:p>
            <a:pPr indent="457200" lvl="0" marL="0" rtl="0" algn="l">
              <a:spcBef>
                <a:spcPts val="1200"/>
              </a:spcBef>
              <a:spcAft>
                <a:spcPts val="0"/>
              </a:spcAft>
              <a:buNone/>
            </a:pPr>
            <a:r>
              <a:rPr lang="uk" sz="1200">
                <a:solidFill>
                  <a:schemeClr val="dk1"/>
                </a:solidFill>
              </a:rPr>
              <a:t>You are now logged in as [</a:t>
            </a:r>
            <a:r>
              <a:rPr lang="uk" sz="1200" u="sng">
                <a:solidFill>
                  <a:schemeClr val="dk1"/>
                </a:solidFill>
                <a:hlinkClick r:id="rId3">
                  <a:extLst>
                    <a:ext uri="{A12FA001-AC4F-418D-AE19-62706E023703}">
                      <ahyp:hlinkClr val="tx"/>
                    </a:ext>
                  </a:extLst>
                </a:hlinkClick>
              </a:rPr>
              <a:t>your_gmail@gmail.com</a:t>
            </a:r>
            <a:r>
              <a:rPr lang="uk" sz="1200">
                <a:solidFill>
                  <a:schemeClr val="dk1"/>
                </a:solidFill>
              </a:rPr>
              <a:t>].</a:t>
            </a:r>
            <a:endParaRPr sz="1200">
              <a:solidFill>
                <a:schemeClr val="dk1"/>
              </a:solidFill>
            </a:endParaRPr>
          </a:p>
          <a:p>
            <a:pPr indent="457200" lvl="0" marL="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AutoNum type="arabicParenR"/>
            </a:pPr>
            <a:r>
              <a:rPr lang="uk">
                <a:solidFill>
                  <a:schemeClr val="dk1"/>
                </a:solidFill>
              </a:rPr>
              <a:t>You successfully logged into your account</a:t>
            </a:r>
            <a:endParaRPr>
              <a:solidFill>
                <a:schemeClr val="dk1"/>
              </a:solidFill>
            </a:endParaRPr>
          </a:p>
          <a:p>
            <a:pPr indent="0" lvl="0" marL="457200" rtl="0" algn="l">
              <a:spcBef>
                <a:spcPts val="0"/>
              </a:spcBef>
              <a:spcAft>
                <a:spcPts val="1200"/>
              </a:spcAft>
              <a:buNone/>
            </a:pPr>
            <a:r>
              <a:t/>
            </a:r>
            <a:endParaRPr>
              <a:solidFill>
                <a:schemeClr val="dk1"/>
              </a:solidFill>
              <a:highlight>
                <a:schemeClr val="lt1"/>
              </a:highlight>
            </a:endParaRPr>
          </a:p>
        </p:txBody>
      </p:sp>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1) </a:t>
            </a:r>
            <a:r>
              <a:rPr lang="uk"/>
              <a:t>Authorize in Gcloud CLI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1700" y="569550"/>
            <a:ext cx="8520600" cy="9735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AutoNum type="arabicParenR"/>
            </a:pPr>
            <a:r>
              <a:rPr lang="uk">
                <a:solidFill>
                  <a:schemeClr val="dk1"/>
                </a:solidFill>
              </a:rPr>
              <a:t>Let’s visit GCP console, which is kinda the online version of gcloud CLI </a:t>
            </a:r>
            <a:r>
              <a:rPr lang="uk" u="sng">
                <a:solidFill>
                  <a:schemeClr val="hlink"/>
                </a:solidFill>
                <a:hlinkClick r:id="rId3"/>
              </a:rPr>
              <a:t>https://console.cloud.google.com/</a:t>
            </a:r>
            <a:r>
              <a:rPr lang="uk">
                <a:solidFill>
                  <a:schemeClr val="dk1"/>
                </a:solidFill>
              </a:rPr>
              <a:t> . You should see something like this:</a:t>
            </a:r>
            <a:endParaRPr>
              <a:solidFill>
                <a:schemeClr val="dk1"/>
              </a:solidFill>
            </a:endParaRPr>
          </a:p>
          <a:p>
            <a:pPr indent="0" lvl="0" marL="0" rtl="0" algn="l">
              <a:spcBef>
                <a:spcPts val="0"/>
              </a:spcBef>
              <a:spcAft>
                <a:spcPts val="1200"/>
              </a:spcAft>
              <a:buNone/>
            </a:pPr>
            <a:r>
              <a:t/>
            </a:r>
            <a:endParaRPr>
              <a:solidFill>
                <a:schemeClr val="dk1"/>
              </a:solidFill>
              <a:highlight>
                <a:schemeClr val="lt1"/>
              </a:highlight>
            </a:endParaRPr>
          </a:p>
        </p:txBody>
      </p:sp>
      <p:sp>
        <p:nvSpPr>
          <p:cNvPr id="67" name="Google Shape;67;p15"/>
          <p:cNvSpPr txBox="1"/>
          <p:nvPr>
            <p:ph type="title"/>
          </p:nvPr>
        </p:nvSpPr>
        <p:spPr>
          <a:xfrm>
            <a:off x="311700" y="59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2) GCP projects</a:t>
            </a:r>
            <a:endParaRPr/>
          </a:p>
        </p:txBody>
      </p:sp>
      <p:pic>
        <p:nvPicPr>
          <p:cNvPr id="68" name="Google Shape;68;p15"/>
          <p:cNvPicPr preferRelativeResize="0"/>
          <p:nvPr/>
        </p:nvPicPr>
        <p:blipFill>
          <a:blip r:embed="rId4">
            <a:alphaModFix/>
          </a:blip>
          <a:stretch>
            <a:fillRect/>
          </a:stretch>
        </p:blipFill>
        <p:spPr>
          <a:xfrm>
            <a:off x="1074675" y="1202850"/>
            <a:ext cx="6837750" cy="3869600"/>
          </a:xfrm>
          <a:prstGeom prst="rect">
            <a:avLst/>
          </a:prstGeom>
          <a:noFill/>
          <a:ln>
            <a:noFill/>
          </a:ln>
        </p:spPr>
      </p:pic>
      <p:sp>
        <p:nvSpPr>
          <p:cNvPr id="69" name="Google Shape;69;p15"/>
          <p:cNvSpPr/>
          <p:nvPr/>
        </p:nvSpPr>
        <p:spPr>
          <a:xfrm>
            <a:off x="1714500" y="1202850"/>
            <a:ext cx="1020000" cy="254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 name="Google Shape;70;p15"/>
          <p:cNvSpPr txBox="1"/>
          <p:nvPr/>
        </p:nvSpPr>
        <p:spPr>
          <a:xfrm>
            <a:off x="68575" y="1543050"/>
            <a:ext cx="17145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sz="1800">
                <a:solidFill>
                  <a:schemeClr val="dk2"/>
                </a:solidFill>
              </a:rPr>
              <a:t>The most important here right now - is the button to choose / switch projects</a:t>
            </a:r>
            <a:endParaRPr sz="1800">
              <a:solidFill>
                <a:schemeClr val="dk2"/>
              </a:solidFill>
            </a:endParaRPr>
          </a:p>
        </p:txBody>
      </p:sp>
      <p:cxnSp>
        <p:nvCxnSpPr>
          <p:cNvPr id="71" name="Google Shape;71;p15"/>
          <p:cNvCxnSpPr>
            <a:stCxn id="70" idx="0"/>
            <a:endCxn id="69" idx="2"/>
          </p:cNvCxnSpPr>
          <p:nvPr/>
        </p:nvCxnSpPr>
        <p:spPr>
          <a:xfrm flipH="1" rot="10800000">
            <a:off x="925825" y="1330050"/>
            <a:ext cx="788700" cy="2130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1714500" y="958200"/>
            <a:ext cx="5438684" cy="4065276"/>
          </a:xfrm>
          <a:prstGeom prst="rect">
            <a:avLst/>
          </a:prstGeom>
          <a:noFill/>
          <a:ln>
            <a:noFill/>
          </a:ln>
        </p:spPr>
      </p:pic>
      <p:sp>
        <p:nvSpPr>
          <p:cNvPr id="77" name="Google Shape;77;p16"/>
          <p:cNvSpPr txBox="1"/>
          <p:nvPr>
            <p:ph idx="1" type="body"/>
          </p:nvPr>
        </p:nvSpPr>
        <p:spPr>
          <a:xfrm>
            <a:off x="311700" y="569550"/>
            <a:ext cx="8520600" cy="97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solidFill>
                  <a:schemeClr val="dk1"/>
                </a:solidFill>
              </a:rPr>
              <a:t>2) When you’ll click on it, you should see something like this: </a:t>
            </a:r>
            <a:endParaRPr>
              <a:solidFill>
                <a:schemeClr val="dk1"/>
              </a:solidFill>
            </a:endParaRPr>
          </a:p>
          <a:p>
            <a:pPr indent="0" lvl="0" marL="0" rtl="0" algn="l">
              <a:spcBef>
                <a:spcPts val="0"/>
              </a:spcBef>
              <a:spcAft>
                <a:spcPts val="1200"/>
              </a:spcAft>
              <a:buNone/>
            </a:pPr>
            <a:r>
              <a:t/>
            </a:r>
            <a:endParaRPr>
              <a:solidFill>
                <a:schemeClr val="dk1"/>
              </a:solidFill>
              <a:highlight>
                <a:schemeClr val="lt1"/>
              </a:highlight>
            </a:endParaRPr>
          </a:p>
        </p:txBody>
      </p:sp>
      <p:sp>
        <p:nvSpPr>
          <p:cNvPr id="78" name="Google Shape;78;p16"/>
          <p:cNvSpPr txBox="1"/>
          <p:nvPr>
            <p:ph type="title"/>
          </p:nvPr>
        </p:nvSpPr>
        <p:spPr>
          <a:xfrm>
            <a:off x="311700" y="59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2) GCP projects</a:t>
            </a:r>
            <a:endParaRPr/>
          </a:p>
        </p:txBody>
      </p:sp>
      <p:sp>
        <p:nvSpPr>
          <p:cNvPr id="79" name="Google Shape;79;p16"/>
          <p:cNvSpPr/>
          <p:nvPr/>
        </p:nvSpPr>
        <p:spPr>
          <a:xfrm>
            <a:off x="1714500" y="1202850"/>
            <a:ext cx="1405800" cy="374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 name="Google Shape;80;p16"/>
          <p:cNvSpPr txBox="1"/>
          <p:nvPr/>
        </p:nvSpPr>
        <p:spPr>
          <a:xfrm>
            <a:off x="7269475" y="1148725"/>
            <a:ext cx="1714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a:solidFill>
                  <a:schemeClr val="dk1"/>
                </a:solidFill>
              </a:rPr>
              <a:t>Current organisation - choose </a:t>
            </a:r>
            <a:r>
              <a:rPr b="1" lang="uk">
                <a:solidFill>
                  <a:schemeClr val="dk1"/>
                </a:solidFill>
              </a:rPr>
              <a:t>molbioschool.org</a:t>
            </a:r>
            <a:endParaRPr b="1">
              <a:solidFill>
                <a:schemeClr val="dk1"/>
              </a:solidFill>
            </a:endParaRPr>
          </a:p>
        </p:txBody>
      </p:sp>
      <p:cxnSp>
        <p:nvCxnSpPr>
          <p:cNvPr id="81" name="Google Shape;81;p16"/>
          <p:cNvCxnSpPr>
            <a:endCxn id="79" idx="6"/>
          </p:cNvCxnSpPr>
          <p:nvPr/>
        </p:nvCxnSpPr>
        <p:spPr>
          <a:xfrm flipH="1">
            <a:off x="3120300" y="1363050"/>
            <a:ext cx="4183500" cy="27000"/>
          </a:xfrm>
          <a:prstGeom prst="straightConnector1">
            <a:avLst/>
          </a:prstGeom>
          <a:noFill/>
          <a:ln cap="flat" cmpd="sng" w="28575">
            <a:solidFill>
              <a:schemeClr val="dk2"/>
            </a:solidFill>
            <a:prstDash val="solid"/>
            <a:round/>
            <a:headEnd len="med" w="med" type="none"/>
            <a:tailEnd len="med" w="med" type="none"/>
          </a:ln>
        </p:spPr>
      </p:cxnSp>
      <p:sp>
        <p:nvSpPr>
          <p:cNvPr id="82" name="Google Shape;82;p16"/>
          <p:cNvSpPr/>
          <p:nvPr/>
        </p:nvSpPr>
        <p:spPr>
          <a:xfrm>
            <a:off x="1714500" y="2195425"/>
            <a:ext cx="1405800" cy="374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 name="Google Shape;83;p16"/>
          <p:cNvSpPr txBox="1"/>
          <p:nvPr/>
        </p:nvSpPr>
        <p:spPr>
          <a:xfrm>
            <a:off x="0" y="2349725"/>
            <a:ext cx="1714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a:solidFill>
                  <a:schemeClr val="dk1"/>
                </a:solidFill>
              </a:rPr>
              <a:t>Current project - choose </a:t>
            </a:r>
            <a:r>
              <a:rPr b="1" lang="uk">
                <a:solidFill>
                  <a:schemeClr val="dk1"/>
                </a:solidFill>
              </a:rPr>
              <a:t>ubds-labs</a:t>
            </a:r>
            <a:endParaRPr b="1">
              <a:solidFill>
                <a:schemeClr val="dk1"/>
              </a:solidFill>
            </a:endParaRPr>
          </a:p>
        </p:txBody>
      </p:sp>
      <p:cxnSp>
        <p:nvCxnSpPr>
          <p:cNvPr id="84" name="Google Shape;84;p16"/>
          <p:cNvCxnSpPr>
            <a:stCxn id="83" idx="0"/>
            <a:endCxn id="82" idx="1"/>
          </p:cNvCxnSpPr>
          <p:nvPr/>
        </p:nvCxnSpPr>
        <p:spPr>
          <a:xfrm flipH="1" rot="10800000">
            <a:off x="857250" y="2250125"/>
            <a:ext cx="1063200" cy="99600"/>
          </a:xfrm>
          <a:prstGeom prst="straightConnector1">
            <a:avLst/>
          </a:prstGeom>
          <a:noFill/>
          <a:ln cap="flat" cmpd="sng" w="28575">
            <a:solidFill>
              <a:schemeClr val="dk2"/>
            </a:solidFill>
            <a:prstDash val="solid"/>
            <a:round/>
            <a:headEnd len="med" w="med" type="none"/>
            <a:tailEnd len="med" w="med" type="none"/>
          </a:ln>
        </p:spPr>
      </p:cxnSp>
      <p:sp>
        <p:nvSpPr>
          <p:cNvPr id="85" name="Google Shape;85;p16"/>
          <p:cNvSpPr/>
          <p:nvPr/>
        </p:nvSpPr>
        <p:spPr>
          <a:xfrm>
            <a:off x="5004425" y="2250125"/>
            <a:ext cx="1405800" cy="374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 name="Google Shape;86;p16"/>
          <p:cNvSpPr txBox="1"/>
          <p:nvPr/>
        </p:nvSpPr>
        <p:spPr>
          <a:xfrm>
            <a:off x="5841600" y="3813875"/>
            <a:ext cx="2559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a:solidFill>
                  <a:schemeClr val="dk1"/>
                </a:solidFill>
              </a:rPr>
              <a:t>Here the </a:t>
            </a:r>
            <a:r>
              <a:rPr b="1" lang="uk">
                <a:solidFill>
                  <a:schemeClr val="dk1"/>
                </a:solidFill>
              </a:rPr>
              <a:t>PROJECT ID</a:t>
            </a:r>
            <a:r>
              <a:rPr lang="uk">
                <a:solidFill>
                  <a:schemeClr val="dk1"/>
                </a:solidFill>
              </a:rPr>
              <a:t> of your project is specified, for our ubds-labs it is the same as project name</a:t>
            </a:r>
            <a:endParaRPr b="1">
              <a:solidFill>
                <a:schemeClr val="dk1"/>
              </a:solidFill>
            </a:endParaRPr>
          </a:p>
        </p:txBody>
      </p:sp>
      <p:cxnSp>
        <p:nvCxnSpPr>
          <p:cNvPr id="87" name="Google Shape;87;p16"/>
          <p:cNvCxnSpPr>
            <a:stCxn id="86" idx="0"/>
            <a:endCxn id="85" idx="5"/>
          </p:cNvCxnSpPr>
          <p:nvPr/>
        </p:nvCxnSpPr>
        <p:spPr>
          <a:xfrm rot="10800000">
            <a:off x="6204450" y="2569775"/>
            <a:ext cx="916800" cy="12441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idx="1" type="body"/>
          </p:nvPr>
        </p:nvSpPr>
        <p:spPr>
          <a:xfrm>
            <a:off x="311700" y="569550"/>
            <a:ext cx="8520600" cy="973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uk">
                <a:solidFill>
                  <a:schemeClr val="dk1"/>
                </a:solidFill>
              </a:rPr>
              <a:t>3)  After you clicked on ubds-labs, we should be here again. Let’s navigate to the Compute Engine to see the available instances</a:t>
            </a:r>
            <a:endParaRPr>
              <a:solidFill>
                <a:schemeClr val="dk1"/>
              </a:solidFill>
            </a:endParaRPr>
          </a:p>
          <a:p>
            <a:pPr indent="0" lvl="0" marL="0" rtl="0" algn="l">
              <a:spcBef>
                <a:spcPts val="0"/>
              </a:spcBef>
              <a:spcAft>
                <a:spcPts val="1200"/>
              </a:spcAft>
              <a:buNone/>
            </a:pPr>
            <a:r>
              <a:t/>
            </a:r>
            <a:endParaRPr>
              <a:solidFill>
                <a:schemeClr val="dk1"/>
              </a:solidFill>
              <a:highlight>
                <a:schemeClr val="lt1"/>
              </a:highlight>
            </a:endParaRPr>
          </a:p>
        </p:txBody>
      </p:sp>
      <p:sp>
        <p:nvSpPr>
          <p:cNvPr id="93" name="Google Shape;93;p17"/>
          <p:cNvSpPr txBox="1"/>
          <p:nvPr>
            <p:ph type="title"/>
          </p:nvPr>
        </p:nvSpPr>
        <p:spPr>
          <a:xfrm>
            <a:off x="311700" y="59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3) GCP Compute Engine</a:t>
            </a:r>
            <a:endParaRPr/>
          </a:p>
        </p:txBody>
      </p:sp>
      <p:pic>
        <p:nvPicPr>
          <p:cNvPr id="94" name="Google Shape;94;p17"/>
          <p:cNvPicPr preferRelativeResize="0"/>
          <p:nvPr/>
        </p:nvPicPr>
        <p:blipFill>
          <a:blip r:embed="rId3">
            <a:alphaModFix/>
          </a:blip>
          <a:stretch>
            <a:fillRect/>
          </a:stretch>
        </p:blipFill>
        <p:spPr>
          <a:xfrm>
            <a:off x="776550" y="1279200"/>
            <a:ext cx="6837750" cy="3589426"/>
          </a:xfrm>
          <a:prstGeom prst="rect">
            <a:avLst/>
          </a:prstGeom>
          <a:noFill/>
          <a:ln>
            <a:noFill/>
          </a:ln>
        </p:spPr>
      </p:pic>
      <p:sp>
        <p:nvSpPr>
          <p:cNvPr id="95" name="Google Shape;95;p17"/>
          <p:cNvSpPr/>
          <p:nvPr/>
        </p:nvSpPr>
        <p:spPr>
          <a:xfrm>
            <a:off x="5411200" y="3769400"/>
            <a:ext cx="1020000" cy="254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idx="1" type="body"/>
          </p:nvPr>
        </p:nvSpPr>
        <p:spPr>
          <a:xfrm>
            <a:off x="311700" y="569550"/>
            <a:ext cx="8520600" cy="767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uk">
                <a:solidFill>
                  <a:schemeClr val="dk1"/>
                </a:solidFill>
              </a:rPr>
              <a:t>4</a:t>
            </a:r>
            <a:r>
              <a:rPr lang="uk">
                <a:solidFill>
                  <a:schemeClr val="dk1"/>
                </a:solidFill>
              </a:rPr>
              <a:t>)  You should see this </a:t>
            </a:r>
            <a:endParaRPr>
              <a:solidFill>
                <a:schemeClr val="dk1"/>
              </a:solidFill>
            </a:endParaRPr>
          </a:p>
          <a:p>
            <a:pPr indent="0" lvl="0" marL="0" rtl="0" algn="l">
              <a:spcBef>
                <a:spcPts val="0"/>
              </a:spcBef>
              <a:spcAft>
                <a:spcPts val="0"/>
              </a:spcAft>
              <a:buNone/>
            </a:pPr>
            <a:r>
              <a:rPr lang="uk">
                <a:solidFill>
                  <a:schemeClr val="dk1"/>
                </a:solidFill>
              </a:rPr>
              <a:t>menu on the left side:</a:t>
            </a:r>
            <a:endParaRPr>
              <a:solidFill>
                <a:schemeClr val="dk1"/>
              </a:solidFill>
              <a:highlight>
                <a:schemeClr val="lt1"/>
              </a:highlight>
            </a:endParaRPr>
          </a:p>
        </p:txBody>
      </p:sp>
      <p:sp>
        <p:nvSpPr>
          <p:cNvPr id="101" name="Google Shape;101;p18"/>
          <p:cNvSpPr txBox="1"/>
          <p:nvPr>
            <p:ph type="title"/>
          </p:nvPr>
        </p:nvSpPr>
        <p:spPr>
          <a:xfrm>
            <a:off x="311700" y="59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3) GCP Compute Engine</a:t>
            </a:r>
            <a:endParaRPr/>
          </a:p>
        </p:txBody>
      </p:sp>
      <p:pic>
        <p:nvPicPr>
          <p:cNvPr id="102" name="Google Shape;102;p18"/>
          <p:cNvPicPr preferRelativeResize="0"/>
          <p:nvPr/>
        </p:nvPicPr>
        <p:blipFill>
          <a:blip r:embed="rId3">
            <a:alphaModFix/>
          </a:blip>
          <a:stretch>
            <a:fillRect/>
          </a:stretch>
        </p:blipFill>
        <p:spPr>
          <a:xfrm>
            <a:off x="526600" y="1225850"/>
            <a:ext cx="1498375" cy="3780499"/>
          </a:xfrm>
          <a:prstGeom prst="rect">
            <a:avLst/>
          </a:prstGeom>
          <a:noFill/>
          <a:ln>
            <a:noFill/>
          </a:ln>
        </p:spPr>
      </p:pic>
      <p:sp>
        <p:nvSpPr>
          <p:cNvPr id="103" name="Google Shape;103;p18"/>
          <p:cNvSpPr/>
          <p:nvPr/>
        </p:nvSpPr>
        <p:spPr>
          <a:xfrm>
            <a:off x="526600" y="2157800"/>
            <a:ext cx="1020000" cy="2544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 name="Google Shape;104;p18"/>
          <p:cNvSpPr txBox="1"/>
          <p:nvPr>
            <p:ph idx="1" type="body"/>
          </p:nvPr>
        </p:nvSpPr>
        <p:spPr>
          <a:xfrm>
            <a:off x="2538650" y="1133450"/>
            <a:ext cx="8520600" cy="76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solidFill>
                  <a:schemeClr val="dk1"/>
                </a:solidFill>
              </a:rPr>
              <a:t>5</a:t>
            </a:r>
            <a:r>
              <a:rPr lang="uk">
                <a:solidFill>
                  <a:schemeClr val="dk1"/>
                </a:solidFill>
              </a:rPr>
              <a:t>)  Click on it and see the list of all VMs in this project</a:t>
            </a:r>
            <a:endParaRPr>
              <a:solidFill>
                <a:schemeClr val="dk1"/>
              </a:solidFill>
              <a:highlight>
                <a:schemeClr val="lt1"/>
              </a:highlight>
            </a:endParaRPr>
          </a:p>
        </p:txBody>
      </p:sp>
      <p:pic>
        <p:nvPicPr>
          <p:cNvPr id="105" name="Google Shape;105;p18"/>
          <p:cNvPicPr preferRelativeResize="0"/>
          <p:nvPr/>
        </p:nvPicPr>
        <p:blipFill>
          <a:blip r:embed="rId4">
            <a:alphaModFix/>
          </a:blip>
          <a:stretch>
            <a:fillRect/>
          </a:stretch>
        </p:blipFill>
        <p:spPr>
          <a:xfrm>
            <a:off x="2683150" y="1599200"/>
            <a:ext cx="6044672" cy="3261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arenR"/>
            </a:pPr>
            <a:r>
              <a:rPr lang="uk">
                <a:solidFill>
                  <a:schemeClr val="dk1"/>
                </a:solidFill>
              </a:rPr>
              <a:t>Let’s return to our terminals and do the same thing with gcloud CLI</a:t>
            </a:r>
            <a:endParaRPr>
              <a:solidFill>
                <a:schemeClr val="dk1"/>
              </a:solidFill>
            </a:endParaRPr>
          </a:p>
          <a:p>
            <a:pPr indent="-342900" lvl="0" marL="457200" rtl="0" algn="l">
              <a:spcBef>
                <a:spcPts val="0"/>
              </a:spcBef>
              <a:spcAft>
                <a:spcPts val="0"/>
              </a:spcAft>
              <a:buClr>
                <a:schemeClr val="dk1"/>
              </a:buClr>
              <a:buSzPts val="1800"/>
              <a:buAutoNum type="arabicParenR"/>
            </a:pPr>
            <a:r>
              <a:rPr lang="uk">
                <a:solidFill>
                  <a:schemeClr val="dk1"/>
                </a:solidFill>
              </a:rPr>
              <a:t>Run </a:t>
            </a:r>
            <a:r>
              <a:rPr lang="uk" sz="1150">
                <a:solidFill>
                  <a:schemeClr val="dk1"/>
                </a:solidFill>
                <a:highlight>
                  <a:schemeClr val="lt2"/>
                </a:highlight>
              </a:rPr>
              <a:t>gcloud compute instances list --project=ubds-labs</a:t>
            </a:r>
            <a:endParaRPr sz="1150">
              <a:solidFill>
                <a:schemeClr val="dk1"/>
              </a:solidFill>
              <a:highlight>
                <a:schemeClr val="lt2"/>
              </a:highlight>
            </a:endParaRPr>
          </a:p>
          <a:p>
            <a:pPr indent="-342900" lvl="0" marL="457200" rtl="0" algn="l">
              <a:spcBef>
                <a:spcPts val="0"/>
              </a:spcBef>
              <a:spcAft>
                <a:spcPts val="0"/>
              </a:spcAft>
              <a:buClr>
                <a:schemeClr val="dk1"/>
              </a:buClr>
              <a:buSzPts val="1800"/>
              <a:buAutoNum type="arabicParenR"/>
            </a:pPr>
            <a:r>
              <a:rPr lang="uk">
                <a:solidFill>
                  <a:schemeClr val="dk1"/>
                </a:solidFill>
              </a:rPr>
              <a:t>You’ll see the list of VMs in ubds-labs project:</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uk">
                <a:solidFill>
                  <a:schemeClr val="dk1"/>
                </a:solidFill>
              </a:rPr>
              <a:t>4) My machine is called md-lab-teacher. At the start of the project, I’ll ask Roy to create the machines for each of you, so you’ll have your own VM.</a:t>
            </a:r>
            <a:endParaRPr>
              <a:solidFill>
                <a:schemeClr val="dk1"/>
              </a:solidFill>
            </a:endParaRPr>
          </a:p>
          <a:p>
            <a:pPr indent="0" lvl="0" marL="457200" rtl="0" algn="l">
              <a:spcBef>
                <a:spcPts val="1200"/>
              </a:spcBef>
              <a:spcAft>
                <a:spcPts val="1200"/>
              </a:spcAft>
              <a:buNone/>
            </a:pPr>
            <a:r>
              <a:t/>
            </a:r>
            <a:endParaRPr>
              <a:solidFill>
                <a:schemeClr val="dk1"/>
              </a:solidFill>
              <a:highlight>
                <a:schemeClr val="lt1"/>
              </a:highlight>
            </a:endParaRPr>
          </a:p>
        </p:txBody>
      </p:sp>
      <p:sp>
        <p:nvSpPr>
          <p:cNvPr id="111" name="Google Shape;11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4) Gcloud CLI Compute</a:t>
            </a:r>
            <a:endParaRPr/>
          </a:p>
        </p:txBody>
      </p:sp>
      <p:pic>
        <p:nvPicPr>
          <p:cNvPr id="112" name="Google Shape;112;p19"/>
          <p:cNvPicPr preferRelativeResize="0"/>
          <p:nvPr/>
        </p:nvPicPr>
        <p:blipFill>
          <a:blip r:embed="rId3">
            <a:alphaModFix/>
          </a:blip>
          <a:stretch>
            <a:fillRect/>
          </a:stretch>
        </p:blipFill>
        <p:spPr>
          <a:xfrm>
            <a:off x="77150" y="2202575"/>
            <a:ext cx="9009700" cy="1064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arenR"/>
            </a:pPr>
            <a:r>
              <a:rPr lang="uk">
                <a:solidFill>
                  <a:schemeClr val="dk1"/>
                </a:solidFill>
                <a:highlight>
                  <a:schemeClr val="lt1"/>
                </a:highlight>
              </a:rPr>
              <a:t>We’re gonna use VSCode to connect to VMs an work with them - </a:t>
            </a:r>
            <a:r>
              <a:rPr lang="uk">
                <a:solidFill>
                  <a:schemeClr val="dk1"/>
                </a:solidFill>
                <a:highlight>
                  <a:schemeClr val="lt1"/>
                </a:highlight>
              </a:rPr>
              <a:t>because</a:t>
            </a:r>
            <a:r>
              <a:rPr lang="uk">
                <a:solidFill>
                  <a:schemeClr val="dk1"/>
                </a:solidFill>
                <a:highlight>
                  <a:schemeClr val="lt1"/>
                </a:highlight>
              </a:rPr>
              <a:t> it is super easy and convenient to do anything remotely via VSCode</a:t>
            </a:r>
            <a:endParaRPr>
              <a:solidFill>
                <a:schemeClr val="dk1"/>
              </a:solidFill>
              <a:highlight>
                <a:schemeClr val="lt1"/>
              </a:highlight>
            </a:endParaRPr>
          </a:p>
          <a:p>
            <a:pPr indent="-342900" lvl="0" marL="457200" rtl="0" algn="l">
              <a:spcBef>
                <a:spcPts val="0"/>
              </a:spcBef>
              <a:spcAft>
                <a:spcPts val="0"/>
              </a:spcAft>
              <a:buClr>
                <a:schemeClr val="dk1"/>
              </a:buClr>
              <a:buSzPts val="1800"/>
              <a:buAutoNum type="arabicParenR"/>
            </a:pPr>
            <a:r>
              <a:rPr lang="uk">
                <a:solidFill>
                  <a:schemeClr val="dk1"/>
                </a:solidFill>
                <a:highlight>
                  <a:schemeClr val="lt1"/>
                </a:highlight>
              </a:rPr>
              <a:t>But first, let’s connect to the VM in terminal (for two reasons: first -just to try, and second - we need to add the </a:t>
            </a:r>
            <a:r>
              <a:rPr lang="uk">
                <a:solidFill>
                  <a:schemeClr val="dk1"/>
                </a:solidFill>
                <a:highlight>
                  <a:schemeClr val="lt1"/>
                </a:highlight>
              </a:rPr>
              <a:t>address</a:t>
            </a:r>
            <a:r>
              <a:rPr lang="uk">
                <a:solidFill>
                  <a:schemeClr val="dk1"/>
                </a:solidFill>
                <a:highlight>
                  <a:schemeClr val="lt1"/>
                </a:highlight>
              </a:rPr>
              <a:t> of the machine to our ssh_known_hosts_list file)</a:t>
            </a:r>
            <a:endParaRPr>
              <a:solidFill>
                <a:schemeClr val="dk1"/>
              </a:solidFill>
              <a:highlight>
                <a:schemeClr val="lt1"/>
              </a:highlight>
            </a:endParaRPr>
          </a:p>
          <a:p>
            <a:pPr indent="-342900" lvl="0" marL="457200" rtl="0" algn="l">
              <a:spcBef>
                <a:spcPts val="0"/>
              </a:spcBef>
              <a:spcAft>
                <a:spcPts val="0"/>
              </a:spcAft>
              <a:buClr>
                <a:schemeClr val="dk1"/>
              </a:buClr>
              <a:buSzPts val="1800"/>
              <a:buAutoNum type="arabicParenR"/>
            </a:pPr>
            <a:r>
              <a:rPr lang="uk">
                <a:solidFill>
                  <a:schemeClr val="dk1"/>
                </a:solidFill>
                <a:highlight>
                  <a:schemeClr val="lt1"/>
                </a:highlight>
              </a:rPr>
              <a:t>To connect to the instance, run this command in the terminal:</a:t>
            </a:r>
            <a:endParaRPr>
              <a:solidFill>
                <a:schemeClr val="dk1"/>
              </a:solidFill>
              <a:highlight>
                <a:schemeClr val="lt1"/>
              </a:highlight>
            </a:endParaRPr>
          </a:p>
          <a:p>
            <a:pPr indent="457200" lvl="0" marL="0" rtl="0" algn="l">
              <a:spcBef>
                <a:spcPts val="1200"/>
              </a:spcBef>
              <a:spcAft>
                <a:spcPts val="0"/>
              </a:spcAft>
              <a:buNone/>
            </a:pPr>
            <a:r>
              <a:rPr lang="uk" sz="1150">
                <a:solidFill>
                  <a:schemeClr val="dk1"/>
                </a:solidFill>
                <a:highlight>
                  <a:schemeClr val="lt2"/>
                </a:highlight>
              </a:rPr>
              <a:t>gcloud compute ssh md-lab-teacher --project=ubds-labs --zone=us-central1-f </a:t>
            </a:r>
            <a:r>
              <a:rPr lang="uk" sz="1150">
                <a:solidFill>
                  <a:schemeClr val="dk1"/>
                </a:solidFill>
                <a:highlight>
                  <a:schemeClr val="lt2"/>
                </a:highlight>
              </a:rPr>
              <a:t>--tunnel-through-iap</a:t>
            </a:r>
            <a:r>
              <a:rPr lang="uk" sz="1150">
                <a:solidFill>
                  <a:schemeClr val="dk1"/>
                </a:solidFill>
                <a:highlight>
                  <a:schemeClr val="lt2"/>
                </a:highlight>
              </a:rPr>
              <a:t> </a:t>
            </a:r>
            <a:endParaRPr sz="1150">
              <a:solidFill>
                <a:schemeClr val="dk1"/>
              </a:solidFill>
              <a:highlight>
                <a:schemeClr val="lt2"/>
              </a:highlight>
            </a:endParaRPr>
          </a:p>
          <a:p>
            <a:pPr indent="457200" lvl="0" marL="0" rtl="0" algn="l">
              <a:spcBef>
                <a:spcPts val="0"/>
              </a:spcBef>
              <a:spcAft>
                <a:spcPts val="0"/>
              </a:spcAft>
              <a:buNone/>
            </a:pPr>
            <a:r>
              <a:rPr lang="uk" sz="1150">
                <a:solidFill>
                  <a:schemeClr val="dk1"/>
                </a:solidFill>
              </a:rPr>
              <a:t>###NOTE: use the name of your instance instead of </a:t>
            </a:r>
            <a:r>
              <a:rPr lang="uk" sz="1150">
                <a:solidFill>
                  <a:schemeClr val="dk1"/>
                </a:solidFill>
              </a:rPr>
              <a:t>md-lab-teacher</a:t>
            </a:r>
            <a:endParaRPr sz="1150">
              <a:solidFill>
                <a:schemeClr val="dk1"/>
              </a:solidFill>
            </a:endParaRPr>
          </a:p>
          <a:p>
            <a:pPr indent="0" lvl="0" marL="457200" rtl="0" algn="l">
              <a:spcBef>
                <a:spcPts val="0"/>
              </a:spcBef>
              <a:spcAft>
                <a:spcPts val="0"/>
              </a:spcAft>
              <a:buNone/>
            </a:pPr>
            <a:r>
              <a:t/>
            </a:r>
            <a:endParaRPr sz="1150">
              <a:solidFill>
                <a:schemeClr val="dk1"/>
              </a:solidFill>
            </a:endParaRPr>
          </a:p>
          <a:p>
            <a:pPr indent="-327025" lvl="0" marL="457200" rtl="0" algn="l">
              <a:spcBef>
                <a:spcPts val="0"/>
              </a:spcBef>
              <a:spcAft>
                <a:spcPts val="0"/>
              </a:spcAft>
              <a:buClr>
                <a:schemeClr val="dk1"/>
              </a:buClr>
              <a:buSzPts val="1550"/>
              <a:buAutoNum type="arabicParenR"/>
            </a:pPr>
            <a:r>
              <a:rPr lang="uk" sz="1550">
                <a:solidFill>
                  <a:schemeClr val="dk1"/>
                </a:solidFill>
              </a:rPr>
              <a:t>You’ll end up in your home directory on the VM</a:t>
            </a:r>
            <a:endParaRPr sz="1550">
              <a:solidFill>
                <a:schemeClr val="dk1"/>
              </a:solidFill>
            </a:endParaRPr>
          </a:p>
        </p:txBody>
      </p:sp>
      <p:sp>
        <p:nvSpPr>
          <p:cNvPr id="118" name="Google Shape;11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4) Let’s finally connect to instance!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7025" lvl="0" marL="457200" rtl="0" algn="l">
              <a:spcBef>
                <a:spcPts val="0"/>
              </a:spcBef>
              <a:spcAft>
                <a:spcPts val="0"/>
              </a:spcAft>
              <a:buClr>
                <a:schemeClr val="dk1"/>
              </a:buClr>
              <a:buSzPts val="1550"/>
              <a:buAutoNum type="arabicParenR"/>
            </a:pPr>
            <a:r>
              <a:rPr lang="uk">
                <a:solidFill>
                  <a:schemeClr val="dk1"/>
                </a:solidFill>
                <a:highlight>
                  <a:schemeClr val="lt1"/>
                </a:highlight>
              </a:rPr>
              <a:t>Great, we connected to the instance via terminal, but let’s make it via VSCode.</a:t>
            </a:r>
            <a:endParaRPr>
              <a:solidFill>
                <a:schemeClr val="dk1"/>
              </a:solidFill>
              <a:highlight>
                <a:schemeClr val="lt1"/>
              </a:highlight>
            </a:endParaRPr>
          </a:p>
          <a:p>
            <a:pPr indent="-342900" lvl="0" marL="457200" rtl="0" algn="l">
              <a:spcBef>
                <a:spcPts val="0"/>
              </a:spcBef>
              <a:spcAft>
                <a:spcPts val="0"/>
              </a:spcAft>
              <a:buClr>
                <a:schemeClr val="dk1"/>
              </a:buClr>
              <a:buSzPts val="1800"/>
              <a:buAutoNum type="arabicParenR"/>
            </a:pPr>
            <a:r>
              <a:rPr lang="uk">
                <a:solidFill>
                  <a:schemeClr val="dk1"/>
                </a:solidFill>
                <a:highlight>
                  <a:schemeClr val="lt1"/>
                </a:highlight>
              </a:rPr>
              <a:t>Open your VSCode, and navigate to the Extensions Menu:</a:t>
            </a:r>
            <a:endParaRPr>
              <a:solidFill>
                <a:schemeClr val="dk1"/>
              </a:solidFill>
              <a:highlight>
                <a:schemeClr val="lt1"/>
              </a:highlight>
            </a:endParaRPr>
          </a:p>
        </p:txBody>
      </p:sp>
      <p:sp>
        <p:nvSpPr>
          <p:cNvPr id="124" name="Google Shape;12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uk"/>
              <a:t>5) VSCode</a:t>
            </a:r>
            <a:endParaRPr/>
          </a:p>
        </p:txBody>
      </p:sp>
      <p:pic>
        <p:nvPicPr>
          <p:cNvPr id="125" name="Google Shape;125;p21"/>
          <p:cNvPicPr preferRelativeResize="0"/>
          <p:nvPr/>
        </p:nvPicPr>
        <p:blipFill>
          <a:blip r:embed="rId3">
            <a:alphaModFix/>
          </a:blip>
          <a:stretch>
            <a:fillRect/>
          </a:stretch>
        </p:blipFill>
        <p:spPr>
          <a:xfrm>
            <a:off x="1190138" y="2258800"/>
            <a:ext cx="6763725" cy="2447225"/>
          </a:xfrm>
          <a:prstGeom prst="rect">
            <a:avLst/>
          </a:prstGeom>
          <a:noFill/>
          <a:ln>
            <a:noFill/>
          </a:ln>
        </p:spPr>
      </p:pic>
      <p:sp>
        <p:nvSpPr>
          <p:cNvPr id="126" name="Google Shape;126;p21"/>
          <p:cNvSpPr/>
          <p:nvPr/>
        </p:nvSpPr>
        <p:spPr>
          <a:xfrm>
            <a:off x="996400" y="3692250"/>
            <a:ext cx="1352400" cy="3969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