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8" r:id="rId2"/>
  </p:sldMasterIdLst>
  <p:notesMasterIdLst>
    <p:notesMasterId r:id="rId5"/>
  </p:notesMasterIdLst>
  <p:sldIdLst>
    <p:sldId id="259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69B03-0B48-48EA-AA34-7E3A629D3798}" type="datetimeFigureOut">
              <a:rPr lang="it-IT" smtClean="0"/>
              <a:t>18/09/2018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08E37-C0A5-4DAE-8825-F5827E2FF0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43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 smtClean="0"/>
          </a:p>
        </p:txBody>
      </p:sp>
      <p:sp>
        <p:nvSpPr>
          <p:cNvPr id="5124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C651DE2-1611-4E62-ABFC-FE4832B5F1A1}" type="slidenum">
              <a:rPr lang="it-IT" altLang="it-IT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it-IT" alt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32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altLang="it-IT" smtClean="0"/>
              <a:t>Numeri con oto</a:t>
            </a:r>
          </a:p>
        </p:txBody>
      </p:sp>
      <p:sp>
        <p:nvSpPr>
          <p:cNvPr id="9220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55036DB-3D2D-4A33-BDF5-7271C05C77E4}" type="slidenum">
              <a:rPr lang="it-IT" altLang="it-IT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it-IT" alt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4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6"/>
          <p:cNvGrpSpPr>
            <a:grpSpLocks/>
          </p:cNvGrpSpPr>
          <p:nvPr userDrawn="1"/>
        </p:nvGrpSpPr>
        <p:grpSpPr bwMode="auto">
          <a:xfrm>
            <a:off x="0" y="260350"/>
            <a:ext cx="12192000" cy="647700"/>
            <a:chOff x="0" y="260648"/>
            <a:chExt cx="9144000" cy="648072"/>
          </a:xfrm>
        </p:grpSpPr>
        <p:sp>
          <p:nvSpPr>
            <p:cNvPr id="5" name="Rettangolo 4"/>
            <p:cNvSpPr>
              <a:spLocks noChangeArrowheads="1"/>
            </p:cNvSpPr>
            <p:nvPr userDrawn="1"/>
          </p:nvSpPr>
          <p:spPr bwMode="auto">
            <a:xfrm>
              <a:off x="0" y="260648"/>
              <a:ext cx="9144000" cy="64807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it-IT" sz="2400" dirty="0">
                  <a:solidFill>
                    <a:srgbClr val="1F497D"/>
                  </a:solidFill>
                  <a:ea typeface="MS PGothic" panose="020B0600070205080204" pitchFamily="34" charset="-128"/>
                </a:rPr>
                <a:t>CENTRO NAZIONALE TRAPIANTI OPERATIVO</a:t>
              </a:r>
            </a:p>
          </p:txBody>
        </p:sp>
        <p:pic>
          <p:nvPicPr>
            <p:cNvPr id="6" name="Immagine 8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720"/>
              <a:ext cx="1260000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Immagine 9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8464" y="260720"/>
              <a:ext cx="1260000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8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CA663-8D4F-4620-A3A4-9FCBD918AE27}" type="datetimeFigureOut">
              <a:rPr lang="it-IT" altLang="it-IT"/>
              <a:pPr>
                <a:defRPr/>
              </a:pPr>
              <a:t>18/09/2018</a:t>
            </a:fld>
            <a:endParaRPr lang="it-IT" altLang="it-IT"/>
          </a:p>
        </p:txBody>
      </p:sp>
      <p:sp>
        <p:nvSpPr>
          <p:cNvPr id="9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E0E71-75D2-491E-AD5E-32F7BDF9961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2751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68F0D-9790-4473-B4AB-56E841527CEB}" type="datetimeFigureOut">
              <a:rPr lang="it-IT" altLang="it-IT"/>
              <a:pPr>
                <a:defRPr/>
              </a:pPr>
              <a:t>18/09/2018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200A4-ED37-4359-8E6D-B2503189907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2272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7EB77-44BC-48A4-8C70-B3B0DB96444C}" type="datetimeFigureOut">
              <a:rPr lang="it-IT" altLang="it-IT"/>
              <a:pPr>
                <a:defRPr/>
              </a:pPr>
              <a:t>18/09/2018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6AA2B-C720-47E2-AFCC-37720A3B333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9337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6"/>
          <p:cNvGrpSpPr>
            <a:grpSpLocks/>
          </p:cNvGrpSpPr>
          <p:nvPr userDrawn="1"/>
        </p:nvGrpSpPr>
        <p:grpSpPr bwMode="auto">
          <a:xfrm>
            <a:off x="0" y="260350"/>
            <a:ext cx="12192000" cy="647700"/>
            <a:chOff x="0" y="260648"/>
            <a:chExt cx="9144000" cy="648072"/>
          </a:xfrm>
        </p:grpSpPr>
        <p:sp>
          <p:nvSpPr>
            <p:cNvPr id="5" name="Rettangolo 4"/>
            <p:cNvSpPr>
              <a:spLocks noChangeArrowheads="1"/>
            </p:cNvSpPr>
            <p:nvPr userDrawn="1"/>
          </p:nvSpPr>
          <p:spPr bwMode="auto">
            <a:xfrm>
              <a:off x="0" y="260648"/>
              <a:ext cx="9144000" cy="64807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it-IT" sz="2400" dirty="0">
                  <a:solidFill>
                    <a:srgbClr val="1F497D"/>
                  </a:solidFill>
                  <a:ea typeface="MS PGothic" panose="020B0600070205080204" pitchFamily="34" charset="-128"/>
                </a:rPr>
                <a:t>CENTRO NAZIONALE TRAPIANTI OPERATIVO</a:t>
              </a:r>
            </a:p>
          </p:txBody>
        </p:sp>
        <p:pic>
          <p:nvPicPr>
            <p:cNvPr id="6" name="Immagine 8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720"/>
              <a:ext cx="1260000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Immagine 9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8464" y="260720"/>
              <a:ext cx="1260000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8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E7996-EA48-4C17-AC58-68F9156E448B}" type="datetimeFigureOut">
              <a:rPr lang="it-IT" altLang="it-IT"/>
              <a:pPr>
                <a:defRPr/>
              </a:pPr>
              <a:t>18/09/2018</a:t>
            </a:fld>
            <a:endParaRPr lang="it-IT" altLang="it-IT"/>
          </a:p>
        </p:txBody>
      </p:sp>
      <p:sp>
        <p:nvSpPr>
          <p:cNvPr id="9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6384DC-07F2-4C06-9D18-4D4361C02ED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7434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172BE-40A1-4665-94CB-1F5C250BD3DF}" type="datetimeFigureOut">
              <a:rPr lang="it-IT" altLang="it-IT"/>
              <a:pPr>
                <a:defRPr/>
              </a:pPr>
              <a:t>18/09/2018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AC6B8-2115-464A-BA36-24397BBB7D61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5471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A63CC-6757-4F0B-A2F7-1CB1546017FC}" type="datetimeFigureOut">
              <a:rPr lang="it-IT" altLang="it-IT"/>
              <a:pPr>
                <a:defRPr/>
              </a:pPr>
              <a:t>18/09/2018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60990-E659-4EE2-BF2F-2CE686695D1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002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lo stile del titolo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2C4A84-3EB5-41C4-A906-CB05E47B67CF}" type="datetimeFigureOut">
              <a:rPr lang="it-IT" altLang="it-IT"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18/09/2018</a:t>
            </a:fld>
            <a:endParaRPr lang="it-IT" altLang="it-IT">
              <a:ea typeface="MS PGothic" panose="020B0600070205080204" pitchFamily="34" charset="-128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it-IT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3D0C1C-350E-4022-9122-72EF3AA389E5}" type="slidenum">
              <a:rPr lang="it-IT" altLang="it-IT"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‹N›</a:t>
            </a:fld>
            <a:endParaRPr lang="it-IT" altLang="it-IT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1425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lo stile del titolo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D668DA-D8D6-4812-B428-7BECDB20E185}" type="datetimeFigureOut">
              <a:rPr lang="it-IT" altLang="it-IT"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18/09/2018</a:t>
            </a:fld>
            <a:endParaRPr lang="it-IT" altLang="it-IT">
              <a:ea typeface="MS PGothic" panose="020B0600070205080204" pitchFamily="34" charset="-128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it-IT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376AD9-2C6B-4319-9C8B-0C86CA139871}" type="slidenum">
              <a:rPr lang="it-IT" altLang="it-IT"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‹N›</a:t>
            </a:fld>
            <a:endParaRPr lang="it-IT" altLang="it-IT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9479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2495550" y="1157289"/>
            <a:ext cx="7304088" cy="54292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it-IT" sz="2400" b="1" dirty="0">
                <a:solidFill>
                  <a:srgbClr val="1F497D"/>
                </a:solidFill>
              </a:rPr>
              <a:t>OFFERTE DI POLMONI IN ECCEDENZA PER CENTRO</a:t>
            </a: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15979"/>
              </p:ext>
            </p:extLst>
          </p:nvPr>
        </p:nvGraphicFramePr>
        <p:xfrm>
          <a:off x="4116303" y="1940828"/>
          <a:ext cx="3818905" cy="39338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8446"/>
                <a:gridCol w="1255859"/>
                <a:gridCol w="1994600"/>
              </a:tblGrid>
              <a:tr h="578500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800" dirty="0" smtClean="0">
                          <a:solidFill>
                            <a:schemeClr val="tx1"/>
                          </a:solidFill>
                          <a:effectLst/>
                        </a:rPr>
                        <a:t>Regione</a:t>
                      </a:r>
                      <a:endParaRPr lang="it-I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OFFERTE DI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ORGANI</a:t>
                      </a:r>
                      <a:r>
                        <a:rPr lang="it-IT" sz="11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REGIONALI</a:t>
                      </a:r>
                      <a:endParaRPr lang="it-IT" sz="11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78466">
                <a:tc gridSpan="2"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ACCETTATE E TRAPIANTATE</a:t>
                      </a:r>
                      <a:endParaRPr lang="it-IT" sz="11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62254">
                <a:tc rowSpan="4">
                  <a:txBody>
                    <a:bodyPr/>
                    <a:lstStyle/>
                    <a:p>
                      <a:pPr algn="ctr"/>
                      <a:r>
                        <a:rPr lang="it-IT" sz="1300" dirty="0" smtClean="0"/>
                        <a:t>MA NORD</a:t>
                      </a:r>
                      <a:endParaRPr lang="it-IT" sz="1300" dirty="0"/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NITp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3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it-IT" sz="13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62254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Piemonte</a:t>
                      </a:r>
                      <a:endParaRPr lang="it-IT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3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it-IT" sz="13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62254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Emilia Romagna</a:t>
                      </a:r>
                      <a:endParaRPr lang="it-IT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3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it-IT" sz="13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62254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Toscana</a:t>
                      </a:r>
                      <a:endParaRPr lang="it-IT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3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it-IT" sz="13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4261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 SUD</a:t>
                      </a:r>
                      <a:endParaRPr lang="it-IT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Lazio</a:t>
                      </a:r>
                      <a:endParaRPr lang="it-IT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3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it-IT" sz="13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 anchorCtr="1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42615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Sicilia</a:t>
                      </a:r>
                      <a:endParaRPr lang="it-IT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3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it-IT" sz="13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 anchorCtr="1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42615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 b="1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ITALIA</a:t>
                      </a:r>
                      <a:endParaRPr lang="it-IT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3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  <a:endParaRPr lang="it-IT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 anchorCtr="1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156" name="Gruppo 4"/>
          <p:cNvGrpSpPr>
            <a:grpSpLocks/>
          </p:cNvGrpSpPr>
          <p:nvPr/>
        </p:nvGrpSpPr>
        <p:grpSpPr bwMode="auto">
          <a:xfrm>
            <a:off x="9418466" y="4195720"/>
            <a:ext cx="1376362" cy="463550"/>
            <a:chOff x="1835696" y="5661248"/>
            <a:chExt cx="1377558" cy="463406"/>
          </a:xfrm>
        </p:grpSpPr>
        <p:sp>
          <p:nvSpPr>
            <p:cNvPr id="11" name="Ovale 10"/>
            <p:cNvSpPr/>
            <p:nvPr/>
          </p:nvSpPr>
          <p:spPr>
            <a:xfrm>
              <a:off x="1835696" y="5661248"/>
              <a:ext cx="1377558" cy="4634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t-IT">
                <a:solidFill>
                  <a:prstClr val="white"/>
                </a:solidFill>
              </a:endParaRPr>
            </a:p>
          </p:txBody>
        </p:sp>
        <p:sp>
          <p:nvSpPr>
            <p:cNvPr id="3161" name="Rettangolo 6"/>
            <p:cNvSpPr>
              <a:spLocks noChangeArrowheads="1"/>
            </p:cNvSpPr>
            <p:nvPr/>
          </p:nvSpPr>
          <p:spPr bwMode="auto">
            <a:xfrm>
              <a:off x="1907320" y="5695873"/>
              <a:ext cx="1305934" cy="369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it-IT" altLang="it-IT" sz="1800" b="1">
                  <a:solidFill>
                    <a:prstClr val="white"/>
                  </a:solidFill>
                </a:rPr>
                <a:t>ANNO 2015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4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5692"/>
              </p:ext>
            </p:extLst>
          </p:nvPr>
        </p:nvGraphicFramePr>
        <p:xfrm>
          <a:off x="4102442" y="2521766"/>
          <a:ext cx="4670856" cy="25971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3030"/>
                <a:gridCol w="1339902"/>
                <a:gridCol w="2717924"/>
              </a:tblGrid>
              <a:tr h="386790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Regione</a:t>
                      </a:r>
                      <a:endParaRPr lang="it-IT" sz="14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OFFERTE </a:t>
                      </a:r>
                      <a:r>
                        <a:rPr lang="it-IT" sz="1400" b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REGIONALI</a:t>
                      </a:r>
                      <a:endParaRPr lang="it-IT" sz="14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78602">
                <a:tc gridSpan="2"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ACCETTATE E TRAPIANTATE</a:t>
                      </a:r>
                      <a:endParaRPr lang="it-IT" sz="14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8677">
                <a:tc rowSpan="4"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latin typeface="+mj-lt"/>
                        </a:rPr>
                        <a:t>MA NORD</a:t>
                      </a:r>
                      <a:endParaRPr lang="it-IT" sz="1400" b="1" dirty="0">
                        <a:latin typeface="+mj-lt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NITp</a:t>
                      </a: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b="1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38</a:t>
                      </a:r>
                      <a:endParaRPr lang="it-IT" sz="1400" b="1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248677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Piemonte</a:t>
                      </a: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b="1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  <a:endParaRPr lang="it-IT" sz="1400" b="1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278050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Emilia Romagna</a:t>
                      </a:r>
                      <a:endParaRPr lang="it-IT" sz="1400" b="1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b="1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lang="it-IT" sz="1400" b="1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248677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Toscana</a:t>
                      </a:r>
                      <a:endParaRPr lang="it-IT" sz="1400" b="1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b="1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  <a:endParaRPr lang="it-IT" sz="1400" b="1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03839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MA SUD</a:t>
                      </a:r>
                      <a:endParaRPr lang="it-IT" sz="1400" b="1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b="1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Lazio</a:t>
                      </a:r>
                      <a:endParaRPr lang="it-IT" sz="1400" b="1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b="1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  <a:endParaRPr lang="it-IT" sz="1400" b="1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 anchorCtr="1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03839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b="1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Sicilia</a:t>
                      </a:r>
                      <a:endParaRPr lang="it-IT" sz="1400" b="1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b="1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it-IT" sz="1400" b="1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 anchorCtr="1"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pSp>
        <p:nvGrpSpPr>
          <p:cNvPr id="4155" name="Gruppo 4"/>
          <p:cNvGrpSpPr>
            <a:grpSpLocks/>
          </p:cNvGrpSpPr>
          <p:nvPr/>
        </p:nvGrpSpPr>
        <p:grpSpPr bwMode="auto">
          <a:xfrm>
            <a:off x="9974520" y="4494986"/>
            <a:ext cx="1376362" cy="463550"/>
            <a:chOff x="1835696" y="5661248"/>
            <a:chExt cx="1377558" cy="463406"/>
          </a:xfrm>
        </p:grpSpPr>
        <p:sp>
          <p:nvSpPr>
            <p:cNvPr id="12" name="Ovale 11"/>
            <p:cNvSpPr/>
            <p:nvPr/>
          </p:nvSpPr>
          <p:spPr>
            <a:xfrm>
              <a:off x="1835696" y="5661248"/>
              <a:ext cx="1377558" cy="4634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t-IT">
                <a:solidFill>
                  <a:prstClr val="white"/>
                </a:solidFill>
              </a:endParaRPr>
            </a:p>
          </p:txBody>
        </p:sp>
        <p:sp>
          <p:nvSpPr>
            <p:cNvPr id="4157" name="Rettangolo 6"/>
            <p:cNvSpPr>
              <a:spLocks noChangeArrowheads="1"/>
            </p:cNvSpPr>
            <p:nvPr/>
          </p:nvSpPr>
          <p:spPr bwMode="auto">
            <a:xfrm>
              <a:off x="2233632" y="5695873"/>
              <a:ext cx="653310" cy="369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it-IT" altLang="it-IT" sz="1800" b="1">
                  <a:solidFill>
                    <a:prstClr val="white"/>
                  </a:solidFill>
                </a:rPr>
                <a:t>2016</a:t>
              </a:r>
            </a:p>
          </p:txBody>
        </p:sp>
      </p:grpSp>
      <p:sp>
        <p:nvSpPr>
          <p:cNvPr id="9" name="Titolo 1"/>
          <p:cNvSpPr txBox="1">
            <a:spLocks/>
          </p:cNvSpPr>
          <p:nvPr/>
        </p:nvSpPr>
        <p:spPr>
          <a:xfrm>
            <a:off x="2495550" y="1157289"/>
            <a:ext cx="7304088" cy="54292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it-IT" sz="2400" b="1" dirty="0">
                <a:solidFill>
                  <a:srgbClr val="1F497D"/>
                </a:solidFill>
              </a:rPr>
              <a:t>OFFERTE DI POLMONI IN ECCEDENZA PER CENTRO</a:t>
            </a:r>
          </a:p>
        </p:txBody>
      </p:sp>
    </p:spTree>
    <p:extLst>
      <p:ext uri="{BB962C8B-B14F-4D97-AF65-F5344CB8AC3E}">
        <p14:creationId xmlns:p14="http://schemas.microsoft.com/office/powerpoint/2010/main" val="338714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5400" algn="ctr">
          <a:solidFill>
            <a:schemeClr val="accent1">
              <a:lumMod val="75000"/>
            </a:schemeClr>
          </a:solidFill>
          <a:round/>
          <a:headEnd/>
          <a:tailEnd/>
        </a:ln>
        <a:effectLst>
          <a:outerShdw dist="38100" dir="2700000" algn="tl" rotWithShape="0">
            <a:srgbClr val="000000">
              <a:alpha val="39999"/>
            </a:srgbClr>
          </a:outerShdw>
        </a:effectLst>
      </a:spPr>
      <a:bodyPr anchor="ctr"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72</Words>
  <Application>Microsoft Office PowerPoint</Application>
  <PresentationFormat>Widescreen</PresentationFormat>
  <Paragraphs>44</Paragraphs>
  <Slides>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</vt:i4>
      </vt:variant>
    </vt:vector>
  </HeadingPairs>
  <TitlesOfParts>
    <vt:vector size="8" baseType="lpstr">
      <vt:lpstr>MS PGothic</vt:lpstr>
      <vt:lpstr>Arial</vt:lpstr>
      <vt:lpstr>Calibri</vt:lpstr>
      <vt:lpstr>Times New Roman</vt:lpstr>
      <vt:lpstr>Tema di Office</vt:lpstr>
      <vt:lpstr>2_Tema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Peritore Daniela</dc:creator>
  <cp:lastModifiedBy>Peritore Daniela</cp:lastModifiedBy>
  <cp:revision>2</cp:revision>
  <dcterms:created xsi:type="dcterms:W3CDTF">2018-09-18T13:48:55Z</dcterms:created>
  <dcterms:modified xsi:type="dcterms:W3CDTF">2018-09-18T14:06:25Z</dcterms:modified>
</cp:coreProperties>
</file>