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3C5A-9E99-FF2B-61D8-C8517BD46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1BC79-A0D6-1BD0-7D2C-B3C83E1E9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4382A-9E5F-7DFC-4E96-AD5EB594B31A}"/>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CA2AF9C7-F362-B7B8-9BBA-425EC9572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2EEBB-B4EF-804E-E5E3-0C2CA3DA664D}"/>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300030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E604-1BE3-0E13-C4A3-96B917B338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F88B4-EF2C-872E-D333-03EE659B3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4F571-C49E-9BFB-8B0E-5A8755A07EE2}"/>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1D2E0D28-DAF5-9857-4255-5D086C05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9C07C-FFF6-9AE6-FA41-3C8584C4A510}"/>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426629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691BF1-7AC2-90A5-3E1F-92F453B84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CDB8DB-2702-5A3A-FB76-C3C498F51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134F7-BE90-D039-FEE1-15273D90C4E7}"/>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02A1E85C-9990-69D9-536D-786978531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071AA-4089-4FFA-B2C9-8C8C65E3077F}"/>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42756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29CE-7BF0-96B4-B473-A4E0EDE0C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C0CC0-FBC3-1195-96B0-006DB661B8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01227-3EA1-41D9-1D60-0E3A701A376A}"/>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C0791783-FB97-BE71-C0EB-F265D055F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27C37-B5B7-6A68-55C7-8436B469CA8D}"/>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221422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A286-878F-A26E-854C-CBE2FA806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586169-CA16-8AFC-48DE-75FBE53CF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E7108C-E4E0-2E57-6B78-D28B58DE27A8}"/>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E1C65723-E33A-78EA-5E05-A729A3D70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FD2D0-E522-063A-30A9-7AB31BDEC65A}"/>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51995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F21A-138A-C96D-A050-5126C2DA4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E650D-5D59-DCAC-00C6-94BBE5578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C1CB13-5C55-6F87-9BFF-6D1F83DDE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34DC4-0427-42D8-0536-51E1D4D6E432}"/>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6" name="Footer Placeholder 5">
            <a:extLst>
              <a:ext uri="{FF2B5EF4-FFF2-40B4-BE49-F238E27FC236}">
                <a16:creationId xmlns:a16="http://schemas.microsoft.com/office/drawing/2014/main" id="{8B2AF16D-2167-EE3B-D2C7-2B87F0DE1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8E444-7E07-4F9B-B6A4-CDB1408ECD4F}"/>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06517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DB0C-3077-A54E-112C-8F4EECD9C4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431AF7-A7CD-E015-D3D4-9216E669C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97361C-234F-ACA6-6CB2-ED9F94DA9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50A60-751B-2C24-B9E3-FD2A484E94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93058-CA20-4DE3-58A9-2FFAE0F20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DABA82-E929-AF01-9F08-5809F92C3111}"/>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8" name="Footer Placeholder 7">
            <a:extLst>
              <a:ext uri="{FF2B5EF4-FFF2-40B4-BE49-F238E27FC236}">
                <a16:creationId xmlns:a16="http://schemas.microsoft.com/office/drawing/2014/main" id="{3AAC26C6-71CB-0635-D659-B232AF785F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DBD78C-C403-0F43-9680-98D71117C0AF}"/>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328718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B880-F479-175A-2FC7-EC013183C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75C0A8-8B4E-EA6D-3EB3-33721925182C}"/>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4" name="Footer Placeholder 3">
            <a:extLst>
              <a:ext uri="{FF2B5EF4-FFF2-40B4-BE49-F238E27FC236}">
                <a16:creationId xmlns:a16="http://schemas.microsoft.com/office/drawing/2014/main" id="{B287C7FF-1700-AA4E-5405-DC56A5130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13F8CA-7164-3A33-5944-E8B35074707D}"/>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399907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DD79D-63B1-7633-F336-FFEC8D92D724}"/>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3" name="Footer Placeholder 2">
            <a:extLst>
              <a:ext uri="{FF2B5EF4-FFF2-40B4-BE49-F238E27FC236}">
                <a16:creationId xmlns:a16="http://schemas.microsoft.com/office/drawing/2014/main" id="{CB0D8FB8-0836-4813-0FEE-0986D8CDFC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73ACE6-FD41-B4E7-1DA7-E50F6F2173A8}"/>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89951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CEEE-D02D-E86B-2113-ABC9A44EA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B8D205-A125-6A7D-4049-BF9567C4F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E8165-4EDF-0E62-F5F9-5A77C59C8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A4721-3645-D5F7-3B64-C81FCC16219F}"/>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6" name="Footer Placeholder 5">
            <a:extLst>
              <a:ext uri="{FF2B5EF4-FFF2-40B4-BE49-F238E27FC236}">
                <a16:creationId xmlns:a16="http://schemas.microsoft.com/office/drawing/2014/main" id="{06355CBD-06CF-9620-423E-FE83692A9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BE917-D77C-8E3F-9E67-908D4F876C4B}"/>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81261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0EC7-7DCC-5824-42A5-97BFAD841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6F8B2E-2755-7C5F-9DCD-51E012B90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14379A-68E5-B8E2-F224-6CE72F41D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4AA7F-E6A9-23CB-9211-256AE23ACB82}"/>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6" name="Footer Placeholder 5">
            <a:extLst>
              <a:ext uri="{FF2B5EF4-FFF2-40B4-BE49-F238E27FC236}">
                <a16:creationId xmlns:a16="http://schemas.microsoft.com/office/drawing/2014/main" id="{58424C82-EF96-0AAF-FEF6-481677B95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DC8DA-EB22-D006-C1A4-90A63AC304D6}"/>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91765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A68D1-5675-1CFB-A03C-960A102BE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555D7-C18F-F91C-7703-AAC71F315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25015-0386-9744-BCCA-7BA4A7544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A58B9404-9DA9-7DAD-8F4D-FDEFCCB80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4B723-DB74-86FF-F559-0F91AB94C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B3B6C-4204-4797-B4E5-53B83C7935B8}" type="slidenum">
              <a:rPr lang="en-US" smtClean="0"/>
              <a:t>‹#›</a:t>
            </a:fld>
            <a:endParaRPr lang="en-US"/>
          </a:p>
        </p:txBody>
      </p:sp>
    </p:spTree>
    <p:extLst>
      <p:ext uri="{BB962C8B-B14F-4D97-AF65-F5344CB8AC3E}">
        <p14:creationId xmlns:p14="http://schemas.microsoft.com/office/powerpoint/2010/main" val="422324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98A6D-DF55-DE0A-8DF1-852112A41944}"/>
              </a:ext>
            </a:extLst>
          </p:cNvPr>
          <p:cNvSpPr txBox="1"/>
          <p:nvPr/>
        </p:nvSpPr>
        <p:spPr>
          <a:xfrm>
            <a:off x="3356102" y="2413337"/>
            <a:ext cx="5479791" cy="1015663"/>
          </a:xfrm>
          <a:prstGeom prst="rect">
            <a:avLst/>
          </a:prstGeom>
          <a:noFill/>
        </p:spPr>
        <p:txBody>
          <a:bodyPr wrap="square" rtlCol="0">
            <a:spAutoFit/>
          </a:bodyPr>
          <a:lstStyle/>
          <a:p>
            <a:r>
              <a:rPr lang="en-US" sz="6000" dirty="0">
                <a:ea typeface="ADLaM Display" panose="020F0502020204030204" pitchFamily="2" charset="0"/>
                <a:cs typeface="ADLaM Display" panose="020F0502020204030204" pitchFamily="2" charset="0"/>
              </a:rPr>
              <a:t>UB Hacking 2023</a:t>
            </a:r>
          </a:p>
        </p:txBody>
      </p:sp>
      <p:sp>
        <p:nvSpPr>
          <p:cNvPr id="5" name="TextBox 4">
            <a:extLst>
              <a:ext uri="{FF2B5EF4-FFF2-40B4-BE49-F238E27FC236}">
                <a16:creationId xmlns:a16="http://schemas.microsoft.com/office/drawing/2014/main" id="{139DB21C-AFCB-7114-1ADE-700CB27B401F}"/>
              </a:ext>
            </a:extLst>
          </p:cNvPr>
          <p:cNvSpPr txBox="1"/>
          <p:nvPr/>
        </p:nvSpPr>
        <p:spPr>
          <a:xfrm>
            <a:off x="4957662" y="4264088"/>
            <a:ext cx="2276669" cy="830997"/>
          </a:xfrm>
          <a:prstGeom prst="rect">
            <a:avLst/>
          </a:prstGeom>
          <a:noFill/>
        </p:spPr>
        <p:txBody>
          <a:bodyPr wrap="square" rtlCol="0">
            <a:spAutoFit/>
          </a:bodyPr>
          <a:lstStyle/>
          <a:p>
            <a:r>
              <a:rPr lang="en-US" sz="2400" dirty="0"/>
              <a:t>- Eugenia Vance</a:t>
            </a:r>
          </a:p>
          <a:p>
            <a:r>
              <a:rPr lang="en-US" sz="2400" dirty="0"/>
              <a:t>- Akash Ponduru</a:t>
            </a:r>
          </a:p>
        </p:txBody>
      </p:sp>
    </p:spTree>
    <p:extLst>
      <p:ext uri="{BB962C8B-B14F-4D97-AF65-F5344CB8AC3E}">
        <p14:creationId xmlns:p14="http://schemas.microsoft.com/office/powerpoint/2010/main" val="87898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Next Steps..</a:t>
            </a:r>
          </a:p>
        </p:txBody>
      </p:sp>
      <p:pic>
        <p:nvPicPr>
          <p:cNvPr id="4" name="Picture 3">
            <a:extLst>
              <a:ext uri="{FF2B5EF4-FFF2-40B4-BE49-F238E27FC236}">
                <a16:creationId xmlns:a16="http://schemas.microsoft.com/office/drawing/2014/main" id="{C55F56A0-5149-83D0-CDE4-5665E9437CBF}"/>
              </a:ext>
            </a:extLst>
          </p:cNvPr>
          <p:cNvPicPr>
            <a:picLocks noChangeAspect="1"/>
          </p:cNvPicPr>
          <p:nvPr/>
        </p:nvPicPr>
        <p:blipFill>
          <a:blip r:embed="rId2"/>
          <a:stretch>
            <a:fillRect/>
          </a:stretch>
        </p:blipFill>
        <p:spPr>
          <a:xfrm>
            <a:off x="1258077" y="4007658"/>
            <a:ext cx="5668094" cy="1393793"/>
          </a:xfrm>
          <a:prstGeom prst="rect">
            <a:avLst/>
          </a:prstGeom>
        </p:spPr>
      </p:pic>
      <p:sp>
        <p:nvSpPr>
          <p:cNvPr id="10" name="TextBox 9">
            <a:extLst>
              <a:ext uri="{FF2B5EF4-FFF2-40B4-BE49-F238E27FC236}">
                <a16:creationId xmlns:a16="http://schemas.microsoft.com/office/drawing/2014/main" id="{925E6661-646B-E5A8-4F20-0FEDC9CD5E86}"/>
              </a:ext>
            </a:extLst>
          </p:cNvPr>
          <p:cNvSpPr txBox="1"/>
          <p:nvPr/>
        </p:nvSpPr>
        <p:spPr>
          <a:xfrm>
            <a:off x="2220456" y="5406116"/>
            <a:ext cx="3743336" cy="923330"/>
          </a:xfrm>
          <a:prstGeom prst="rect">
            <a:avLst/>
          </a:prstGeom>
          <a:noFill/>
        </p:spPr>
        <p:txBody>
          <a:bodyPr wrap="square" rtlCol="0">
            <a:spAutoFit/>
          </a:bodyPr>
          <a:lstStyle/>
          <a:p>
            <a:pPr algn="ctr"/>
            <a:r>
              <a:rPr lang="en-US" dirty="0"/>
              <a:t>Dict4 = Modified Dict3 such that Students are not assigned multiple courses.</a:t>
            </a:r>
          </a:p>
        </p:txBody>
      </p:sp>
      <p:pic>
        <p:nvPicPr>
          <p:cNvPr id="5" name="Picture 4">
            <a:extLst>
              <a:ext uri="{FF2B5EF4-FFF2-40B4-BE49-F238E27FC236}">
                <a16:creationId xmlns:a16="http://schemas.microsoft.com/office/drawing/2014/main" id="{64A93105-0FD8-3E0E-CB34-CDADC756CE21}"/>
              </a:ext>
            </a:extLst>
          </p:cNvPr>
          <p:cNvPicPr>
            <a:picLocks noChangeAspect="1"/>
          </p:cNvPicPr>
          <p:nvPr/>
        </p:nvPicPr>
        <p:blipFill>
          <a:blip r:embed="rId3"/>
          <a:stretch>
            <a:fillRect/>
          </a:stretch>
        </p:blipFill>
        <p:spPr>
          <a:xfrm>
            <a:off x="9021235" y="2889826"/>
            <a:ext cx="2306128" cy="2511625"/>
          </a:xfrm>
          <a:prstGeom prst="rect">
            <a:avLst/>
          </a:prstGeom>
        </p:spPr>
      </p:pic>
      <p:sp>
        <p:nvSpPr>
          <p:cNvPr id="7" name="TextBox 6">
            <a:extLst>
              <a:ext uri="{FF2B5EF4-FFF2-40B4-BE49-F238E27FC236}">
                <a16:creationId xmlns:a16="http://schemas.microsoft.com/office/drawing/2014/main" id="{CB3E3481-5703-9D7C-F760-84AEF0A68849}"/>
              </a:ext>
            </a:extLst>
          </p:cNvPr>
          <p:cNvSpPr txBox="1"/>
          <p:nvPr/>
        </p:nvSpPr>
        <p:spPr>
          <a:xfrm>
            <a:off x="8746715" y="5401451"/>
            <a:ext cx="2855168" cy="369332"/>
          </a:xfrm>
          <a:prstGeom prst="rect">
            <a:avLst/>
          </a:prstGeom>
          <a:noFill/>
        </p:spPr>
        <p:txBody>
          <a:bodyPr wrap="square" rtlCol="0">
            <a:spAutoFit/>
          </a:bodyPr>
          <a:lstStyle/>
          <a:p>
            <a:pPr algn="ctr"/>
            <a:r>
              <a:rPr lang="en-US" dirty="0"/>
              <a:t>(Output table)</a:t>
            </a:r>
          </a:p>
        </p:txBody>
      </p:sp>
      <p:cxnSp>
        <p:nvCxnSpPr>
          <p:cNvPr id="9" name="Connector: Elbow 8">
            <a:extLst>
              <a:ext uri="{FF2B5EF4-FFF2-40B4-BE49-F238E27FC236}">
                <a16:creationId xmlns:a16="http://schemas.microsoft.com/office/drawing/2014/main" id="{B6535296-A935-E6F4-CEB7-ED21AD4E99A7}"/>
              </a:ext>
            </a:extLst>
          </p:cNvPr>
          <p:cNvCxnSpPr>
            <a:stCxn id="4" idx="3"/>
            <a:endCxn id="5" idx="1"/>
          </p:cNvCxnSpPr>
          <p:nvPr/>
        </p:nvCxnSpPr>
        <p:spPr>
          <a:xfrm flipV="1">
            <a:off x="6926171" y="4145639"/>
            <a:ext cx="2095064" cy="5589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1711952-7B4C-2527-22E1-DBB9986BB22C}"/>
              </a:ext>
            </a:extLst>
          </p:cNvPr>
          <p:cNvPicPr>
            <a:picLocks noChangeAspect="1"/>
          </p:cNvPicPr>
          <p:nvPr/>
        </p:nvPicPr>
        <p:blipFill>
          <a:blip r:embed="rId4"/>
          <a:stretch>
            <a:fillRect/>
          </a:stretch>
        </p:blipFill>
        <p:spPr>
          <a:xfrm>
            <a:off x="8223058" y="528554"/>
            <a:ext cx="3104305" cy="2150923"/>
          </a:xfrm>
          <a:prstGeom prst="rect">
            <a:avLst/>
          </a:prstGeom>
        </p:spPr>
      </p:pic>
      <p:sp>
        <p:nvSpPr>
          <p:cNvPr id="15" name="TextBox 14">
            <a:extLst>
              <a:ext uri="{FF2B5EF4-FFF2-40B4-BE49-F238E27FC236}">
                <a16:creationId xmlns:a16="http://schemas.microsoft.com/office/drawing/2014/main" id="{98DB02AB-7B5B-FE56-4793-8152B18CC856}"/>
              </a:ext>
            </a:extLst>
          </p:cNvPr>
          <p:cNvSpPr txBox="1"/>
          <p:nvPr/>
        </p:nvSpPr>
        <p:spPr>
          <a:xfrm>
            <a:off x="1258077" y="1009853"/>
            <a:ext cx="5668094" cy="2585323"/>
          </a:xfrm>
          <a:prstGeom prst="rect">
            <a:avLst/>
          </a:prstGeom>
          <a:noFill/>
        </p:spPr>
        <p:txBody>
          <a:bodyPr wrap="square" rtlCol="0">
            <a:spAutoFit/>
          </a:bodyPr>
          <a:lstStyle/>
          <a:p>
            <a:r>
              <a:rPr lang="en-US" dirty="0"/>
              <a:t>The Dict4 will use the information Max Intake to create the output table as shown, Since Max Intake for each class was 3, top 3 allocated students from each course were finally assigned to the courses.</a:t>
            </a:r>
          </a:p>
          <a:p>
            <a:endParaRPr lang="en-US" dirty="0"/>
          </a:p>
          <a:p>
            <a:r>
              <a:rPr lang="en-US" dirty="0"/>
              <a:t>Note:</a:t>
            </a:r>
          </a:p>
          <a:p>
            <a:r>
              <a:rPr lang="en-US" dirty="0"/>
              <a:t>- Course C4 is only assigned 1 student.</a:t>
            </a:r>
          </a:p>
          <a:p>
            <a:endParaRPr lang="en-US" dirty="0"/>
          </a:p>
          <a:p>
            <a:r>
              <a:rPr lang="en-US" b="1" dirty="0"/>
              <a:t>But why? </a:t>
            </a:r>
          </a:p>
        </p:txBody>
      </p:sp>
    </p:spTree>
    <p:extLst>
      <p:ext uri="{BB962C8B-B14F-4D97-AF65-F5344CB8AC3E}">
        <p14:creationId xmlns:p14="http://schemas.microsoft.com/office/powerpoint/2010/main" val="15393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Which Students are not assigned classes?</a:t>
            </a:r>
          </a:p>
        </p:txBody>
      </p:sp>
      <p:pic>
        <p:nvPicPr>
          <p:cNvPr id="5" name="Picture 4">
            <a:extLst>
              <a:ext uri="{FF2B5EF4-FFF2-40B4-BE49-F238E27FC236}">
                <a16:creationId xmlns:a16="http://schemas.microsoft.com/office/drawing/2014/main" id="{64A93105-0FD8-3E0E-CB34-CDADC756CE21}"/>
              </a:ext>
            </a:extLst>
          </p:cNvPr>
          <p:cNvPicPr>
            <a:picLocks noChangeAspect="1"/>
          </p:cNvPicPr>
          <p:nvPr/>
        </p:nvPicPr>
        <p:blipFill>
          <a:blip r:embed="rId2"/>
          <a:stretch>
            <a:fillRect/>
          </a:stretch>
        </p:blipFill>
        <p:spPr>
          <a:xfrm>
            <a:off x="1258077" y="3429000"/>
            <a:ext cx="2306128" cy="2511625"/>
          </a:xfrm>
          <a:prstGeom prst="rect">
            <a:avLst/>
          </a:prstGeom>
        </p:spPr>
      </p:pic>
      <p:sp>
        <p:nvSpPr>
          <p:cNvPr id="7" name="TextBox 6">
            <a:extLst>
              <a:ext uri="{FF2B5EF4-FFF2-40B4-BE49-F238E27FC236}">
                <a16:creationId xmlns:a16="http://schemas.microsoft.com/office/drawing/2014/main" id="{CB3E3481-5703-9D7C-F760-84AEF0A68849}"/>
              </a:ext>
            </a:extLst>
          </p:cNvPr>
          <p:cNvSpPr txBox="1"/>
          <p:nvPr/>
        </p:nvSpPr>
        <p:spPr>
          <a:xfrm>
            <a:off x="1258075" y="5940625"/>
            <a:ext cx="2306129" cy="369332"/>
          </a:xfrm>
          <a:prstGeom prst="rect">
            <a:avLst/>
          </a:prstGeom>
          <a:noFill/>
        </p:spPr>
        <p:txBody>
          <a:bodyPr wrap="square" rtlCol="0">
            <a:spAutoFit/>
          </a:bodyPr>
          <a:lstStyle/>
          <a:p>
            <a:pPr algn="ctr"/>
            <a:r>
              <a:rPr lang="en-US" dirty="0"/>
              <a:t>(Output table)</a:t>
            </a:r>
          </a:p>
        </p:txBody>
      </p:sp>
      <p:pic>
        <p:nvPicPr>
          <p:cNvPr id="6" name="Picture 5">
            <a:extLst>
              <a:ext uri="{FF2B5EF4-FFF2-40B4-BE49-F238E27FC236}">
                <a16:creationId xmlns:a16="http://schemas.microsoft.com/office/drawing/2014/main" id="{A3D44038-5BEA-FD62-F96D-A9541205F7BD}"/>
              </a:ext>
            </a:extLst>
          </p:cNvPr>
          <p:cNvPicPr>
            <a:picLocks noChangeAspect="1"/>
          </p:cNvPicPr>
          <p:nvPr/>
        </p:nvPicPr>
        <p:blipFill>
          <a:blip r:embed="rId3"/>
          <a:stretch>
            <a:fillRect/>
          </a:stretch>
        </p:blipFill>
        <p:spPr>
          <a:xfrm>
            <a:off x="6328040" y="4491716"/>
            <a:ext cx="4605882" cy="1448909"/>
          </a:xfrm>
          <a:prstGeom prst="rect">
            <a:avLst/>
          </a:prstGeom>
        </p:spPr>
      </p:pic>
      <p:sp>
        <p:nvSpPr>
          <p:cNvPr id="8" name="TextBox 7">
            <a:extLst>
              <a:ext uri="{FF2B5EF4-FFF2-40B4-BE49-F238E27FC236}">
                <a16:creationId xmlns:a16="http://schemas.microsoft.com/office/drawing/2014/main" id="{993AF7D1-D528-3207-FA3E-27B81F59F136}"/>
              </a:ext>
            </a:extLst>
          </p:cNvPr>
          <p:cNvSpPr txBox="1"/>
          <p:nvPr/>
        </p:nvSpPr>
        <p:spPr>
          <a:xfrm>
            <a:off x="1258076" y="1009853"/>
            <a:ext cx="9675845" cy="2308324"/>
          </a:xfrm>
          <a:prstGeom prst="rect">
            <a:avLst/>
          </a:prstGeom>
          <a:noFill/>
        </p:spPr>
        <p:txBody>
          <a:bodyPr wrap="square" rtlCol="0">
            <a:spAutoFit/>
          </a:bodyPr>
          <a:lstStyle/>
          <a:p>
            <a:r>
              <a:rPr lang="en-US" dirty="0"/>
              <a:t>Note:</a:t>
            </a:r>
          </a:p>
          <a:p>
            <a:r>
              <a:rPr lang="en-US" dirty="0"/>
              <a:t>- Course C4 is only assigned 1 student.</a:t>
            </a:r>
          </a:p>
          <a:p>
            <a:endParaRPr lang="en-US" dirty="0"/>
          </a:p>
          <a:p>
            <a:r>
              <a:rPr lang="en-US" b="1" dirty="0"/>
              <a:t>But why? </a:t>
            </a:r>
          </a:p>
          <a:p>
            <a:endParaRPr lang="en-US" b="1" dirty="0"/>
          </a:p>
          <a:p>
            <a:r>
              <a:rPr lang="en-US" b="1" dirty="0"/>
              <a:t>Since Student H and Student K did not choose Course C4 in either of their selections and they were on lower priority, they were not assigned any classes. That’s where Program advisors can take up and assign courses to them based on the available slots in each Course.</a:t>
            </a:r>
          </a:p>
        </p:txBody>
      </p:sp>
    </p:spTree>
    <p:extLst>
      <p:ext uri="{BB962C8B-B14F-4D97-AF65-F5344CB8AC3E}">
        <p14:creationId xmlns:p14="http://schemas.microsoft.com/office/powerpoint/2010/main" val="368037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That’s all?</a:t>
            </a:r>
          </a:p>
        </p:txBody>
      </p:sp>
      <p:pic>
        <p:nvPicPr>
          <p:cNvPr id="5" name="Picture 4">
            <a:extLst>
              <a:ext uri="{FF2B5EF4-FFF2-40B4-BE49-F238E27FC236}">
                <a16:creationId xmlns:a16="http://schemas.microsoft.com/office/drawing/2014/main" id="{64A93105-0FD8-3E0E-CB34-CDADC756CE21}"/>
              </a:ext>
            </a:extLst>
          </p:cNvPr>
          <p:cNvPicPr>
            <a:picLocks noChangeAspect="1"/>
          </p:cNvPicPr>
          <p:nvPr/>
        </p:nvPicPr>
        <p:blipFill>
          <a:blip r:embed="rId2"/>
          <a:stretch>
            <a:fillRect/>
          </a:stretch>
        </p:blipFill>
        <p:spPr>
          <a:xfrm>
            <a:off x="1258074" y="2616392"/>
            <a:ext cx="1692798" cy="1843642"/>
          </a:xfrm>
          <a:prstGeom prst="rect">
            <a:avLst/>
          </a:prstGeom>
        </p:spPr>
      </p:pic>
      <p:sp>
        <p:nvSpPr>
          <p:cNvPr id="7" name="TextBox 6">
            <a:extLst>
              <a:ext uri="{FF2B5EF4-FFF2-40B4-BE49-F238E27FC236}">
                <a16:creationId xmlns:a16="http://schemas.microsoft.com/office/drawing/2014/main" id="{CB3E3481-5703-9D7C-F760-84AEF0A68849}"/>
              </a:ext>
            </a:extLst>
          </p:cNvPr>
          <p:cNvSpPr txBox="1"/>
          <p:nvPr/>
        </p:nvSpPr>
        <p:spPr>
          <a:xfrm>
            <a:off x="1263907" y="4460034"/>
            <a:ext cx="1686966" cy="338554"/>
          </a:xfrm>
          <a:prstGeom prst="rect">
            <a:avLst/>
          </a:prstGeom>
          <a:noFill/>
        </p:spPr>
        <p:txBody>
          <a:bodyPr wrap="square" rtlCol="0">
            <a:spAutoFit/>
          </a:bodyPr>
          <a:lstStyle/>
          <a:p>
            <a:pPr algn="ctr"/>
            <a:r>
              <a:rPr lang="en-US" sz="1600" dirty="0"/>
              <a:t>(Output table)</a:t>
            </a:r>
          </a:p>
        </p:txBody>
      </p:sp>
      <p:sp>
        <p:nvSpPr>
          <p:cNvPr id="8" name="TextBox 7">
            <a:extLst>
              <a:ext uri="{FF2B5EF4-FFF2-40B4-BE49-F238E27FC236}">
                <a16:creationId xmlns:a16="http://schemas.microsoft.com/office/drawing/2014/main" id="{993AF7D1-D528-3207-FA3E-27B81F59F136}"/>
              </a:ext>
            </a:extLst>
          </p:cNvPr>
          <p:cNvSpPr txBox="1"/>
          <p:nvPr/>
        </p:nvSpPr>
        <p:spPr>
          <a:xfrm>
            <a:off x="1258076" y="1009853"/>
            <a:ext cx="9675845" cy="646331"/>
          </a:xfrm>
          <a:prstGeom prst="rect">
            <a:avLst/>
          </a:prstGeom>
          <a:noFill/>
        </p:spPr>
        <p:txBody>
          <a:bodyPr wrap="square" rtlCol="0">
            <a:spAutoFit/>
          </a:bodyPr>
          <a:lstStyle/>
          <a:p>
            <a:r>
              <a:rPr lang="en-US" b="1" dirty="0"/>
              <a:t>Well, we can see the Final table which has consolidated information and the empty slots available in each courses.</a:t>
            </a:r>
          </a:p>
        </p:txBody>
      </p:sp>
      <p:sp>
        <p:nvSpPr>
          <p:cNvPr id="9" name="TextBox 8">
            <a:extLst>
              <a:ext uri="{FF2B5EF4-FFF2-40B4-BE49-F238E27FC236}">
                <a16:creationId xmlns:a16="http://schemas.microsoft.com/office/drawing/2014/main" id="{5E597148-CC46-AFFC-61CB-6698C1E20F4B}"/>
              </a:ext>
            </a:extLst>
          </p:cNvPr>
          <p:cNvSpPr txBox="1"/>
          <p:nvPr/>
        </p:nvSpPr>
        <p:spPr>
          <a:xfrm>
            <a:off x="3237658" y="4460034"/>
            <a:ext cx="6065177" cy="338554"/>
          </a:xfrm>
          <a:prstGeom prst="rect">
            <a:avLst/>
          </a:prstGeom>
          <a:noFill/>
        </p:spPr>
        <p:txBody>
          <a:bodyPr wrap="square" rtlCol="0">
            <a:spAutoFit/>
          </a:bodyPr>
          <a:lstStyle/>
          <a:p>
            <a:pPr algn="ctr"/>
            <a:r>
              <a:rPr lang="en-US" sz="1600" dirty="0"/>
              <a:t>(Final table)</a:t>
            </a:r>
          </a:p>
        </p:txBody>
      </p:sp>
      <p:pic>
        <p:nvPicPr>
          <p:cNvPr id="11" name="Picture 10">
            <a:extLst>
              <a:ext uri="{FF2B5EF4-FFF2-40B4-BE49-F238E27FC236}">
                <a16:creationId xmlns:a16="http://schemas.microsoft.com/office/drawing/2014/main" id="{EAE786FB-FAA6-C9F9-A373-8DAA2D4F60CC}"/>
              </a:ext>
            </a:extLst>
          </p:cNvPr>
          <p:cNvPicPr>
            <a:picLocks noChangeAspect="1"/>
          </p:cNvPicPr>
          <p:nvPr/>
        </p:nvPicPr>
        <p:blipFill>
          <a:blip r:embed="rId3"/>
          <a:stretch>
            <a:fillRect/>
          </a:stretch>
        </p:blipFill>
        <p:spPr>
          <a:xfrm>
            <a:off x="3237659" y="2605712"/>
            <a:ext cx="6065177" cy="1854322"/>
          </a:xfrm>
          <a:prstGeom prst="rect">
            <a:avLst/>
          </a:prstGeom>
        </p:spPr>
      </p:pic>
      <p:pic>
        <p:nvPicPr>
          <p:cNvPr id="13" name="Picture 12">
            <a:extLst>
              <a:ext uri="{FF2B5EF4-FFF2-40B4-BE49-F238E27FC236}">
                <a16:creationId xmlns:a16="http://schemas.microsoft.com/office/drawing/2014/main" id="{EEBEC6BE-D4E8-52F5-2BE6-E51319579AE2}"/>
              </a:ext>
            </a:extLst>
          </p:cNvPr>
          <p:cNvPicPr>
            <a:picLocks noChangeAspect="1"/>
          </p:cNvPicPr>
          <p:nvPr/>
        </p:nvPicPr>
        <p:blipFill>
          <a:blip r:embed="rId4"/>
          <a:stretch>
            <a:fillRect/>
          </a:stretch>
        </p:blipFill>
        <p:spPr>
          <a:xfrm>
            <a:off x="9589622" y="2605712"/>
            <a:ext cx="1075268" cy="1879206"/>
          </a:xfrm>
          <a:prstGeom prst="rect">
            <a:avLst/>
          </a:prstGeom>
        </p:spPr>
      </p:pic>
      <p:sp>
        <p:nvSpPr>
          <p:cNvPr id="14" name="TextBox 13">
            <a:extLst>
              <a:ext uri="{FF2B5EF4-FFF2-40B4-BE49-F238E27FC236}">
                <a16:creationId xmlns:a16="http://schemas.microsoft.com/office/drawing/2014/main" id="{EB42C370-D112-749C-A28C-9AF85C32C406}"/>
              </a:ext>
            </a:extLst>
          </p:cNvPr>
          <p:cNvSpPr txBox="1"/>
          <p:nvPr/>
        </p:nvSpPr>
        <p:spPr>
          <a:xfrm>
            <a:off x="9446228" y="4460034"/>
            <a:ext cx="1362056" cy="584775"/>
          </a:xfrm>
          <a:prstGeom prst="rect">
            <a:avLst/>
          </a:prstGeom>
          <a:noFill/>
        </p:spPr>
        <p:txBody>
          <a:bodyPr wrap="square" rtlCol="0">
            <a:spAutoFit/>
          </a:bodyPr>
          <a:lstStyle/>
          <a:p>
            <a:pPr algn="ctr"/>
            <a:r>
              <a:rPr lang="en-US" sz="1600" dirty="0"/>
              <a:t>(Remaining Slots)</a:t>
            </a:r>
          </a:p>
        </p:txBody>
      </p:sp>
    </p:spTree>
    <p:extLst>
      <p:ext uri="{BB962C8B-B14F-4D97-AF65-F5344CB8AC3E}">
        <p14:creationId xmlns:p14="http://schemas.microsoft.com/office/powerpoint/2010/main" val="45373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C28C3-36DA-03BF-008B-75700FA7C528}"/>
              </a:ext>
            </a:extLst>
          </p:cNvPr>
          <p:cNvSpPr txBox="1"/>
          <p:nvPr/>
        </p:nvSpPr>
        <p:spPr>
          <a:xfrm>
            <a:off x="3356102" y="2413337"/>
            <a:ext cx="5479791" cy="1015663"/>
          </a:xfrm>
          <a:prstGeom prst="rect">
            <a:avLst/>
          </a:prstGeom>
          <a:noFill/>
        </p:spPr>
        <p:txBody>
          <a:bodyPr wrap="square" rtlCol="0">
            <a:spAutoFit/>
          </a:bodyPr>
          <a:lstStyle/>
          <a:p>
            <a:pPr algn="ctr"/>
            <a:r>
              <a:rPr lang="en-US" sz="6000" dirty="0">
                <a:ea typeface="ADLaM Display" panose="020F0502020204030204" pitchFamily="2" charset="0"/>
                <a:cs typeface="ADLaM Display" panose="020F0502020204030204" pitchFamily="2" charset="0"/>
              </a:rPr>
              <a:t>Questions?</a:t>
            </a:r>
          </a:p>
        </p:txBody>
      </p:sp>
    </p:spTree>
    <p:extLst>
      <p:ext uri="{BB962C8B-B14F-4D97-AF65-F5344CB8AC3E}">
        <p14:creationId xmlns:p14="http://schemas.microsoft.com/office/powerpoint/2010/main" val="387546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993D7-4525-7098-F7C3-0E1D7B46ED33}"/>
              </a:ext>
            </a:extLst>
          </p:cNvPr>
          <p:cNvSpPr txBox="1"/>
          <p:nvPr/>
        </p:nvSpPr>
        <p:spPr>
          <a:xfrm>
            <a:off x="3253365" y="2413337"/>
            <a:ext cx="5685261" cy="1015663"/>
          </a:xfrm>
          <a:prstGeom prst="rect">
            <a:avLst/>
          </a:prstGeom>
          <a:noFill/>
        </p:spPr>
        <p:txBody>
          <a:bodyPr wrap="square" rtlCol="0">
            <a:spAutoFit/>
          </a:bodyPr>
          <a:lstStyle/>
          <a:p>
            <a:pPr algn="ctr"/>
            <a:r>
              <a:rPr lang="en-US" sz="6000" dirty="0">
                <a:ea typeface="ADLaM Display" panose="020F0502020204030204" pitchFamily="2" charset="0"/>
                <a:cs typeface="ADLaM Display" panose="020F0502020204030204" pitchFamily="2" charset="0"/>
              </a:rPr>
              <a:t>“Course Planner”</a:t>
            </a:r>
          </a:p>
        </p:txBody>
      </p:sp>
      <p:sp>
        <p:nvSpPr>
          <p:cNvPr id="3" name="TextBox 2">
            <a:extLst>
              <a:ext uri="{FF2B5EF4-FFF2-40B4-BE49-F238E27FC236}">
                <a16:creationId xmlns:a16="http://schemas.microsoft.com/office/drawing/2014/main" id="{98C609AD-2088-46DA-8CB6-14A81EAF61E7}"/>
              </a:ext>
            </a:extLst>
          </p:cNvPr>
          <p:cNvSpPr txBox="1"/>
          <p:nvPr/>
        </p:nvSpPr>
        <p:spPr>
          <a:xfrm>
            <a:off x="4957662" y="1951672"/>
            <a:ext cx="2276669" cy="461665"/>
          </a:xfrm>
          <a:prstGeom prst="rect">
            <a:avLst/>
          </a:prstGeom>
          <a:noFill/>
        </p:spPr>
        <p:txBody>
          <a:bodyPr wrap="square" rtlCol="0">
            <a:spAutoFit/>
          </a:bodyPr>
          <a:lstStyle/>
          <a:p>
            <a:pPr algn="ctr"/>
            <a:r>
              <a:rPr lang="en-US" sz="2400" dirty="0"/>
              <a:t>We Built</a:t>
            </a:r>
          </a:p>
        </p:txBody>
      </p:sp>
      <p:sp>
        <p:nvSpPr>
          <p:cNvPr id="4" name="TextBox 3">
            <a:extLst>
              <a:ext uri="{FF2B5EF4-FFF2-40B4-BE49-F238E27FC236}">
                <a16:creationId xmlns:a16="http://schemas.microsoft.com/office/drawing/2014/main" id="{AF5DD242-0A0E-6508-7B98-6B46F11B4851}"/>
              </a:ext>
            </a:extLst>
          </p:cNvPr>
          <p:cNvSpPr txBox="1"/>
          <p:nvPr/>
        </p:nvSpPr>
        <p:spPr>
          <a:xfrm>
            <a:off x="1586204" y="4338734"/>
            <a:ext cx="9675845" cy="1200329"/>
          </a:xfrm>
          <a:prstGeom prst="rect">
            <a:avLst/>
          </a:prstGeom>
          <a:noFill/>
        </p:spPr>
        <p:txBody>
          <a:bodyPr wrap="square" rtlCol="0">
            <a:spAutoFit/>
          </a:bodyPr>
          <a:lstStyle/>
          <a:p>
            <a:r>
              <a:rPr lang="en-US" dirty="0"/>
              <a:t>What it does?</a:t>
            </a:r>
          </a:p>
          <a:p>
            <a:endParaRPr lang="en-US" dirty="0"/>
          </a:p>
          <a:p>
            <a:r>
              <a:rPr lang="en-US" dirty="0"/>
              <a:t>It takes a bunch of input data and prepares a draft course allocation plan which is helpful for course advisors to assign classes and Professors to Students.</a:t>
            </a:r>
          </a:p>
        </p:txBody>
      </p:sp>
    </p:spTree>
    <p:extLst>
      <p:ext uri="{BB962C8B-B14F-4D97-AF65-F5344CB8AC3E}">
        <p14:creationId xmlns:p14="http://schemas.microsoft.com/office/powerpoint/2010/main" val="379127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95E36-6F97-F666-90E0-5174C71B8FCF}"/>
              </a:ext>
            </a:extLst>
          </p:cNvPr>
          <p:cNvSpPr txBox="1"/>
          <p:nvPr/>
        </p:nvSpPr>
        <p:spPr>
          <a:xfrm>
            <a:off x="1258077" y="1305341"/>
            <a:ext cx="9675845" cy="4247317"/>
          </a:xfrm>
          <a:prstGeom prst="rect">
            <a:avLst/>
          </a:prstGeom>
          <a:noFill/>
        </p:spPr>
        <p:txBody>
          <a:bodyPr wrap="square" rtlCol="0">
            <a:spAutoFit/>
          </a:bodyPr>
          <a:lstStyle/>
          <a:p>
            <a:r>
              <a:rPr lang="en-US" b="1" dirty="0"/>
              <a:t>There are some limitations though,</a:t>
            </a:r>
          </a:p>
          <a:p>
            <a:endParaRPr lang="en-US" dirty="0"/>
          </a:p>
          <a:p>
            <a:r>
              <a:rPr lang="en-US" dirty="0"/>
              <a:t>- Its not intelligent, It utilizes the information provided by users to satisfy the restraints provided. With restraints being:</a:t>
            </a:r>
          </a:p>
          <a:p>
            <a:r>
              <a:rPr lang="en-US" dirty="0"/>
              <a:t>	- How many sections of a class are available.</a:t>
            </a:r>
          </a:p>
          <a:p>
            <a:r>
              <a:rPr lang="en-US" dirty="0"/>
              <a:t>	- Class size (Not all class size are equal).</a:t>
            </a:r>
          </a:p>
          <a:p>
            <a:endParaRPr lang="en-US" dirty="0"/>
          </a:p>
          <a:p>
            <a:r>
              <a:rPr lang="en-US" dirty="0"/>
              <a:t>- It does not have any concept of Time, So It cannot create plans for weeks or months.</a:t>
            </a:r>
          </a:p>
          <a:p>
            <a:endParaRPr lang="en-US" dirty="0"/>
          </a:p>
          <a:p>
            <a:r>
              <a:rPr lang="en-US" dirty="0"/>
              <a:t>- Its not guaranteed that all students will be allocated a class or section.</a:t>
            </a:r>
          </a:p>
          <a:p>
            <a:endParaRPr lang="en-US" dirty="0"/>
          </a:p>
          <a:p>
            <a:r>
              <a:rPr lang="en-US" b="1" dirty="0"/>
              <a:t>But the good part is,</a:t>
            </a:r>
          </a:p>
          <a:p>
            <a:endParaRPr lang="en-US" dirty="0"/>
          </a:p>
          <a:p>
            <a:r>
              <a:rPr lang="en-US" dirty="0"/>
              <a:t>- It creates an initial blueprint which saves a lot of time for anyone who does not want to deal with too many spreadsheets.</a:t>
            </a:r>
          </a:p>
        </p:txBody>
      </p:sp>
    </p:spTree>
    <p:extLst>
      <p:ext uri="{BB962C8B-B14F-4D97-AF65-F5344CB8AC3E}">
        <p14:creationId xmlns:p14="http://schemas.microsoft.com/office/powerpoint/2010/main" val="17971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F0866C-C7E3-82F1-DD6F-65466A294C33}"/>
              </a:ext>
            </a:extLst>
          </p:cNvPr>
          <p:cNvSpPr txBox="1"/>
          <p:nvPr/>
        </p:nvSpPr>
        <p:spPr>
          <a:xfrm>
            <a:off x="1258077" y="2413337"/>
            <a:ext cx="9675845" cy="2031325"/>
          </a:xfrm>
          <a:prstGeom prst="rect">
            <a:avLst/>
          </a:prstGeom>
          <a:noFill/>
        </p:spPr>
        <p:txBody>
          <a:bodyPr wrap="square" rtlCol="0">
            <a:spAutoFit/>
          </a:bodyPr>
          <a:lstStyle/>
          <a:p>
            <a:r>
              <a:rPr lang="en-US" b="1" dirty="0"/>
              <a:t>How it works?</a:t>
            </a:r>
          </a:p>
          <a:p>
            <a:endParaRPr lang="en-US" b="1" dirty="0"/>
          </a:p>
          <a:p>
            <a:r>
              <a:rPr lang="en-US" dirty="0"/>
              <a:t>It needs </a:t>
            </a:r>
            <a:r>
              <a:rPr lang="en-US" b="1" dirty="0"/>
              <a:t>two csv files</a:t>
            </a:r>
            <a:r>
              <a:rPr lang="en-US" dirty="0"/>
              <a:t> from you, template provided in the repository. The files doesn’t necessarily have to have same name, but the program requires the schema of these files to be same.</a:t>
            </a:r>
          </a:p>
          <a:p>
            <a:endParaRPr lang="en-US" dirty="0"/>
          </a:p>
          <a:p>
            <a:r>
              <a:rPr lang="en-US" dirty="0"/>
              <a:t>- Professors Inputs.csv</a:t>
            </a:r>
          </a:p>
          <a:p>
            <a:r>
              <a:rPr lang="en-US" dirty="0"/>
              <a:t>- Students Inputs.csv </a:t>
            </a:r>
          </a:p>
        </p:txBody>
      </p:sp>
    </p:spTree>
    <p:extLst>
      <p:ext uri="{BB962C8B-B14F-4D97-AF65-F5344CB8AC3E}">
        <p14:creationId xmlns:p14="http://schemas.microsoft.com/office/powerpoint/2010/main" val="219450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88261E5-8A30-6415-711D-8110F558CA5E}"/>
              </a:ext>
            </a:extLst>
          </p:cNvPr>
          <p:cNvGraphicFramePr>
            <a:graphicFrameLocks noGrp="1"/>
          </p:cNvGraphicFramePr>
          <p:nvPr>
            <p:extLst>
              <p:ext uri="{D42A27DB-BD31-4B8C-83A1-F6EECF244321}">
                <p14:modId xmlns:p14="http://schemas.microsoft.com/office/powerpoint/2010/main" val="1060243919"/>
              </p:ext>
            </p:extLst>
          </p:nvPr>
        </p:nvGraphicFramePr>
        <p:xfrm>
          <a:off x="1295400" y="862667"/>
          <a:ext cx="9601200" cy="1854200"/>
        </p:xfrm>
        <a:graphic>
          <a:graphicData uri="http://schemas.openxmlformats.org/drawingml/2006/table">
            <a:tbl>
              <a:tblPr firstRow="1" bandRow="1">
                <a:tableStyleId>{5940675A-B579-460E-94D1-54222C63F5DA}</a:tableStyleId>
              </a:tblPr>
              <a:tblGrid>
                <a:gridCol w="2268894">
                  <a:extLst>
                    <a:ext uri="{9D8B030D-6E8A-4147-A177-3AD203B41FA5}">
                      <a16:colId xmlns:a16="http://schemas.microsoft.com/office/drawing/2014/main" val="1518035084"/>
                    </a:ext>
                  </a:extLst>
                </a:gridCol>
                <a:gridCol w="7332306">
                  <a:extLst>
                    <a:ext uri="{9D8B030D-6E8A-4147-A177-3AD203B41FA5}">
                      <a16:colId xmlns:a16="http://schemas.microsoft.com/office/drawing/2014/main" val="126169339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Professors Inputs.csv</a:t>
                      </a:r>
                    </a:p>
                  </a:txBody>
                  <a:tcPr/>
                </a:tc>
                <a:tc hMerge="1">
                  <a:txBody>
                    <a:bodyPr/>
                    <a:lstStyle/>
                    <a:p>
                      <a:endParaRPr lang="en-US" dirty="0"/>
                    </a:p>
                  </a:txBody>
                  <a:tcPr/>
                </a:tc>
                <a:extLst>
                  <a:ext uri="{0D108BD9-81ED-4DB2-BD59-A6C34878D82A}">
                    <a16:rowId xmlns:a16="http://schemas.microsoft.com/office/drawing/2014/main" val="729628250"/>
                  </a:ext>
                </a:extLst>
              </a:tr>
              <a:tr h="370840">
                <a:tc>
                  <a:txBody>
                    <a:bodyPr/>
                    <a:lstStyle/>
                    <a:p>
                      <a:r>
                        <a:rPr lang="en-US" dirty="0"/>
                        <a:t>Column Names</a:t>
                      </a:r>
                    </a:p>
                  </a:txBody>
                  <a:tcPr/>
                </a:tc>
                <a:tc>
                  <a:txBody>
                    <a:bodyPr/>
                    <a:lstStyle/>
                    <a:p>
                      <a:r>
                        <a:rPr lang="en-US" dirty="0"/>
                        <a:t>Column Description</a:t>
                      </a:r>
                    </a:p>
                  </a:txBody>
                  <a:tcPr/>
                </a:tc>
                <a:extLst>
                  <a:ext uri="{0D108BD9-81ED-4DB2-BD59-A6C34878D82A}">
                    <a16:rowId xmlns:a16="http://schemas.microsoft.com/office/drawing/2014/main" val="4166928424"/>
                  </a:ext>
                </a:extLst>
              </a:tr>
              <a:tr h="370840">
                <a:tc>
                  <a:txBody>
                    <a:bodyPr/>
                    <a:lstStyle/>
                    <a:p>
                      <a:r>
                        <a:rPr lang="en-US" dirty="0"/>
                        <a:t>Names</a:t>
                      </a:r>
                    </a:p>
                  </a:txBody>
                  <a:tcPr/>
                </a:tc>
                <a:tc>
                  <a:txBody>
                    <a:bodyPr/>
                    <a:lstStyle/>
                    <a:p>
                      <a:r>
                        <a:rPr lang="en-US" dirty="0"/>
                        <a:t>Names of the Professors</a:t>
                      </a:r>
                    </a:p>
                  </a:txBody>
                  <a:tcPr/>
                </a:tc>
                <a:extLst>
                  <a:ext uri="{0D108BD9-81ED-4DB2-BD59-A6C34878D82A}">
                    <a16:rowId xmlns:a16="http://schemas.microsoft.com/office/drawing/2014/main" val="784364534"/>
                  </a:ext>
                </a:extLst>
              </a:tr>
              <a:tr h="370840">
                <a:tc>
                  <a:txBody>
                    <a:bodyPr/>
                    <a:lstStyle/>
                    <a:p>
                      <a:r>
                        <a:rPr lang="en-US" dirty="0"/>
                        <a:t>Courses</a:t>
                      </a:r>
                    </a:p>
                  </a:txBody>
                  <a:tcPr/>
                </a:tc>
                <a:tc>
                  <a:txBody>
                    <a:bodyPr/>
                    <a:lstStyle/>
                    <a:p>
                      <a:r>
                        <a:rPr lang="en-US" dirty="0"/>
                        <a:t>Course which Professor is going to teach</a:t>
                      </a:r>
                    </a:p>
                  </a:txBody>
                  <a:tcPr/>
                </a:tc>
                <a:extLst>
                  <a:ext uri="{0D108BD9-81ED-4DB2-BD59-A6C34878D82A}">
                    <a16:rowId xmlns:a16="http://schemas.microsoft.com/office/drawing/2014/main" val="599486279"/>
                  </a:ext>
                </a:extLst>
              </a:tr>
              <a:tr h="370840">
                <a:tc>
                  <a:txBody>
                    <a:bodyPr/>
                    <a:lstStyle/>
                    <a:p>
                      <a:r>
                        <a:rPr lang="en-US" dirty="0"/>
                        <a:t>Max Intake</a:t>
                      </a:r>
                    </a:p>
                  </a:txBody>
                  <a:tcPr/>
                </a:tc>
                <a:tc>
                  <a:txBody>
                    <a:bodyPr/>
                    <a:lstStyle/>
                    <a:p>
                      <a:r>
                        <a:rPr lang="en-US" dirty="0"/>
                        <a:t>Max Intake size of that class.</a:t>
                      </a:r>
                    </a:p>
                  </a:txBody>
                  <a:tcPr/>
                </a:tc>
                <a:extLst>
                  <a:ext uri="{0D108BD9-81ED-4DB2-BD59-A6C34878D82A}">
                    <a16:rowId xmlns:a16="http://schemas.microsoft.com/office/drawing/2014/main" val="3364961128"/>
                  </a:ext>
                </a:extLst>
              </a:tr>
            </a:tbl>
          </a:graphicData>
        </a:graphic>
      </p:graphicFrame>
      <p:pic>
        <p:nvPicPr>
          <p:cNvPr id="4" name="Picture 3">
            <a:extLst>
              <a:ext uri="{FF2B5EF4-FFF2-40B4-BE49-F238E27FC236}">
                <a16:creationId xmlns:a16="http://schemas.microsoft.com/office/drawing/2014/main" id="{67A23235-A208-3D5E-4483-6DE3466A2AFA}"/>
              </a:ext>
            </a:extLst>
          </p:cNvPr>
          <p:cNvPicPr>
            <a:picLocks noChangeAspect="1"/>
          </p:cNvPicPr>
          <p:nvPr/>
        </p:nvPicPr>
        <p:blipFill>
          <a:blip r:embed="rId2"/>
          <a:stretch>
            <a:fillRect/>
          </a:stretch>
        </p:blipFill>
        <p:spPr>
          <a:xfrm>
            <a:off x="4159898" y="3065672"/>
            <a:ext cx="3104305" cy="2150923"/>
          </a:xfrm>
          <a:prstGeom prst="rect">
            <a:avLst/>
          </a:prstGeom>
        </p:spPr>
      </p:pic>
      <p:sp>
        <p:nvSpPr>
          <p:cNvPr id="5" name="TextBox 4">
            <a:extLst>
              <a:ext uri="{FF2B5EF4-FFF2-40B4-BE49-F238E27FC236}">
                <a16:creationId xmlns:a16="http://schemas.microsoft.com/office/drawing/2014/main" id="{279D2E20-6DEA-5113-8F27-BA6281BC6B13}"/>
              </a:ext>
            </a:extLst>
          </p:cNvPr>
          <p:cNvSpPr txBox="1"/>
          <p:nvPr/>
        </p:nvSpPr>
        <p:spPr>
          <a:xfrm>
            <a:off x="4254759" y="5421086"/>
            <a:ext cx="2855168" cy="369332"/>
          </a:xfrm>
          <a:prstGeom prst="rect">
            <a:avLst/>
          </a:prstGeom>
          <a:noFill/>
        </p:spPr>
        <p:txBody>
          <a:bodyPr wrap="square" rtlCol="0">
            <a:spAutoFit/>
          </a:bodyPr>
          <a:lstStyle/>
          <a:p>
            <a:pPr algn="ctr"/>
            <a:r>
              <a:rPr lang="en-US" dirty="0"/>
              <a:t>(CSV to table)</a:t>
            </a:r>
          </a:p>
        </p:txBody>
      </p:sp>
      <p:sp>
        <p:nvSpPr>
          <p:cNvPr id="6" name="TextBox 5">
            <a:extLst>
              <a:ext uri="{FF2B5EF4-FFF2-40B4-BE49-F238E27FC236}">
                <a16:creationId xmlns:a16="http://schemas.microsoft.com/office/drawing/2014/main" id="{4E6D4270-38D9-2BAA-59D7-0FA2AA05ACF2}"/>
              </a:ext>
            </a:extLst>
          </p:cNvPr>
          <p:cNvSpPr txBox="1"/>
          <p:nvPr/>
        </p:nvSpPr>
        <p:spPr>
          <a:xfrm>
            <a:off x="7473820" y="3389761"/>
            <a:ext cx="3422780" cy="2862322"/>
          </a:xfrm>
          <a:prstGeom prst="rect">
            <a:avLst/>
          </a:prstGeom>
          <a:noFill/>
        </p:spPr>
        <p:txBody>
          <a:bodyPr wrap="square" rtlCol="0">
            <a:spAutoFit/>
          </a:bodyPr>
          <a:lstStyle/>
          <a:p>
            <a:r>
              <a:rPr lang="en-US" dirty="0"/>
              <a:t>Notes:</a:t>
            </a:r>
          </a:p>
          <a:p>
            <a:r>
              <a:rPr lang="en-US" dirty="0"/>
              <a:t>- If a Professor is taking multiple courses, then each courses needs to be in different row. In the sample table Professor T1 is taking Course C1 and C2; Therefore, each course is in different row.</a:t>
            </a:r>
          </a:p>
          <a:p>
            <a:endParaRPr lang="en-US" dirty="0"/>
          </a:p>
          <a:p>
            <a:r>
              <a:rPr lang="en-US" dirty="0"/>
              <a:t>- Max Intake size does not need to be constant.</a:t>
            </a:r>
          </a:p>
        </p:txBody>
      </p:sp>
      <p:pic>
        <p:nvPicPr>
          <p:cNvPr id="9" name="Picture 8">
            <a:extLst>
              <a:ext uri="{FF2B5EF4-FFF2-40B4-BE49-F238E27FC236}">
                <a16:creationId xmlns:a16="http://schemas.microsoft.com/office/drawing/2014/main" id="{50853A9C-0842-794A-A471-5E54B2D150E3}"/>
              </a:ext>
            </a:extLst>
          </p:cNvPr>
          <p:cNvPicPr>
            <a:picLocks noChangeAspect="1"/>
          </p:cNvPicPr>
          <p:nvPr/>
        </p:nvPicPr>
        <p:blipFill>
          <a:blip r:embed="rId3"/>
          <a:stretch>
            <a:fillRect/>
          </a:stretch>
        </p:blipFill>
        <p:spPr>
          <a:xfrm>
            <a:off x="816288" y="3429000"/>
            <a:ext cx="2867749" cy="1850161"/>
          </a:xfrm>
          <a:prstGeom prst="rect">
            <a:avLst/>
          </a:prstGeom>
        </p:spPr>
      </p:pic>
      <p:sp>
        <p:nvSpPr>
          <p:cNvPr id="10" name="TextBox 9">
            <a:extLst>
              <a:ext uri="{FF2B5EF4-FFF2-40B4-BE49-F238E27FC236}">
                <a16:creationId xmlns:a16="http://schemas.microsoft.com/office/drawing/2014/main" id="{D29AA06A-0D94-C5C0-7026-F82202CA3F38}"/>
              </a:ext>
            </a:extLst>
          </p:cNvPr>
          <p:cNvSpPr txBox="1"/>
          <p:nvPr/>
        </p:nvSpPr>
        <p:spPr>
          <a:xfrm>
            <a:off x="816288" y="5444827"/>
            <a:ext cx="2867748" cy="369332"/>
          </a:xfrm>
          <a:prstGeom prst="rect">
            <a:avLst/>
          </a:prstGeom>
          <a:noFill/>
        </p:spPr>
        <p:txBody>
          <a:bodyPr wrap="square" rtlCol="0">
            <a:spAutoFit/>
          </a:bodyPr>
          <a:lstStyle/>
          <a:p>
            <a:pPr algn="ctr"/>
            <a:r>
              <a:rPr lang="en-US" dirty="0"/>
              <a:t>(CSV input)</a:t>
            </a:r>
          </a:p>
        </p:txBody>
      </p:sp>
    </p:spTree>
    <p:extLst>
      <p:ext uri="{BB962C8B-B14F-4D97-AF65-F5344CB8AC3E}">
        <p14:creationId xmlns:p14="http://schemas.microsoft.com/office/powerpoint/2010/main" val="355226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F417AE0-A6E6-9B07-3AC8-24E4B362E67F}"/>
              </a:ext>
            </a:extLst>
          </p:cNvPr>
          <p:cNvGraphicFramePr>
            <a:graphicFrameLocks noGrp="1"/>
          </p:cNvGraphicFramePr>
          <p:nvPr>
            <p:extLst>
              <p:ext uri="{D42A27DB-BD31-4B8C-83A1-F6EECF244321}">
                <p14:modId xmlns:p14="http://schemas.microsoft.com/office/powerpoint/2010/main" val="420826687"/>
              </p:ext>
            </p:extLst>
          </p:nvPr>
        </p:nvGraphicFramePr>
        <p:xfrm>
          <a:off x="1295400" y="862667"/>
          <a:ext cx="9601200" cy="2225040"/>
        </p:xfrm>
        <a:graphic>
          <a:graphicData uri="http://schemas.openxmlformats.org/drawingml/2006/table">
            <a:tbl>
              <a:tblPr firstRow="1" bandRow="1">
                <a:tableStyleId>{5940675A-B579-460E-94D1-54222C63F5DA}</a:tableStyleId>
              </a:tblPr>
              <a:tblGrid>
                <a:gridCol w="2268894">
                  <a:extLst>
                    <a:ext uri="{9D8B030D-6E8A-4147-A177-3AD203B41FA5}">
                      <a16:colId xmlns:a16="http://schemas.microsoft.com/office/drawing/2014/main" val="1518035084"/>
                    </a:ext>
                  </a:extLst>
                </a:gridCol>
                <a:gridCol w="7332306">
                  <a:extLst>
                    <a:ext uri="{9D8B030D-6E8A-4147-A177-3AD203B41FA5}">
                      <a16:colId xmlns:a16="http://schemas.microsoft.com/office/drawing/2014/main" val="126169339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Students Inputs.csv</a:t>
                      </a:r>
                    </a:p>
                  </a:txBody>
                  <a:tcPr/>
                </a:tc>
                <a:tc hMerge="1">
                  <a:txBody>
                    <a:bodyPr/>
                    <a:lstStyle/>
                    <a:p>
                      <a:endParaRPr lang="en-US" dirty="0"/>
                    </a:p>
                  </a:txBody>
                  <a:tcPr/>
                </a:tc>
                <a:extLst>
                  <a:ext uri="{0D108BD9-81ED-4DB2-BD59-A6C34878D82A}">
                    <a16:rowId xmlns:a16="http://schemas.microsoft.com/office/drawing/2014/main" val="729628250"/>
                  </a:ext>
                </a:extLst>
              </a:tr>
              <a:tr h="370840">
                <a:tc>
                  <a:txBody>
                    <a:bodyPr/>
                    <a:lstStyle/>
                    <a:p>
                      <a:r>
                        <a:rPr lang="en-US" dirty="0"/>
                        <a:t>Column Names</a:t>
                      </a:r>
                    </a:p>
                  </a:txBody>
                  <a:tcPr/>
                </a:tc>
                <a:tc>
                  <a:txBody>
                    <a:bodyPr/>
                    <a:lstStyle/>
                    <a:p>
                      <a:r>
                        <a:rPr lang="en-US" dirty="0"/>
                        <a:t>Column Description</a:t>
                      </a:r>
                    </a:p>
                  </a:txBody>
                  <a:tcPr/>
                </a:tc>
                <a:extLst>
                  <a:ext uri="{0D108BD9-81ED-4DB2-BD59-A6C34878D82A}">
                    <a16:rowId xmlns:a16="http://schemas.microsoft.com/office/drawing/2014/main" val="4166928424"/>
                  </a:ext>
                </a:extLst>
              </a:tr>
              <a:tr h="370840">
                <a:tc>
                  <a:txBody>
                    <a:bodyPr/>
                    <a:lstStyle/>
                    <a:p>
                      <a:r>
                        <a:rPr lang="en-US" dirty="0"/>
                        <a:t>Students</a:t>
                      </a:r>
                    </a:p>
                  </a:txBody>
                  <a:tcPr/>
                </a:tc>
                <a:tc>
                  <a:txBody>
                    <a:bodyPr/>
                    <a:lstStyle/>
                    <a:p>
                      <a:r>
                        <a:rPr lang="en-US" dirty="0"/>
                        <a:t>Names of the Students</a:t>
                      </a:r>
                    </a:p>
                  </a:txBody>
                  <a:tcPr/>
                </a:tc>
                <a:extLst>
                  <a:ext uri="{0D108BD9-81ED-4DB2-BD59-A6C34878D82A}">
                    <a16:rowId xmlns:a16="http://schemas.microsoft.com/office/drawing/2014/main" val="784364534"/>
                  </a:ext>
                </a:extLst>
              </a:tr>
              <a:tr h="370840">
                <a:tc>
                  <a:txBody>
                    <a:bodyPr/>
                    <a:lstStyle/>
                    <a:p>
                      <a:r>
                        <a:rPr lang="en-US" dirty="0"/>
                        <a:t>Priority</a:t>
                      </a:r>
                    </a:p>
                  </a:txBody>
                  <a:tcPr/>
                </a:tc>
                <a:tc>
                  <a:txBody>
                    <a:bodyPr/>
                    <a:lstStyle/>
                    <a:p>
                      <a:r>
                        <a:rPr lang="en-US" dirty="0"/>
                        <a:t>Order in which Students have registered for the course</a:t>
                      </a:r>
                    </a:p>
                  </a:txBody>
                  <a:tcPr/>
                </a:tc>
                <a:extLst>
                  <a:ext uri="{0D108BD9-81ED-4DB2-BD59-A6C34878D82A}">
                    <a16:rowId xmlns:a16="http://schemas.microsoft.com/office/drawing/2014/main" val="599486279"/>
                  </a:ext>
                </a:extLst>
              </a:tr>
              <a:tr h="370840">
                <a:tc>
                  <a:txBody>
                    <a:bodyPr/>
                    <a:lstStyle/>
                    <a:p>
                      <a:r>
                        <a:rPr lang="en-US" dirty="0"/>
                        <a:t>Selection 1</a:t>
                      </a:r>
                    </a:p>
                  </a:txBody>
                  <a:tcPr/>
                </a:tc>
                <a:tc>
                  <a:txBody>
                    <a:bodyPr/>
                    <a:lstStyle/>
                    <a:p>
                      <a:r>
                        <a:rPr lang="en-US" dirty="0"/>
                        <a:t>Students course choice 1</a:t>
                      </a:r>
                    </a:p>
                  </a:txBody>
                  <a:tcPr/>
                </a:tc>
                <a:extLst>
                  <a:ext uri="{0D108BD9-81ED-4DB2-BD59-A6C34878D82A}">
                    <a16:rowId xmlns:a16="http://schemas.microsoft.com/office/drawing/2014/main" val="3364961128"/>
                  </a:ext>
                </a:extLst>
              </a:tr>
              <a:tr h="370840">
                <a:tc>
                  <a:txBody>
                    <a:bodyPr/>
                    <a:lstStyle/>
                    <a:p>
                      <a:r>
                        <a:rPr lang="en-US" dirty="0"/>
                        <a:t>Selection 2</a:t>
                      </a:r>
                    </a:p>
                  </a:txBody>
                  <a:tcPr/>
                </a:tc>
                <a:tc>
                  <a:txBody>
                    <a:bodyPr/>
                    <a:lstStyle/>
                    <a:p>
                      <a:r>
                        <a:rPr lang="en-US" dirty="0"/>
                        <a:t>Students course choice 2 (Should be different from </a:t>
                      </a:r>
                      <a:r>
                        <a:rPr lang="en-US" b="1" dirty="0"/>
                        <a:t>Selection 1</a:t>
                      </a:r>
                      <a:r>
                        <a:rPr lang="en-US" dirty="0"/>
                        <a:t>)</a:t>
                      </a:r>
                    </a:p>
                  </a:txBody>
                  <a:tcPr/>
                </a:tc>
                <a:extLst>
                  <a:ext uri="{0D108BD9-81ED-4DB2-BD59-A6C34878D82A}">
                    <a16:rowId xmlns:a16="http://schemas.microsoft.com/office/drawing/2014/main" val="2953808052"/>
                  </a:ext>
                </a:extLst>
              </a:tr>
            </a:tbl>
          </a:graphicData>
        </a:graphic>
      </p:graphicFrame>
      <p:pic>
        <p:nvPicPr>
          <p:cNvPr id="6" name="Picture 5">
            <a:extLst>
              <a:ext uri="{FF2B5EF4-FFF2-40B4-BE49-F238E27FC236}">
                <a16:creationId xmlns:a16="http://schemas.microsoft.com/office/drawing/2014/main" id="{249CAB6F-B635-2073-1C56-7E23A03DF08A}"/>
              </a:ext>
            </a:extLst>
          </p:cNvPr>
          <p:cNvPicPr>
            <a:picLocks noChangeAspect="1"/>
          </p:cNvPicPr>
          <p:nvPr/>
        </p:nvPicPr>
        <p:blipFill>
          <a:blip r:embed="rId2"/>
          <a:stretch>
            <a:fillRect/>
          </a:stretch>
        </p:blipFill>
        <p:spPr>
          <a:xfrm>
            <a:off x="4376057" y="3734174"/>
            <a:ext cx="3638939" cy="2181433"/>
          </a:xfrm>
          <a:prstGeom prst="rect">
            <a:avLst/>
          </a:prstGeom>
        </p:spPr>
      </p:pic>
      <p:sp>
        <p:nvSpPr>
          <p:cNvPr id="7" name="TextBox 6">
            <a:extLst>
              <a:ext uri="{FF2B5EF4-FFF2-40B4-BE49-F238E27FC236}">
                <a16:creationId xmlns:a16="http://schemas.microsoft.com/office/drawing/2014/main" id="{C5749C3E-53D3-8375-9DCA-1998580FD24B}"/>
              </a:ext>
            </a:extLst>
          </p:cNvPr>
          <p:cNvSpPr txBox="1"/>
          <p:nvPr/>
        </p:nvSpPr>
        <p:spPr>
          <a:xfrm>
            <a:off x="4767942" y="5810667"/>
            <a:ext cx="2855168" cy="369332"/>
          </a:xfrm>
          <a:prstGeom prst="rect">
            <a:avLst/>
          </a:prstGeom>
          <a:noFill/>
        </p:spPr>
        <p:txBody>
          <a:bodyPr wrap="square" rtlCol="0">
            <a:spAutoFit/>
          </a:bodyPr>
          <a:lstStyle/>
          <a:p>
            <a:pPr algn="ctr"/>
            <a:r>
              <a:rPr lang="en-US" dirty="0"/>
              <a:t>(CSV to table)</a:t>
            </a:r>
          </a:p>
        </p:txBody>
      </p:sp>
      <p:sp>
        <p:nvSpPr>
          <p:cNvPr id="8" name="TextBox 7">
            <a:extLst>
              <a:ext uri="{FF2B5EF4-FFF2-40B4-BE49-F238E27FC236}">
                <a16:creationId xmlns:a16="http://schemas.microsoft.com/office/drawing/2014/main" id="{9E8B5799-75E1-DDCC-E9F5-77241B996464}"/>
              </a:ext>
            </a:extLst>
          </p:cNvPr>
          <p:cNvSpPr txBox="1"/>
          <p:nvPr/>
        </p:nvSpPr>
        <p:spPr>
          <a:xfrm>
            <a:off x="8014996" y="3770294"/>
            <a:ext cx="3338804" cy="2585323"/>
          </a:xfrm>
          <a:prstGeom prst="rect">
            <a:avLst/>
          </a:prstGeom>
          <a:noFill/>
        </p:spPr>
        <p:txBody>
          <a:bodyPr wrap="square" rtlCol="0">
            <a:spAutoFit/>
          </a:bodyPr>
          <a:lstStyle/>
          <a:p>
            <a:r>
              <a:rPr lang="en-US" dirty="0"/>
              <a:t>Example:</a:t>
            </a:r>
          </a:p>
          <a:p>
            <a:endParaRPr lang="en-US" dirty="0"/>
          </a:p>
          <a:p>
            <a:r>
              <a:rPr lang="en-US" dirty="0"/>
              <a:t>- Student B and Student C both have Course C2 in their Selection 1, but Student C will be given first preference since Student C has higher priority number or the number implies that Student C has registered first.</a:t>
            </a:r>
          </a:p>
        </p:txBody>
      </p:sp>
      <p:pic>
        <p:nvPicPr>
          <p:cNvPr id="4" name="Picture 3">
            <a:extLst>
              <a:ext uri="{FF2B5EF4-FFF2-40B4-BE49-F238E27FC236}">
                <a16:creationId xmlns:a16="http://schemas.microsoft.com/office/drawing/2014/main" id="{8462DE13-CD1A-0556-4145-A7F5B81B6FC9}"/>
              </a:ext>
            </a:extLst>
          </p:cNvPr>
          <p:cNvPicPr>
            <a:picLocks noChangeAspect="1"/>
          </p:cNvPicPr>
          <p:nvPr/>
        </p:nvPicPr>
        <p:blipFill>
          <a:blip r:embed="rId3"/>
          <a:stretch>
            <a:fillRect/>
          </a:stretch>
        </p:blipFill>
        <p:spPr>
          <a:xfrm>
            <a:off x="674785" y="3998305"/>
            <a:ext cx="3465396" cy="1812362"/>
          </a:xfrm>
          <a:prstGeom prst="rect">
            <a:avLst/>
          </a:prstGeom>
        </p:spPr>
      </p:pic>
      <p:sp>
        <p:nvSpPr>
          <p:cNvPr id="5" name="TextBox 4">
            <a:extLst>
              <a:ext uri="{FF2B5EF4-FFF2-40B4-BE49-F238E27FC236}">
                <a16:creationId xmlns:a16="http://schemas.microsoft.com/office/drawing/2014/main" id="{1415070E-158F-68BD-633E-B31C291FE80A}"/>
              </a:ext>
            </a:extLst>
          </p:cNvPr>
          <p:cNvSpPr txBox="1"/>
          <p:nvPr/>
        </p:nvSpPr>
        <p:spPr>
          <a:xfrm>
            <a:off x="979899" y="5810667"/>
            <a:ext cx="2855168" cy="369332"/>
          </a:xfrm>
          <a:prstGeom prst="rect">
            <a:avLst/>
          </a:prstGeom>
          <a:noFill/>
        </p:spPr>
        <p:txBody>
          <a:bodyPr wrap="square" rtlCol="0">
            <a:spAutoFit/>
          </a:bodyPr>
          <a:lstStyle/>
          <a:p>
            <a:pPr algn="ctr"/>
            <a:r>
              <a:rPr lang="en-US" dirty="0"/>
              <a:t>(CSV Input)</a:t>
            </a:r>
          </a:p>
        </p:txBody>
      </p:sp>
    </p:spTree>
    <p:extLst>
      <p:ext uri="{BB962C8B-B14F-4D97-AF65-F5344CB8AC3E}">
        <p14:creationId xmlns:p14="http://schemas.microsoft.com/office/powerpoint/2010/main" val="354421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Next Steps..</a:t>
            </a:r>
          </a:p>
        </p:txBody>
      </p:sp>
      <p:pic>
        <p:nvPicPr>
          <p:cNvPr id="3" name="Picture 2">
            <a:extLst>
              <a:ext uri="{FF2B5EF4-FFF2-40B4-BE49-F238E27FC236}">
                <a16:creationId xmlns:a16="http://schemas.microsoft.com/office/drawing/2014/main" id="{B6A662C7-4135-8449-1CA8-8D07E529ED93}"/>
              </a:ext>
            </a:extLst>
          </p:cNvPr>
          <p:cNvPicPr>
            <a:picLocks noChangeAspect="1"/>
          </p:cNvPicPr>
          <p:nvPr/>
        </p:nvPicPr>
        <p:blipFill>
          <a:blip r:embed="rId2"/>
          <a:stretch>
            <a:fillRect/>
          </a:stretch>
        </p:blipFill>
        <p:spPr>
          <a:xfrm>
            <a:off x="7472266" y="528554"/>
            <a:ext cx="4148015" cy="2486608"/>
          </a:xfrm>
          <a:prstGeom prst="rect">
            <a:avLst/>
          </a:prstGeom>
        </p:spPr>
      </p:pic>
      <p:pic>
        <p:nvPicPr>
          <p:cNvPr id="5" name="Picture 4">
            <a:extLst>
              <a:ext uri="{FF2B5EF4-FFF2-40B4-BE49-F238E27FC236}">
                <a16:creationId xmlns:a16="http://schemas.microsoft.com/office/drawing/2014/main" id="{9DF12055-9323-4A5F-FD2C-B1541821423C}"/>
              </a:ext>
            </a:extLst>
          </p:cNvPr>
          <p:cNvPicPr>
            <a:picLocks noChangeAspect="1"/>
          </p:cNvPicPr>
          <p:nvPr/>
        </p:nvPicPr>
        <p:blipFill>
          <a:blip r:embed="rId3"/>
          <a:stretch>
            <a:fillRect/>
          </a:stretch>
        </p:blipFill>
        <p:spPr>
          <a:xfrm>
            <a:off x="1258077" y="4319830"/>
            <a:ext cx="3743336" cy="1393795"/>
          </a:xfrm>
          <a:prstGeom prst="rect">
            <a:avLst/>
          </a:prstGeom>
        </p:spPr>
      </p:pic>
      <p:pic>
        <p:nvPicPr>
          <p:cNvPr id="7" name="Picture 6">
            <a:extLst>
              <a:ext uri="{FF2B5EF4-FFF2-40B4-BE49-F238E27FC236}">
                <a16:creationId xmlns:a16="http://schemas.microsoft.com/office/drawing/2014/main" id="{E5783A74-BD39-AD5F-4FE4-7C4A095789CD}"/>
              </a:ext>
            </a:extLst>
          </p:cNvPr>
          <p:cNvPicPr>
            <a:picLocks noChangeAspect="1"/>
          </p:cNvPicPr>
          <p:nvPr/>
        </p:nvPicPr>
        <p:blipFill>
          <a:blip r:embed="rId4"/>
          <a:stretch>
            <a:fillRect/>
          </a:stretch>
        </p:blipFill>
        <p:spPr>
          <a:xfrm>
            <a:off x="7472266" y="4319831"/>
            <a:ext cx="3212365" cy="1393794"/>
          </a:xfrm>
          <a:prstGeom prst="rect">
            <a:avLst/>
          </a:prstGeom>
        </p:spPr>
      </p:pic>
      <p:sp>
        <p:nvSpPr>
          <p:cNvPr id="8" name="TextBox 7">
            <a:extLst>
              <a:ext uri="{FF2B5EF4-FFF2-40B4-BE49-F238E27FC236}">
                <a16:creationId xmlns:a16="http://schemas.microsoft.com/office/drawing/2014/main" id="{92385181-25B3-7162-A3B2-3781C81F40B2}"/>
              </a:ext>
            </a:extLst>
          </p:cNvPr>
          <p:cNvSpPr txBox="1"/>
          <p:nvPr/>
        </p:nvSpPr>
        <p:spPr>
          <a:xfrm>
            <a:off x="1258077" y="5713625"/>
            <a:ext cx="3743336" cy="646331"/>
          </a:xfrm>
          <a:prstGeom prst="rect">
            <a:avLst/>
          </a:prstGeom>
          <a:noFill/>
        </p:spPr>
        <p:txBody>
          <a:bodyPr wrap="square" rtlCol="0">
            <a:spAutoFit/>
          </a:bodyPr>
          <a:lstStyle/>
          <a:p>
            <a:pPr algn="ctr"/>
            <a:r>
              <a:rPr lang="en-US" dirty="0"/>
              <a:t>Dict1 = {Selection 1 Courses : Students}</a:t>
            </a:r>
          </a:p>
        </p:txBody>
      </p:sp>
      <p:sp>
        <p:nvSpPr>
          <p:cNvPr id="9" name="TextBox 8">
            <a:extLst>
              <a:ext uri="{FF2B5EF4-FFF2-40B4-BE49-F238E27FC236}">
                <a16:creationId xmlns:a16="http://schemas.microsoft.com/office/drawing/2014/main" id="{125E9976-2095-3F24-FE75-5983F0729F4B}"/>
              </a:ext>
            </a:extLst>
          </p:cNvPr>
          <p:cNvSpPr txBox="1"/>
          <p:nvPr/>
        </p:nvSpPr>
        <p:spPr>
          <a:xfrm>
            <a:off x="7472266" y="5713625"/>
            <a:ext cx="3212365" cy="646331"/>
          </a:xfrm>
          <a:prstGeom prst="rect">
            <a:avLst/>
          </a:prstGeom>
          <a:noFill/>
        </p:spPr>
        <p:txBody>
          <a:bodyPr wrap="square" rtlCol="0">
            <a:spAutoFit/>
          </a:bodyPr>
          <a:lstStyle/>
          <a:p>
            <a:pPr algn="ctr"/>
            <a:r>
              <a:rPr lang="en-US" dirty="0"/>
              <a:t>Dict2 = {Selection 2 Courses : Students}</a:t>
            </a:r>
          </a:p>
        </p:txBody>
      </p:sp>
      <p:sp>
        <p:nvSpPr>
          <p:cNvPr id="10" name="TextBox 9">
            <a:extLst>
              <a:ext uri="{FF2B5EF4-FFF2-40B4-BE49-F238E27FC236}">
                <a16:creationId xmlns:a16="http://schemas.microsoft.com/office/drawing/2014/main" id="{377BA280-C7E1-88FC-4CC1-818A8B5B7ACF}"/>
              </a:ext>
            </a:extLst>
          </p:cNvPr>
          <p:cNvSpPr txBox="1"/>
          <p:nvPr/>
        </p:nvSpPr>
        <p:spPr>
          <a:xfrm>
            <a:off x="1258077" y="1144375"/>
            <a:ext cx="5643465" cy="2862322"/>
          </a:xfrm>
          <a:prstGeom prst="rect">
            <a:avLst/>
          </a:prstGeom>
          <a:noFill/>
        </p:spPr>
        <p:txBody>
          <a:bodyPr wrap="square" rtlCol="0">
            <a:spAutoFit/>
          </a:bodyPr>
          <a:lstStyle/>
          <a:p>
            <a:r>
              <a:rPr lang="en-US" dirty="0"/>
              <a:t>It takes columns </a:t>
            </a:r>
            <a:r>
              <a:rPr lang="en-US" b="1" dirty="0"/>
              <a:t>Students, Selection 1 </a:t>
            </a:r>
            <a:r>
              <a:rPr lang="en-US" dirty="0"/>
              <a:t>and </a:t>
            </a:r>
            <a:r>
              <a:rPr lang="en-US" b="1" dirty="0"/>
              <a:t>Selection 2</a:t>
            </a:r>
            <a:r>
              <a:rPr lang="en-US" dirty="0"/>
              <a:t> and convert them into 2 dictionaries as shows below</a:t>
            </a:r>
          </a:p>
          <a:p>
            <a:endParaRPr lang="en-US" dirty="0"/>
          </a:p>
          <a:p>
            <a:r>
              <a:rPr lang="en-US" b="1" dirty="0"/>
              <a:t>Dict1</a:t>
            </a:r>
            <a:r>
              <a:rPr lang="en-US" dirty="0"/>
              <a:t> = Keys are courses in Selection 1 and values are the list of students asking to be registered for that Course in order of Priority.</a:t>
            </a:r>
          </a:p>
          <a:p>
            <a:endParaRPr lang="en-US" dirty="0"/>
          </a:p>
          <a:p>
            <a:r>
              <a:rPr lang="en-US" b="1" dirty="0"/>
              <a:t>Dict2</a:t>
            </a:r>
            <a:r>
              <a:rPr lang="en-US" dirty="0"/>
              <a:t> = Keys are courses in Selection 2 and values are the list of students asking to be registered for that Course in order of Priority.</a:t>
            </a:r>
          </a:p>
        </p:txBody>
      </p:sp>
      <p:sp>
        <p:nvSpPr>
          <p:cNvPr id="11" name="TextBox 10">
            <a:extLst>
              <a:ext uri="{FF2B5EF4-FFF2-40B4-BE49-F238E27FC236}">
                <a16:creationId xmlns:a16="http://schemas.microsoft.com/office/drawing/2014/main" id="{A590AF4F-5368-57EB-8E5A-2A4F28A5562A}"/>
              </a:ext>
            </a:extLst>
          </p:cNvPr>
          <p:cNvSpPr txBox="1"/>
          <p:nvPr/>
        </p:nvSpPr>
        <p:spPr>
          <a:xfrm>
            <a:off x="8118689" y="2936423"/>
            <a:ext cx="2855168" cy="369332"/>
          </a:xfrm>
          <a:prstGeom prst="rect">
            <a:avLst/>
          </a:prstGeom>
          <a:noFill/>
        </p:spPr>
        <p:txBody>
          <a:bodyPr wrap="square" rtlCol="0">
            <a:spAutoFit/>
          </a:bodyPr>
          <a:lstStyle/>
          <a:p>
            <a:pPr algn="ctr"/>
            <a:r>
              <a:rPr lang="en-US" dirty="0"/>
              <a:t>(A sample input table)</a:t>
            </a:r>
          </a:p>
        </p:txBody>
      </p:sp>
    </p:spTree>
    <p:extLst>
      <p:ext uri="{BB962C8B-B14F-4D97-AF65-F5344CB8AC3E}">
        <p14:creationId xmlns:p14="http://schemas.microsoft.com/office/powerpoint/2010/main" val="13289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Next Steps..</a:t>
            </a:r>
          </a:p>
        </p:txBody>
      </p:sp>
      <p:pic>
        <p:nvPicPr>
          <p:cNvPr id="5" name="Picture 4">
            <a:extLst>
              <a:ext uri="{FF2B5EF4-FFF2-40B4-BE49-F238E27FC236}">
                <a16:creationId xmlns:a16="http://schemas.microsoft.com/office/drawing/2014/main" id="{9DF12055-9323-4A5F-FD2C-B1541821423C}"/>
              </a:ext>
            </a:extLst>
          </p:cNvPr>
          <p:cNvPicPr>
            <a:picLocks noChangeAspect="1"/>
          </p:cNvPicPr>
          <p:nvPr/>
        </p:nvPicPr>
        <p:blipFill>
          <a:blip r:embed="rId2"/>
          <a:stretch>
            <a:fillRect/>
          </a:stretch>
        </p:blipFill>
        <p:spPr>
          <a:xfrm>
            <a:off x="1258077" y="1388874"/>
            <a:ext cx="3743336" cy="1393795"/>
          </a:xfrm>
          <a:prstGeom prst="rect">
            <a:avLst/>
          </a:prstGeom>
        </p:spPr>
      </p:pic>
      <p:pic>
        <p:nvPicPr>
          <p:cNvPr id="7" name="Picture 6">
            <a:extLst>
              <a:ext uri="{FF2B5EF4-FFF2-40B4-BE49-F238E27FC236}">
                <a16:creationId xmlns:a16="http://schemas.microsoft.com/office/drawing/2014/main" id="{E5783A74-BD39-AD5F-4FE4-7C4A095789CD}"/>
              </a:ext>
            </a:extLst>
          </p:cNvPr>
          <p:cNvPicPr>
            <a:picLocks noChangeAspect="1"/>
          </p:cNvPicPr>
          <p:nvPr/>
        </p:nvPicPr>
        <p:blipFill>
          <a:blip r:embed="rId3"/>
          <a:stretch>
            <a:fillRect/>
          </a:stretch>
        </p:blipFill>
        <p:spPr>
          <a:xfrm>
            <a:off x="7472266" y="1388875"/>
            <a:ext cx="3212365" cy="1393794"/>
          </a:xfrm>
          <a:prstGeom prst="rect">
            <a:avLst/>
          </a:prstGeom>
        </p:spPr>
      </p:pic>
      <p:sp>
        <p:nvSpPr>
          <p:cNvPr id="8" name="TextBox 7">
            <a:extLst>
              <a:ext uri="{FF2B5EF4-FFF2-40B4-BE49-F238E27FC236}">
                <a16:creationId xmlns:a16="http://schemas.microsoft.com/office/drawing/2014/main" id="{92385181-25B3-7162-A3B2-3781C81F40B2}"/>
              </a:ext>
            </a:extLst>
          </p:cNvPr>
          <p:cNvSpPr txBox="1"/>
          <p:nvPr/>
        </p:nvSpPr>
        <p:spPr>
          <a:xfrm>
            <a:off x="1258077" y="2782669"/>
            <a:ext cx="3743336" cy="646331"/>
          </a:xfrm>
          <a:prstGeom prst="rect">
            <a:avLst/>
          </a:prstGeom>
          <a:noFill/>
        </p:spPr>
        <p:txBody>
          <a:bodyPr wrap="square" rtlCol="0">
            <a:spAutoFit/>
          </a:bodyPr>
          <a:lstStyle/>
          <a:p>
            <a:pPr algn="ctr"/>
            <a:r>
              <a:rPr lang="en-US" dirty="0"/>
              <a:t>Dict1 = {Selection 1 Courses : Students}</a:t>
            </a:r>
          </a:p>
        </p:txBody>
      </p:sp>
      <p:sp>
        <p:nvSpPr>
          <p:cNvPr id="9" name="TextBox 8">
            <a:extLst>
              <a:ext uri="{FF2B5EF4-FFF2-40B4-BE49-F238E27FC236}">
                <a16:creationId xmlns:a16="http://schemas.microsoft.com/office/drawing/2014/main" id="{125E9976-2095-3F24-FE75-5983F0729F4B}"/>
              </a:ext>
            </a:extLst>
          </p:cNvPr>
          <p:cNvSpPr txBox="1"/>
          <p:nvPr/>
        </p:nvSpPr>
        <p:spPr>
          <a:xfrm>
            <a:off x="7472266" y="2782669"/>
            <a:ext cx="3212365" cy="646331"/>
          </a:xfrm>
          <a:prstGeom prst="rect">
            <a:avLst/>
          </a:prstGeom>
          <a:noFill/>
        </p:spPr>
        <p:txBody>
          <a:bodyPr wrap="square" rtlCol="0">
            <a:spAutoFit/>
          </a:bodyPr>
          <a:lstStyle/>
          <a:p>
            <a:pPr algn="ctr"/>
            <a:r>
              <a:rPr lang="en-US" dirty="0"/>
              <a:t>Dict2 = {Selection 2 Courses : Students}</a:t>
            </a:r>
          </a:p>
        </p:txBody>
      </p:sp>
      <p:pic>
        <p:nvPicPr>
          <p:cNvPr id="6" name="Picture 5">
            <a:extLst>
              <a:ext uri="{FF2B5EF4-FFF2-40B4-BE49-F238E27FC236}">
                <a16:creationId xmlns:a16="http://schemas.microsoft.com/office/drawing/2014/main" id="{49722929-04E1-9341-CA9E-8EB0DBF18387}"/>
              </a:ext>
            </a:extLst>
          </p:cNvPr>
          <p:cNvPicPr>
            <a:picLocks noChangeAspect="1"/>
          </p:cNvPicPr>
          <p:nvPr/>
        </p:nvPicPr>
        <p:blipFill>
          <a:blip r:embed="rId4"/>
          <a:stretch>
            <a:fillRect/>
          </a:stretch>
        </p:blipFill>
        <p:spPr>
          <a:xfrm>
            <a:off x="3200157" y="3868553"/>
            <a:ext cx="5791684" cy="1393793"/>
          </a:xfrm>
          <a:prstGeom prst="rect">
            <a:avLst/>
          </a:prstGeom>
        </p:spPr>
      </p:pic>
      <p:sp>
        <p:nvSpPr>
          <p:cNvPr id="12" name="TextBox 11">
            <a:extLst>
              <a:ext uri="{FF2B5EF4-FFF2-40B4-BE49-F238E27FC236}">
                <a16:creationId xmlns:a16="http://schemas.microsoft.com/office/drawing/2014/main" id="{6BB2EF85-7E2F-5507-1588-EC4ADB2AAF08}"/>
              </a:ext>
            </a:extLst>
          </p:cNvPr>
          <p:cNvSpPr txBox="1"/>
          <p:nvPr/>
        </p:nvSpPr>
        <p:spPr>
          <a:xfrm>
            <a:off x="4224331" y="5262346"/>
            <a:ext cx="3743336" cy="646331"/>
          </a:xfrm>
          <a:prstGeom prst="rect">
            <a:avLst/>
          </a:prstGeom>
          <a:noFill/>
        </p:spPr>
        <p:txBody>
          <a:bodyPr wrap="square" rtlCol="0">
            <a:spAutoFit/>
          </a:bodyPr>
          <a:lstStyle/>
          <a:p>
            <a:pPr algn="ctr"/>
            <a:r>
              <a:rPr lang="en-US" dirty="0"/>
              <a:t>Dict3 = Merged list of Students From Dict1 and Dict2.</a:t>
            </a:r>
          </a:p>
        </p:txBody>
      </p:sp>
      <p:cxnSp>
        <p:nvCxnSpPr>
          <p:cNvPr id="14" name="Connector: Elbow 13">
            <a:extLst>
              <a:ext uri="{FF2B5EF4-FFF2-40B4-BE49-F238E27FC236}">
                <a16:creationId xmlns:a16="http://schemas.microsoft.com/office/drawing/2014/main" id="{6065D48D-DF03-C0EB-CF48-CA1E940841B8}"/>
              </a:ext>
            </a:extLst>
          </p:cNvPr>
          <p:cNvCxnSpPr>
            <a:stCxn id="5" idx="3"/>
            <a:endCxn id="6" idx="0"/>
          </p:cNvCxnSpPr>
          <p:nvPr/>
        </p:nvCxnSpPr>
        <p:spPr>
          <a:xfrm>
            <a:off x="5001413" y="2085772"/>
            <a:ext cx="1094586" cy="17827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D636F9-93D5-2EA5-FC9A-CE46C3BEF6E2}"/>
              </a:ext>
            </a:extLst>
          </p:cNvPr>
          <p:cNvCxnSpPr>
            <a:stCxn id="7" idx="1"/>
          </p:cNvCxnSpPr>
          <p:nvPr/>
        </p:nvCxnSpPr>
        <p:spPr>
          <a:xfrm flipH="1" flipV="1">
            <a:off x="6095999" y="2085771"/>
            <a:ext cx="1376267"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90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Next Steps..</a:t>
            </a:r>
          </a:p>
        </p:txBody>
      </p:sp>
      <p:pic>
        <p:nvPicPr>
          <p:cNvPr id="6" name="Picture 5">
            <a:extLst>
              <a:ext uri="{FF2B5EF4-FFF2-40B4-BE49-F238E27FC236}">
                <a16:creationId xmlns:a16="http://schemas.microsoft.com/office/drawing/2014/main" id="{49722929-04E1-9341-CA9E-8EB0DBF18387}"/>
              </a:ext>
            </a:extLst>
          </p:cNvPr>
          <p:cNvPicPr>
            <a:picLocks noChangeAspect="1"/>
          </p:cNvPicPr>
          <p:nvPr/>
        </p:nvPicPr>
        <p:blipFill>
          <a:blip r:embed="rId2"/>
          <a:stretch>
            <a:fillRect/>
          </a:stretch>
        </p:blipFill>
        <p:spPr>
          <a:xfrm>
            <a:off x="5142238" y="1227989"/>
            <a:ext cx="5791684" cy="1393793"/>
          </a:xfrm>
          <a:prstGeom prst="rect">
            <a:avLst/>
          </a:prstGeom>
        </p:spPr>
      </p:pic>
      <p:sp>
        <p:nvSpPr>
          <p:cNvPr id="12" name="TextBox 11">
            <a:extLst>
              <a:ext uri="{FF2B5EF4-FFF2-40B4-BE49-F238E27FC236}">
                <a16:creationId xmlns:a16="http://schemas.microsoft.com/office/drawing/2014/main" id="{6BB2EF85-7E2F-5507-1588-EC4ADB2AAF08}"/>
              </a:ext>
            </a:extLst>
          </p:cNvPr>
          <p:cNvSpPr txBox="1"/>
          <p:nvPr/>
        </p:nvSpPr>
        <p:spPr>
          <a:xfrm>
            <a:off x="6166412" y="2621782"/>
            <a:ext cx="3743336" cy="646331"/>
          </a:xfrm>
          <a:prstGeom prst="rect">
            <a:avLst/>
          </a:prstGeom>
          <a:noFill/>
        </p:spPr>
        <p:txBody>
          <a:bodyPr wrap="square" rtlCol="0">
            <a:spAutoFit/>
          </a:bodyPr>
          <a:lstStyle/>
          <a:p>
            <a:pPr algn="ctr"/>
            <a:r>
              <a:rPr lang="en-US" dirty="0"/>
              <a:t>Dict3 = Merged list of Students From Dict1 and Dict2.</a:t>
            </a:r>
          </a:p>
        </p:txBody>
      </p:sp>
      <p:pic>
        <p:nvPicPr>
          <p:cNvPr id="4" name="Picture 3">
            <a:extLst>
              <a:ext uri="{FF2B5EF4-FFF2-40B4-BE49-F238E27FC236}">
                <a16:creationId xmlns:a16="http://schemas.microsoft.com/office/drawing/2014/main" id="{C55F56A0-5149-83D0-CDE4-5665E9437CBF}"/>
              </a:ext>
            </a:extLst>
          </p:cNvPr>
          <p:cNvPicPr>
            <a:picLocks noChangeAspect="1"/>
          </p:cNvPicPr>
          <p:nvPr/>
        </p:nvPicPr>
        <p:blipFill>
          <a:blip r:embed="rId3"/>
          <a:stretch>
            <a:fillRect/>
          </a:stretch>
        </p:blipFill>
        <p:spPr>
          <a:xfrm>
            <a:off x="5204033" y="4015575"/>
            <a:ext cx="5668094" cy="1393793"/>
          </a:xfrm>
          <a:prstGeom prst="rect">
            <a:avLst/>
          </a:prstGeom>
        </p:spPr>
      </p:pic>
      <p:sp>
        <p:nvSpPr>
          <p:cNvPr id="10" name="TextBox 9">
            <a:extLst>
              <a:ext uri="{FF2B5EF4-FFF2-40B4-BE49-F238E27FC236}">
                <a16:creationId xmlns:a16="http://schemas.microsoft.com/office/drawing/2014/main" id="{925E6661-646B-E5A8-4F20-0FEDC9CD5E86}"/>
              </a:ext>
            </a:extLst>
          </p:cNvPr>
          <p:cNvSpPr txBox="1"/>
          <p:nvPr/>
        </p:nvSpPr>
        <p:spPr>
          <a:xfrm>
            <a:off x="6166412" y="5414033"/>
            <a:ext cx="3743336" cy="923330"/>
          </a:xfrm>
          <a:prstGeom prst="rect">
            <a:avLst/>
          </a:prstGeom>
          <a:noFill/>
        </p:spPr>
        <p:txBody>
          <a:bodyPr wrap="square" rtlCol="0">
            <a:spAutoFit/>
          </a:bodyPr>
          <a:lstStyle/>
          <a:p>
            <a:pPr algn="ctr"/>
            <a:r>
              <a:rPr lang="en-US" dirty="0"/>
              <a:t>Dict4 = Modified Dict3 such that Students are not assigned multiple courses.</a:t>
            </a:r>
          </a:p>
        </p:txBody>
      </p:sp>
      <p:pic>
        <p:nvPicPr>
          <p:cNvPr id="11" name="Picture 10">
            <a:extLst>
              <a:ext uri="{FF2B5EF4-FFF2-40B4-BE49-F238E27FC236}">
                <a16:creationId xmlns:a16="http://schemas.microsoft.com/office/drawing/2014/main" id="{DA9C0592-A4AB-E79F-7B18-7F2B26220976}"/>
              </a:ext>
            </a:extLst>
          </p:cNvPr>
          <p:cNvPicPr>
            <a:picLocks noChangeAspect="1"/>
          </p:cNvPicPr>
          <p:nvPr/>
        </p:nvPicPr>
        <p:blipFill>
          <a:blip r:embed="rId4"/>
          <a:stretch>
            <a:fillRect/>
          </a:stretch>
        </p:blipFill>
        <p:spPr>
          <a:xfrm>
            <a:off x="1258077" y="1227989"/>
            <a:ext cx="3104305" cy="2150923"/>
          </a:xfrm>
          <a:prstGeom prst="rect">
            <a:avLst/>
          </a:prstGeom>
        </p:spPr>
      </p:pic>
      <p:sp>
        <p:nvSpPr>
          <p:cNvPr id="13" name="TextBox 12">
            <a:extLst>
              <a:ext uri="{FF2B5EF4-FFF2-40B4-BE49-F238E27FC236}">
                <a16:creationId xmlns:a16="http://schemas.microsoft.com/office/drawing/2014/main" id="{A4AB119E-D8A7-EE27-8794-692B8BC22988}"/>
              </a:ext>
            </a:extLst>
          </p:cNvPr>
          <p:cNvSpPr txBox="1"/>
          <p:nvPr/>
        </p:nvSpPr>
        <p:spPr>
          <a:xfrm>
            <a:off x="1258077" y="3784743"/>
            <a:ext cx="3884161" cy="2308324"/>
          </a:xfrm>
          <a:prstGeom prst="rect">
            <a:avLst/>
          </a:prstGeom>
          <a:noFill/>
        </p:spPr>
        <p:txBody>
          <a:bodyPr wrap="square" rtlCol="0">
            <a:spAutoFit/>
          </a:bodyPr>
          <a:lstStyle/>
          <a:p>
            <a:r>
              <a:rPr lang="en-US" dirty="0"/>
              <a:t>Note:</a:t>
            </a:r>
          </a:p>
          <a:p>
            <a:endParaRPr lang="en-US" dirty="0"/>
          </a:p>
          <a:p>
            <a:r>
              <a:rPr lang="en-US" dirty="0"/>
              <a:t>Some students do appear twice in the values that’s because they might have selected those courses as Selection 2, So if any student from first 3 places is going to drop class, they will get the opportunity to take that class.</a:t>
            </a:r>
          </a:p>
        </p:txBody>
      </p:sp>
      <p:cxnSp>
        <p:nvCxnSpPr>
          <p:cNvPr id="17" name="Straight Arrow Connector 16">
            <a:extLst>
              <a:ext uri="{FF2B5EF4-FFF2-40B4-BE49-F238E27FC236}">
                <a16:creationId xmlns:a16="http://schemas.microsoft.com/office/drawing/2014/main" id="{3E0E6175-D132-CE43-D3D7-A4716C5378CE}"/>
              </a:ext>
            </a:extLst>
          </p:cNvPr>
          <p:cNvCxnSpPr>
            <a:stCxn id="12" idx="2"/>
            <a:endCxn id="4" idx="0"/>
          </p:cNvCxnSpPr>
          <p:nvPr/>
        </p:nvCxnSpPr>
        <p:spPr>
          <a:xfrm>
            <a:off x="8038080" y="3268113"/>
            <a:ext cx="0" cy="74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25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795</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P</dc:creator>
  <cp:lastModifiedBy>Akash P</cp:lastModifiedBy>
  <cp:revision>47</cp:revision>
  <dcterms:created xsi:type="dcterms:W3CDTF">2023-11-05T04:44:29Z</dcterms:created>
  <dcterms:modified xsi:type="dcterms:W3CDTF">2023-11-05T07:52:10Z</dcterms:modified>
</cp:coreProperties>
</file>