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423" r:id="rId3"/>
    <p:sldId id="475" r:id="rId4"/>
    <p:sldId id="476" r:id="rId5"/>
    <p:sldId id="478" r:id="rId6"/>
    <p:sldId id="481" r:id="rId7"/>
    <p:sldId id="482" r:id="rId8"/>
    <p:sldId id="483" r:id="rId9"/>
    <p:sldId id="484" r:id="rId10"/>
    <p:sldId id="486" r:id="rId11"/>
    <p:sldId id="485" r:id="rId12"/>
    <p:sldId id="488" r:id="rId13"/>
    <p:sldId id="490" r:id="rId14"/>
    <p:sldId id="491" r:id="rId15"/>
    <p:sldId id="489" r:id="rId16"/>
    <p:sldId id="492" r:id="rId17"/>
    <p:sldId id="493" r:id="rId18"/>
    <p:sldId id="496" r:id="rId19"/>
    <p:sldId id="497" r:id="rId20"/>
    <p:sldId id="498" r:id="rId21"/>
    <p:sldId id="507" r:id="rId22"/>
    <p:sldId id="504" r:id="rId23"/>
    <p:sldId id="503" r:id="rId24"/>
    <p:sldId id="502" r:id="rId25"/>
    <p:sldId id="506" r:id="rId26"/>
    <p:sldId id="509" r:id="rId27"/>
    <p:sldId id="508" r:id="rId28"/>
    <p:sldId id="510" r:id="rId29"/>
    <p:sldId id="511" r:id="rId30"/>
    <p:sldId id="499" r:id="rId31"/>
    <p:sldId id="500" r:id="rId32"/>
    <p:sldId id="487" r:id="rId33"/>
    <p:sldId id="494" r:id="rId34"/>
    <p:sldId id="495" r:id="rId3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7019" autoAdjust="0"/>
  </p:normalViewPr>
  <p:slideViewPr>
    <p:cSldViewPr snapToGrid="0">
      <p:cViewPr varScale="1">
        <p:scale>
          <a:sx n="101" d="100"/>
          <a:sy n="101" d="100"/>
        </p:scale>
        <p:origin x="14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1396"/>
    </p:cViewPr>
  </p:sorterViewPr>
  <p:notesViewPr>
    <p:cSldViewPr snapToGrid="0">
      <p:cViewPr varScale="1">
        <p:scale>
          <a:sx n="32" d="100"/>
          <a:sy n="32" d="100"/>
        </p:scale>
        <p:origin x="12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1BA11-2B0E-4AE6-AF4E-364CE2B1E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EBF73-2C69-486E-B0E4-CCFD1074B9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8EC1-4C5D-4B5E-A856-2DABA19C86FA}" type="datetimeFigureOut">
              <a:rPr lang="pt-PT" smtClean="0"/>
              <a:t>08/04/2020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DF648-8839-46BC-8F96-6E4815D2C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88B58-F7B0-4546-A277-5E9506B73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2ACA-C603-4B2F-8083-5F8CE59F7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081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https://www.w3schools.com/Css/css3_flexbox.asp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06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!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DOCTYPE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html&gt;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header;}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menu;}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main;}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right;}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.item5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footer;}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600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800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'header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'menu   main   right'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'footer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 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&gt; 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0.8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The grid-area Property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use the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to name grid items.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refer to the name when you set up the grid layout, by using the </a:t>
            </a: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on the grid container.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This grid layout contains six columns and three rows: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"grid-container"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Menu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Right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"item5"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8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!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DOCTYPE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html&gt;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header;}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menu;}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main;}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right;}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.item5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footer;}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600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800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'header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'menu   main   right'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'footer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 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&gt; 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0.8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The grid-area Property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use the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to name grid items.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refer to the name when you set up the grid layout, by using the </a:t>
            </a: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on the grid container.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This grid layout contains six columns and three rows: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"grid-container"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Menu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Right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"item5"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!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DOCTYPE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html&gt;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header;}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menu;}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main;}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right;}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.item5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footer;}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600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800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'header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'menu   main   right'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'footer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 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&gt; 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0.8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The grid-area Property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use the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to name grid items.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refer to the name when you set up the grid layout, by using the </a:t>
            </a: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on the grid container.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This grid layout contains six columns and three rows: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"grid-container"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Menu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Right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"item5"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4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https://www.w3schools.com/Css/css3_flexbox.asp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9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https://www.w3schools.com/Css/css3_flexbox.asp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9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https://www.w3schools.com/Css/css3_flexbox.asp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2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https://www.w3schools.com/Css/css3_flexbox.asp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2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 html&gt;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&lt;head&gt;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&lt;style&gt;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*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box-sizing: border-box;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padding: 0;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margin: 0;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body&gt;*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text-align: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vertical-align: middle;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font-size: 3vw;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padding: 1vw;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display: flex;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justify-content: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align-items: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body&gt;header {font-weight: bold; font-size: 6vw;}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ul li{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display: block;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padding: 0.4vw 0.7vw;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margin: 0.7vw;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(174, 174, 224);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a{text-decoration: none;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black;}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header {grid-area: header;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#2196F3;}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nav {grid-area: menu;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(105, 105, 168);}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main {grid-area: main;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(172, 202, 228);}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aside {grid-area: aside;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(134, 169, 204);}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footer {grid-area: footer;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#2196F3;}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@media (max-width: 600px)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body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display: grid;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width: 100vw;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height: 100vh;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grid-template-columns: 1fr;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grid-template-rows: 9vw 7vw 1fr 7vw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7vw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grid-template-areas: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'header'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'menu'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'main'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'aside'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'footer';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grid-gap: 10px;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 4, 116);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padding: 10px;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ul li{display: inline-block;}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@media (min-width: 600px)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body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display: grid;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width: 100vw;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height: 100vh;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grid-template-rows: 9vw 1fr 7vw;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grid-template-columns: 1fr 3fr 1fr;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grid-template-areas: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'header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'menu   main   aside'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'footer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grid-gap: 1vw;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 4, 116);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padding: 10px;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    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&lt;/style&gt;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&lt;/head&gt;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&lt;header&gt;&lt;p&gt;TÍTULO&lt;/p&gt;&lt;/header&gt;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&lt;nav&gt;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&lt;ul&gt;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="home.html"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="portfolio.html"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"&gt;Portfolio&lt;/a&gt;&lt;/li&gt;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="cv.html"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"&gt;Curriculum&lt;/a&gt;&lt;/li&gt;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="contactos.html"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Contactos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&lt;/ul&gt;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&lt;/nav&gt;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&lt;main&gt;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&lt;div&gt;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&lt;p&gt;Este website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 &lt;b&gt;CSS Grid e Flexbox&lt;/b&gt;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 um layout. 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Na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dos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elementos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(header, nav, main, aside e footer)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 o &lt;b&gt;CSS Grid&lt;/b&gt;,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recorrendo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à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 grid-areas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grid-template-areas. 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Por outro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&lt;b&gt;CSS Flexbox&lt;/b&gt; para o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.&lt;/p&gt;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&lt;/div&gt;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&lt;iframe 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="home.html" frameborder="0" name="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"&gt;&lt;/iframe&gt;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&lt;/main&gt;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&lt;aside&gt; &lt;p&gt;Layout CSS Grid&lt;/p&gt;&lt;/aside&gt;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&lt;footer&gt;&lt;p&gt;LSF &amp;copy; 2020&lt;/p&gt;&lt;/footer&gt;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!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DOCTYPE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html&gt;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header;}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menu;}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main;}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right;}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.item5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footer;}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600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800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'header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'menu   main   right'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'footer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 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&gt; 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0.8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The grid-area Property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use the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to name grid items.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refer to the name when you set up the grid layout, by using the </a:t>
            </a: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on the grid container.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This grid layout contains six columns and three rows: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"grid-container"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Menu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Right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"item5"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0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 html&gt;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&lt;head&gt;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&lt;style&gt;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*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box-sizing: border-box;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padding: 0;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margin: 0;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body&gt;*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text-align: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vertical-align: middle;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font-size: 3vw;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padding: 1vw;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display: flex;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justify-content: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align-items: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body&gt;header {font-weight: bold; font-size: 6vw;}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ul li{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display: block;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padding: 0.4vw 0.7vw;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margin: 0.7vw;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(174, 174, 224);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a{text-decoration: none;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black;}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header {grid-area: header;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#2196F3;}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nav {grid-area: menu;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(105, 105, 168);}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main {grid-area: main;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(172, 202, 228);}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aside {grid-area: aside;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(134, 169, 204);}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footer {grid-area: footer;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#2196F3;}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@media (max-width: 600px)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body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display: grid;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width: 100vw;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height: 100vh;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grid-template-columns: 1fr;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grid-template-rows: 9vw 7vw 1fr 7vw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7vw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grid-template-areas: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'header'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'menu'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'main'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'aside'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'footer';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grid-gap: 10px;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 4, 116);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padding: 10px;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ul li{display: inline-block;}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@media (min-width: 600px)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body {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display: grid;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width: 100vw;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height: 100vh;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grid-template-rows: 9vw 1fr 7vw;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grid-template-columns: 1fr 3fr 1fr;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grid-template-areas: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'header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'menu   main   aside'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'footer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grid-gap: 1vw;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background-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 4, 116);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padding: 10px;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    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&lt;/style&gt;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&lt;/head&gt;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&lt;header&gt;&lt;p&gt;TÍTULO&lt;/p&gt;&lt;/header&gt;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&lt;nav&gt;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&lt;ul&gt;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="home.html"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="portfolio.html"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"&gt;Portfolio&lt;/a&gt;&lt;/li&gt;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="cv.html"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"&gt;Curriculum&lt;/a&gt;&lt;/li&gt;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&lt;li&gt;&lt;a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="contactos.html" target="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Contactos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&lt;/a&gt;&lt;/li&gt;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&lt;/ul&gt;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&lt;/nav&gt;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&lt;main&gt;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&lt;div&gt;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&lt;p&gt;Este website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 &lt;b&gt;CSS Grid e Flexbox&lt;/b&gt;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 um layout. 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Na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dos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elementos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(header, nav, main, aside e footer)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 o &lt;b&gt;CSS Grid&lt;/b&gt;,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recorrendo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à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disposição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 grid-areas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grid-template-areas. 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Por outro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usado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&lt;b&gt;CSS Flexbox&lt;/b&gt; para o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contentor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.&lt;/p&gt;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&lt;/div&gt;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&lt;iframe 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="home.html" frameborder="0" name="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conteudo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"&gt;&lt;/iframe&gt;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--&gt;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&lt;/main&gt;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&lt;aside&gt; &lt;p&gt;Layout CSS Grid&lt;/p&gt;&lt;/aside&gt;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&lt;footer&gt;&lt;p&gt;LSF &amp;copy; 2020&lt;/p&gt;&lt;/footer&gt;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8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!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DOCTYPE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html&gt;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header;}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menu;}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main;}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right;}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.item5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footer;}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600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800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'header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'menu   main   right'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'footer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.grid-container 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&gt; 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255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0.8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    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style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The grid-area Property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use the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to name grid items.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You can refer to the name when you set up the grid layout, by using the </a:t>
            </a: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em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property on the grid container.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This grid layout contains six columns and three rows: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"grid-container"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Menu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Right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2AA198"/>
                </a:solidFill>
                <a:latin typeface="Consolas" panose="020B0609020204030204" pitchFamily="49" charset="0"/>
              </a:rPr>
              <a:t>"item5"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GB" sz="1200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4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177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7468"/>
            <a:ext cx="8515350" cy="8358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825625"/>
            <a:ext cx="8283121" cy="4640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3284"/>
            <a:ext cx="628650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 dirty="0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CSS </a:t>
            </a:r>
            <a:r>
              <a:rPr lang="pt-PT" altLang="pt-PT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altLang="pt-PT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AD751-3EB5-4D84-BA48-D461AD3C623B}"/>
              </a:ext>
            </a:extLst>
          </p:cNvPr>
          <p:cNvSpPr txBox="1"/>
          <p:nvPr userDrawn="1"/>
        </p:nvSpPr>
        <p:spPr>
          <a:xfrm>
            <a:off x="3065948" y="6520589"/>
            <a:ext cx="342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0" i="1" dirty="0">
                <a:solidFill>
                  <a:schemeClr val="bg1">
                    <a:lumMod val="65000"/>
                  </a:schemeClr>
                </a:solidFill>
              </a:rPr>
              <a:t>Lúcio Studer Ferreira © 2019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C30C89-9140-4FB5-88E3-3669C3FF56F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" y="278640"/>
            <a:ext cx="577714" cy="5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grid_display_grid" TargetMode="External"/><Relationship Id="rId2" Type="http://schemas.openxmlformats.org/officeDocument/2006/relationships/hyperlink" Target="https://www.w3schools.com/css/css_grid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w3schools.com/css/tryit.asp?filename=trycss_grid_grid-gap" TargetMode="External"/><Relationship Id="rId4" Type="http://schemas.openxmlformats.org/officeDocument/2006/relationships/hyperlink" Target="https://www.w3schools.com/css/tryit.asp?filename=trycss_grid_grid-column-g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grid_lines2" TargetMode="External"/><Relationship Id="rId2" Type="http://schemas.openxmlformats.org/officeDocument/2006/relationships/hyperlink" Target="https://www.w3schools.com/css/tryit.asp?filename=trycss_grid_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tryit.asp?filename=trycss_grid_justify-content_start" TargetMode="External"/><Relationship Id="rId3" Type="http://schemas.openxmlformats.org/officeDocument/2006/relationships/hyperlink" Target="https://www.w3schools.com/css/tryit.asp?filename=trycss_grid_grid-template-rows" TargetMode="External"/><Relationship Id="rId7" Type="http://schemas.openxmlformats.org/officeDocument/2006/relationships/hyperlink" Target="https://www.w3schools.com/css/tryit.asp?filename=trycss_grid_justify-content_space-around" TargetMode="External"/><Relationship Id="rId2" Type="http://schemas.openxmlformats.org/officeDocument/2006/relationships/hyperlink" Target="https://www.w3schools.com/css/tryit.asp?filename=trycss_grid_grid-template-columns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tryit.asp?filename=trycss_grid_justify-content_space-between" TargetMode="External"/><Relationship Id="rId5" Type="http://schemas.openxmlformats.org/officeDocument/2006/relationships/hyperlink" Target="https://www.w3schools.com/css/tryit.asp?filename=trycss_grid_justify-content_space-evenly" TargetMode="External"/><Relationship Id="rId10" Type="http://schemas.openxmlformats.org/officeDocument/2006/relationships/hyperlink" Target="https://www.w3schools.com/css/tryit.asp?filename=trycss_grid_align-content_center" TargetMode="External"/><Relationship Id="rId4" Type="http://schemas.openxmlformats.org/officeDocument/2006/relationships/hyperlink" Target="https://www.w3schools.com/cssref/css3_pr_justify-content.asp" TargetMode="External"/><Relationship Id="rId9" Type="http://schemas.openxmlformats.org/officeDocument/2006/relationships/hyperlink" Target="https://www.w3schools.com/css/tryit.asp?filename=trycss_grid_justify-content_en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grid_grid-column2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w3schools.com/css/tryit.asp?filename=trycss_grid_grid-column_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tryit.asp?filename=trycss_grid_grid-area2" TargetMode="External"/><Relationship Id="rId5" Type="http://schemas.openxmlformats.org/officeDocument/2006/relationships/hyperlink" Target="https://www.w3schools.com/css/tryit.asp?filename=trycss_grid_grid-row2" TargetMode="External"/><Relationship Id="rId4" Type="http://schemas.openxmlformats.org/officeDocument/2006/relationships/hyperlink" Target="https://www.w3schools.com/css/tryit.asp?filename=trycss_grid_grid-row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grid_grid-area_named2" TargetMode="External"/><Relationship Id="rId2" Type="http://schemas.openxmlformats.org/officeDocument/2006/relationships/hyperlink" Target="https://www.w3schools.com/css/tryit.asp?filename=trycss_grid_grid-area_nam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css/tryit.asp?filename=trycss_grid_grid-area_named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lligator.io/css/css-grid-layout-fr-uni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lligator.io/css/css-grid-layout-fr-un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lligator.io/css/css-grid-layout-fr-uni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conversion.org/unit_converter/typography.html" TargetMode="External"/><Relationship Id="rId2" Type="http://schemas.openxmlformats.org/officeDocument/2006/relationships/hyperlink" Target="https://www.w3schools.com/cssref/css_units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ref/css_units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rwd_templates.asp" TargetMode="External"/><Relationship Id="rId2" Type="http://schemas.openxmlformats.org/officeDocument/2006/relationships/hyperlink" Target="https://www.w3schools.com/css/css_templates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/box.html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mozilla.org/en-US/docs/Web/CSS/transfor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#flex-dir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#flex-dire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3_flexbox_flex-direction_colum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justify-content.asp" TargetMode="External"/><Relationship Id="rId3" Type="http://schemas.openxmlformats.org/officeDocument/2006/relationships/hyperlink" Target="https://www.w3schools.com/Css/css3_flexbox.asp#flex-direction" TargetMode="External"/><Relationship Id="rId7" Type="http://schemas.openxmlformats.org/officeDocument/2006/relationships/hyperlink" Target="https://www.w3schools.com/cssref/playit.asp?filename=playcss_flex-flow&amp;preval=initial" TargetMode="External"/><Relationship Id="rId12" Type="http://schemas.openxmlformats.org/officeDocument/2006/relationships/hyperlink" Target="https://www.w3schools.com/cssref/css3_pr_align-conten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flexbox.asp#flex-flow" TargetMode="External"/><Relationship Id="rId11" Type="http://schemas.openxmlformats.org/officeDocument/2006/relationships/hyperlink" Target="https://www.w3schools.com/cssref/playit.asp?filename=playcss_align-items&amp;preval=initial" TargetMode="External"/><Relationship Id="rId5" Type="http://schemas.openxmlformats.org/officeDocument/2006/relationships/hyperlink" Target="https://www.w3schools.com/cssref/playit.asp?filename=playcss_flex-wrap&amp;preval=initial" TargetMode="External"/><Relationship Id="rId10" Type="http://schemas.openxmlformats.org/officeDocument/2006/relationships/hyperlink" Target="https://www.w3schools.com/Css/css3_flexbox.asp#align-items" TargetMode="External"/><Relationship Id="rId4" Type="http://schemas.openxmlformats.org/officeDocument/2006/relationships/hyperlink" Target="https://www.w3schools.com/cssref/playit.asp?filename=playcss_flex-direction&amp;preval=initial" TargetMode="External"/><Relationship Id="rId9" Type="http://schemas.openxmlformats.org/officeDocument/2006/relationships/hyperlink" Target="https://www.w3schools.com/cssref/playit.asp?filename=playcss_justify-content&amp;preval=flex-sta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#flex-dire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tryit.asp?filename=trycss3_flexbox_perfect_cent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layit.asp?filename=playcss_flex-shrink&amp;preval=1" TargetMode="External"/><Relationship Id="rId3" Type="http://schemas.openxmlformats.org/officeDocument/2006/relationships/hyperlink" Target="https://www.w3schools.com/Css/css3_flexbox.asp#flex-direction" TargetMode="External"/><Relationship Id="rId7" Type="http://schemas.openxmlformats.org/officeDocument/2006/relationships/hyperlink" Target="https://www.w3schools.com/css/tryit.asp?filename=trycss3_flexbox_flex-shr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layit.asp?filename=playcss_flex-grow&amp;preval=1" TargetMode="External"/><Relationship Id="rId11" Type="http://schemas.openxmlformats.org/officeDocument/2006/relationships/hyperlink" Target="https://www.w3schools.com/Css/tryit.asp?filename=trycss3_flexbox_flex-direction_column" TargetMode="External"/><Relationship Id="rId5" Type="http://schemas.openxmlformats.org/officeDocument/2006/relationships/hyperlink" Target="https://www.w3schools.com/cssref/css3_pr_flex-grow.asp" TargetMode="External"/><Relationship Id="rId10" Type="http://schemas.openxmlformats.org/officeDocument/2006/relationships/hyperlink" Target="https://www.w3schools.com/css/tryit.asp?filename=trycss3_flexbox_align-self_center" TargetMode="External"/><Relationship Id="rId4" Type="http://schemas.openxmlformats.org/officeDocument/2006/relationships/hyperlink" Target="https://www.w3schools.com/css/tryit.asp?filename=trycss3_flexbox_order_2" TargetMode="External"/><Relationship Id="rId9" Type="http://schemas.openxmlformats.org/officeDocument/2006/relationships/hyperlink" Target="https://www.w3schools.com/css/tryit.asp?filename=trycss3_flexbox_flex-basi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Layouts CSS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Flexbox </a:t>
            </a:r>
            <a:r>
              <a:rPr lang="en-GB">
                <a:latin typeface="+mn-lt"/>
              </a:rPr>
              <a:t>e Grid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E364-FFCB-44F0-8D8F-FF1B8685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Grid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13204-EB97-46F9-B987-DEDD4E185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13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666E-EBFB-47C6-8AFF-E699CC9B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de Layout de </a:t>
            </a:r>
            <a:r>
              <a:rPr lang="pt-PT" dirty="0">
                <a:hlinkClick r:id="rId2"/>
              </a:rPr>
              <a:t>Grelha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8622-DA1C-4188-B5EF-2C1C9E94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562600"/>
          </a:xfrm>
        </p:spPr>
        <p:txBody>
          <a:bodyPr>
            <a:normAutofit/>
          </a:bodyPr>
          <a:lstStyle/>
          <a:p>
            <a:r>
              <a:rPr lang="pt-PT" sz="2400" dirty="0"/>
              <a:t>Sistema de layout baseado numa </a:t>
            </a:r>
            <a:br>
              <a:rPr lang="pt-PT" sz="2400" dirty="0"/>
            </a:br>
            <a:r>
              <a:rPr lang="pt-PT" sz="2400" dirty="0"/>
              <a:t>grelha (grid), com linhas e colunas.</a:t>
            </a:r>
          </a:p>
          <a:p>
            <a:r>
              <a:rPr lang="pt-PT" sz="2400" dirty="0"/>
              <a:t>Facilita o design de páginas da web</a:t>
            </a:r>
            <a:br>
              <a:rPr lang="pt-PT" sz="2400" dirty="0"/>
            </a:br>
            <a:r>
              <a:rPr lang="pt-PT" sz="2400" dirty="0"/>
              <a:t>sem a necessidade de usar float e position.</a:t>
            </a:r>
          </a:p>
          <a:p>
            <a:r>
              <a:rPr lang="pt-PT" sz="2400" dirty="0"/>
              <a:t>Um layout de grelha consiste num elemento contentor pai, com um ou mais elementos filhos </a:t>
            </a:r>
            <a:r>
              <a:rPr lang="pt-PT" sz="2400" dirty="0">
                <a:hlinkClick r:id="rId3"/>
              </a:rPr>
              <a:t>[1]</a:t>
            </a:r>
            <a:r>
              <a:rPr lang="pt-PT" sz="2400" dirty="0"/>
              <a:t>.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r>
              <a:rPr lang="pt-PT" sz="2400" dirty="0"/>
              <a:t>O elemento contentor deve ter a propriedade display como grid:</a:t>
            </a:r>
          </a:p>
          <a:p>
            <a:r>
              <a:rPr lang="pt-PT" sz="2400" dirty="0"/>
              <a:t>Todos os items da grelha são denominados items da grelha.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8B553-405E-432D-BE7D-0E5D47B40AAA}"/>
              </a:ext>
            </a:extLst>
          </p:cNvPr>
          <p:cNvSpPr/>
          <p:nvPr/>
        </p:nvSpPr>
        <p:spPr>
          <a:xfrm>
            <a:off x="1545714" y="5850495"/>
            <a:ext cx="43978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.grid-container {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PT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881B3-50F7-4963-800B-BCE78FC2F1E9}"/>
              </a:ext>
            </a:extLst>
          </p:cNvPr>
          <p:cNvSpPr/>
          <p:nvPr/>
        </p:nvSpPr>
        <p:spPr>
          <a:xfrm>
            <a:off x="1914993" y="3602943"/>
            <a:ext cx="454295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="grid-container"&gt;</a:t>
            </a:r>
            <a:br>
              <a:rPr lang="pt-PT" dirty="0"/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="grid-item"&gt;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PT" dirty="0"/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="grid-item"&gt;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PT" dirty="0"/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="grid-item"&gt;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PT" dirty="0"/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="grid-item"&gt;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pt-PT" dirty="0"/>
            </a:b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33A41-6204-4B2F-88EF-1332463A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062" y="1365740"/>
            <a:ext cx="3405502" cy="9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BCEE-987C-4677-894B-B9BE3C95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Elementos da grelha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DDCAFB-6E50-4334-941D-B626CE93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10" y="2000249"/>
            <a:ext cx="2078728" cy="205202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7A63A-D85F-4D78-8A2F-79535DA71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49" y="2201410"/>
            <a:ext cx="2444983" cy="183719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D336B-129B-4C07-8A6A-F9ABA1B16D93}"/>
              </a:ext>
            </a:extLst>
          </p:cNvPr>
          <p:cNvSpPr txBox="1">
            <a:spLocks/>
          </p:cNvSpPr>
          <p:nvPr/>
        </p:nvSpPr>
        <p:spPr>
          <a:xfrm>
            <a:off x="628650" y="1295400"/>
            <a:ext cx="8181242" cy="517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As linhas da grelha são  denominadas de </a:t>
            </a:r>
            <a:r>
              <a:rPr lang="pt-PT" b="1" dirty="0"/>
              <a:t>rows</a:t>
            </a:r>
            <a:r>
              <a:rPr lang="pt-PT" dirty="0"/>
              <a:t> e as colunas de </a:t>
            </a:r>
            <a:r>
              <a:rPr lang="pt-PT" b="1" dirty="0"/>
              <a:t>columns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Os espaços entre colunas/linhas, </a:t>
            </a:r>
            <a:r>
              <a:rPr lang="pt-PT" b="1" dirty="0"/>
              <a:t>gaps</a:t>
            </a:r>
            <a:r>
              <a:rPr lang="pt-PT" dirty="0"/>
              <a:t>, podem ser ajustados </a:t>
            </a:r>
            <a:r>
              <a:rPr lang="pt-PT" dirty="0">
                <a:hlinkClick r:id="rId4"/>
              </a:rPr>
              <a:t>[1]</a:t>
            </a:r>
            <a:r>
              <a:rPr lang="pt-PT" dirty="0"/>
              <a:t> </a:t>
            </a:r>
            <a:r>
              <a:rPr lang="pt-PT" dirty="0">
                <a:hlinkClick r:id="rId5"/>
              </a:rPr>
              <a:t>[2]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 </a:t>
            </a:r>
            <a:r>
              <a:rPr lang="pt-PT" altLang="pt-PT" dirty="0">
                <a:solidFill>
                  <a:srgbClr val="DC143C"/>
                </a:solidFill>
                <a:latin typeface="Consolas" panose="020B0609020204030204" pitchFamily="49" charset="0"/>
              </a:rPr>
              <a:t>grid-column-gap</a:t>
            </a:r>
          </a:p>
          <a:p>
            <a:pPr lvl="1"/>
            <a:r>
              <a:rPr lang="pt-PT" altLang="pt-PT" dirty="0">
                <a:solidFill>
                  <a:srgbClr val="DC143C"/>
                </a:solidFill>
                <a:latin typeface="Consolas" panose="020B0609020204030204" pitchFamily="49" charset="0"/>
              </a:rPr>
              <a:t>grid-row-gap</a:t>
            </a:r>
          </a:p>
          <a:p>
            <a:pPr lvl="1"/>
            <a:r>
              <a:rPr lang="pt-PT" altLang="pt-PT" dirty="0">
                <a:solidFill>
                  <a:srgbClr val="DC143C"/>
                </a:solidFill>
                <a:latin typeface="Consolas" panose="020B0609020204030204" pitchFamily="49" charset="0"/>
              </a:rPr>
              <a:t>grid-gap</a:t>
            </a:r>
            <a:r>
              <a:rPr lang="pt-PT" altLang="pt-PT" dirty="0"/>
              <a:t> </a:t>
            </a:r>
          </a:p>
          <a:p>
            <a:endParaRPr lang="pt-PT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ED2E933-80D6-4037-B711-934A6CE98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99" y="4982711"/>
            <a:ext cx="2162209" cy="17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2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BCEE-987C-4677-894B-B9BE3C95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column </a:t>
            </a:r>
            <a:r>
              <a:rPr lang="pt-PT" dirty="0"/>
              <a:t>&amp; </a:t>
            </a:r>
            <a:r>
              <a:rPr lang="pt-PT" i="1" dirty="0"/>
              <a:t>row lines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0FD6B4C-EE07-4C84-ABDE-E1B5788EF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941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440D104-E6F4-4F5B-9548-74259C222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ECE70D1-7E9D-4F0C-8F2A-35CF2B1600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D336B-129B-4C07-8A6A-F9ABA1B16D93}"/>
              </a:ext>
            </a:extLst>
          </p:cNvPr>
          <p:cNvSpPr txBox="1">
            <a:spLocks/>
          </p:cNvSpPr>
          <p:nvPr/>
        </p:nvSpPr>
        <p:spPr>
          <a:xfrm>
            <a:off x="628650" y="1295400"/>
            <a:ext cx="8181242" cy="517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As linhas entre colunas são </a:t>
            </a:r>
            <a:r>
              <a:rPr lang="pt-PT" b="1" dirty="0"/>
              <a:t>column lines</a:t>
            </a:r>
            <a:r>
              <a:rPr lang="pt-PT" dirty="0"/>
              <a:t>.</a:t>
            </a:r>
          </a:p>
          <a:p>
            <a:r>
              <a:rPr lang="pt-PT" dirty="0"/>
              <a:t>As linhas entre linhas são </a:t>
            </a:r>
            <a:r>
              <a:rPr lang="pt-PT" b="1" dirty="0"/>
              <a:t>row lines</a:t>
            </a:r>
            <a:r>
              <a:rPr lang="pt-PT" dirty="0"/>
              <a:t>.</a:t>
            </a:r>
          </a:p>
          <a:p>
            <a:r>
              <a:rPr lang="pt-PT" dirty="0"/>
              <a:t>Podem ser referidas para </a:t>
            </a:r>
            <a:br>
              <a:rPr lang="pt-PT" dirty="0"/>
            </a:br>
            <a:r>
              <a:rPr lang="pt-PT" dirty="0"/>
              <a:t>posicionar um item </a:t>
            </a:r>
            <a:br>
              <a:rPr lang="pt-PT" dirty="0"/>
            </a:br>
            <a:r>
              <a:rPr lang="pt-PT" dirty="0"/>
              <a:t>no contentor.</a:t>
            </a:r>
          </a:p>
          <a:p>
            <a:r>
              <a:rPr lang="pt-PT" dirty="0"/>
              <a:t>Exemplos:</a:t>
            </a:r>
          </a:p>
          <a:p>
            <a:pPr lvl="1"/>
            <a:r>
              <a:rPr lang="pt-PT" dirty="0"/>
              <a:t>Posicionar um item de </a:t>
            </a:r>
            <a:br>
              <a:rPr lang="pt-PT" dirty="0"/>
            </a:br>
            <a:r>
              <a:rPr lang="pt-PT" dirty="0"/>
              <a:t>coluna. </a:t>
            </a:r>
            <a:r>
              <a:rPr lang="pt-PT" dirty="0">
                <a:hlinkClick r:id="rId2"/>
              </a:rPr>
              <a:t>[1]</a:t>
            </a:r>
            <a:endParaRPr lang="pt-PT" dirty="0"/>
          </a:p>
          <a:p>
            <a:pPr lvl="1"/>
            <a:r>
              <a:rPr lang="pt-PT" dirty="0"/>
              <a:t>Posicionar um item de</a:t>
            </a:r>
            <a:br>
              <a:rPr lang="pt-PT" dirty="0"/>
            </a:br>
            <a:r>
              <a:rPr lang="pt-PT" dirty="0"/>
              <a:t>linha. </a:t>
            </a:r>
            <a:r>
              <a:rPr lang="pt-PT" dirty="0">
                <a:hlinkClick r:id="rId3"/>
              </a:rPr>
              <a:t>[2]</a:t>
            </a:r>
            <a:endParaRPr lang="pt-PT" dirty="0"/>
          </a:p>
          <a:p>
            <a:pPr marL="228600" lvl="1">
              <a:spcBef>
                <a:spcPts val="1000"/>
              </a:spcBef>
            </a:pPr>
            <a:r>
              <a:rPr lang="pt-PT" altLang="pt-PT" sz="2800" dirty="0"/>
              <a:t>As propriedades </a:t>
            </a:r>
            <a:r>
              <a:rPr lang="pt-PT" altLang="pt-PT" sz="2800" dirty="0">
                <a:solidFill>
                  <a:srgbClr val="FF0000"/>
                </a:solidFill>
                <a:latin typeface="Consolas" panose="020B0609020204030204" pitchFamily="49" charset="0"/>
              </a:rPr>
              <a:t>grid-row/column-start/end</a:t>
            </a:r>
            <a:r>
              <a:rPr lang="pt-PT" altLang="pt-PT" sz="2800" dirty="0"/>
              <a:t> identificam as linhas em que começa/acaba um item.</a:t>
            </a:r>
          </a:p>
          <a:p>
            <a:endParaRPr lang="pt-PT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A9A385A-A328-48A5-B099-C5370627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42E7E4-B5BD-4A0F-817F-73D118C1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61" y="1867249"/>
            <a:ext cx="4125614" cy="35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7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BCEE-987C-4677-894B-B9BE3C95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>
            <a:normAutofit fontScale="90000"/>
          </a:bodyPr>
          <a:lstStyle/>
          <a:p>
            <a:r>
              <a:rPr lang="pt-PT" dirty="0"/>
              <a:t>Contentor de Grelha (</a:t>
            </a:r>
            <a:r>
              <a:rPr lang="pt-PT" i="1" dirty="0"/>
              <a:t>grid container</a:t>
            </a:r>
            <a:r>
              <a:rPr lang="pt-PT" dirty="0"/>
              <a:t>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0FD6B4C-EE07-4C84-ABDE-E1B5788EF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941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440D104-E6F4-4F5B-9548-74259C222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ECE70D1-7E9D-4F0C-8F2A-35CF2B1600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D336B-129B-4C07-8A6A-F9ABA1B16D93}"/>
              </a:ext>
            </a:extLst>
          </p:cNvPr>
          <p:cNvSpPr txBox="1">
            <a:spLocks/>
          </p:cNvSpPr>
          <p:nvPr/>
        </p:nvSpPr>
        <p:spPr>
          <a:xfrm>
            <a:off x="628649" y="1295400"/>
            <a:ext cx="8515351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pt-PT" dirty="0"/>
              <a:t>Para que um elemento seja contentor de uma grelha, deve ter a propriedade </a:t>
            </a:r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display:</a:t>
            </a:r>
            <a:r>
              <a:rPr lang="pt-PT" sz="2400" dirty="0">
                <a:solidFill>
                  <a:srgbClr val="0000FF"/>
                </a:solidFill>
                <a:latin typeface="Consolas" panose="020B0609020204030204" pitchFamily="49" charset="0"/>
              </a:rPr>
              <a:t>grid</a:t>
            </a:r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/>
              <a:t>ou</a:t>
            </a:r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0000FF"/>
                </a:solidFill>
                <a:latin typeface="Consolas" panose="020B0609020204030204" pitchFamily="49" charset="0"/>
              </a:rPr>
              <a:t>inline-grid</a:t>
            </a:r>
            <a:r>
              <a:rPr lang="pt-PT" dirty="0"/>
              <a:t>.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pt-PT" dirty="0"/>
              <a:t>Um contentor contém items nas suas colunas e linhas.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pt-PT" dirty="0"/>
              <a:t>O tamanho das linhas e colunas pode ser configurado: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pt-PT" altLang="pt-PT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pt-PT" altLang="pt-PT" dirty="0"/>
              <a:t> </a:t>
            </a:r>
            <a:r>
              <a:rPr lang="pt-PT" altLang="pt-PT" dirty="0">
                <a:hlinkClick r:id="rId2"/>
              </a:rPr>
              <a:t>[1]</a:t>
            </a:r>
            <a:r>
              <a:rPr lang="pt-PT" altLang="pt-PT" dirty="0"/>
              <a:t>: tamanho das colunas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pt-PT" altLang="pt-PT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 </a:t>
            </a:r>
            <a:r>
              <a:rPr lang="pt-PT" altLang="pt-PT" dirty="0">
                <a:hlinkClick r:id="rId3"/>
              </a:rPr>
              <a:t>[2]</a:t>
            </a:r>
            <a:r>
              <a:rPr lang="pt-PT" altLang="pt-PT" dirty="0"/>
              <a:t>: tamanho das linhas</a:t>
            </a:r>
          </a:p>
          <a:p>
            <a:pPr>
              <a:lnSpc>
                <a:spcPct val="120000"/>
              </a:lnSpc>
              <a:spcBef>
                <a:spcPts val="900"/>
              </a:spcBef>
            </a:pPr>
            <a:r>
              <a:rPr lang="pt-PT" dirty="0"/>
              <a:t>Usa propriedades semelhantes à flexbox:</a:t>
            </a: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justify-content</a:t>
            </a:r>
            <a:r>
              <a:rPr lang="en-US" dirty="0"/>
              <a:t>: </a:t>
            </a:r>
            <a:r>
              <a:rPr lang="en-US" b="1" dirty="0" err="1"/>
              <a:t>alinhamento</a:t>
            </a:r>
            <a:r>
              <a:rPr lang="en-US" b="1" dirty="0"/>
              <a:t> horizontal </a:t>
            </a:r>
            <a:r>
              <a:rPr lang="en-US" dirty="0"/>
              <a:t>dos items: </a:t>
            </a:r>
            <a:r>
              <a:rPr lang="en-US" dirty="0">
                <a:latin typeface="Consolas" panose="020B0609020204030204" pitchFamily="49" charset="0"/>
              </a:rPr>
              <a:t>center| </a:t>
            </a:r>
            <a:r>
              <a:rPr lang="en-US" dirty="0" err="1">
                <a:latin typeface="Consolas" panose="020B0609020204030204" pitchFamily="49" charset="0"/>
                <a:hlinkClick r:id="rId5"/>
              </a:rPr>
              <a:t>space-evenly</a:t>
            </a:r>
            <a:r>
              <a:rPr lang="en-US" dirty="0" err="1">
                <a:latin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hlinkClick r:id="rId6"/>
              </a:rPr>
              <a:t>space-between</a:t>
            </a:r>
            <a:r>
              <a:rPr lang="en-US" dirty="0" err="1">
                <a:latin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hlinkClick r:id="rId7"/>
              </a:rPr>
              <a:t>space-around</a:t>
            </a:r>
            <a:r>
              <a:rPr lang="en-US" dirty="0" err="1">
                <a:latin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hlinkClick r:id="rId8"/>
              </a:rPr>
              <a:t>start</a:t>
            </a:r>
            <a:r>
              <a:rPr lang="en-US" dirty="0" err="1">
                <a:latin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hlinkClick r:id="rId9"/>
              </a:rPr>
              <a:t>end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900"/>
              </a:spcBef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/>
              <a:t>: </a:t>
            </a:r>
            <a:r>
              <a:rPr lang="en-US" b="1" dirty="0" err="1"/>
              <a:t>alinhamento</a:t>
            </a:r>
            <a:r>
              <a:rPr lang="en-US" b="1" dirty="0"/>
              <a:t> vertical </a:t>
            </a:r>
            <a:r>
              <a:rPr lang="en-US" dirty="0"/>
              <a:t>dos items: </a:t>
            </a:r>
            <a:r>
              <a:rPr lang="en-US" dirty="0">
                <a:latin typeface="Consolas" panose="020B0609020204030204" pitchFamily="49" charset="0"/>
                <a:hlinkClick r:id="rId10"/>
              </a:rPr>
              <a:t>center</a:t>
            </a:r>
            <a:r>
              <a:rPr lang="en-US" dirty="0">
                <a:latin typeface="Consolas" panose="020B0609020204030204" pitchFamily="49" charset="0"/>
              </a:rPr>
              <a:t>|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space-evenly|space-between|space-around|start|end</a:t>
            </a:r>
            <a:endParaRPr lang="pt-PT" dirty="0">
              <a:latin typeface="Consolas" panose="020B0609020204030204" pitchFamily="49" charset="0"/>
            </a:endParaRPr>
          </a:p>
          <a:p>
            <a:endParaRPr lang="pt-PT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A9A385A-A328-48A5-B099-C5370627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8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C108-B3DF-4646-9AA6-CF9F96FD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Elemento de grelha (</a:t>
            </a:r>
            <a:r>
              <a:rPr lang="pt-PT" i="1" dirty="0"/>
              <a:t>grid item</a:t>
            </a:r>
            <a:r>
              <a:rPr lang="pt-P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5EAF-3E63-44DA-8099-E0964B02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8515350" cy="517797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Os items (elementos filhos) </a:t>
            </a:r>
            <a:br>
              <a:rPr lang="pt-PT" dirty="0"/>
            </a:br>
            <a:r>
              <a:rPr lang="pt-PT" dirty="0"/>
              <a:t>existem tipicamente um por </a:t>
            </a:r>
            <a:br>
              <a:rPr lang="pt-PT" dirty="0"/>
            </a:br>
            <a:r>
              <a:rPr lang="pt-PT" dirty="0"/>
              <a:t>linha, em cada coluna.</a:t>
            </a:r>
          </a:p>
          <a:p>
            <a:r>
              <a:rPr lang="pt-PT" dirty="0"/>
              <a:t>No entanto existem propriedades:</a:t>
            </a:r>
          </a:p>
          <a:p>
            <a:pPr lvl="1"/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grid-column</a:t>
            </a:r>
            <a:r>
              <a:rPr lang="pt-PT" dirty="0"/>
              <a:t>: onde posicionar um item numa linha</a:t>
            </a:r>
          </a:p>
          <a:p>
            <a:pPr lvl="2"/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grid-column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sz="2400" dirty="0">
                <a:solidFill>
                  <a:srgbClr val="0000CD"/>
                </a:solidFill>
                <a:latin typeface="Consolas" panose="020B0609020204030204" pitchFamily="49" charset="0"/>
              </a:rPr>
              <a:t> 1 / 5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2400" dirty="0">
                <a:hlinkClick r:id="rId2"/>
              </a:rPr>
              <a:t>[1]</a:t>
            </a:r>
            <a:endParaRPr lang="pt-PT" sz="2400" dirty="0"/>
          </a:p>
          <a:p>
            <a:pPr lvl="2"/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grid-column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sz="2400" dirty="0">
                <a:solidFill>
                  <a:srgbClr val="0000CD"/>
                </a:solidFill>
                <a:latin typeface="Consolas" panose="020B0609020204030204" pitchFamily="49" charset="0"/>
              </a:rPr>
              <a:t> 2 / span 3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2400" dirty="0">
                <a:hlinkClick r:id="rId3"/>
              </a:rPr>
              <a:t>[2]</a:t>
            </a:r>
            <a:endParaRPr lang="pt-PT" sz="2400" dirty="0"/>
          </a:p>
          <a:p>
            <a:pPr lvl="1"/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grid-row</a:t>
            </a:r>
            <a:r>
              <a:rPr lang="pt-PT" dirty="0"/>
              <a:t>: onde posicionar um item numa linha</a:t>
            </a:r>
          </a:p>
          <a:p>
            <a:pPr lvl="2"/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grid-row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sz="2400" dirty="0">
                <a:solidFill>
                  <a:srgbClr val="0000CD"/>
                </a:solidFill>
                <a:latin typeface="Consolas" panose="020B0609020204030204" pitchFamily="49" charset="0"/>
              </a:rPr>
              <a:t> 1 / 4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2400" dirty="0">
                <a:hlinkClick r:id="rId4"/>
              </a:rPr>
              <a:t>[3]</a:t>
            </a:r>
            <a:endParaRPr lang="pt-PT" sz="2400" dirty="0"/>
          </a:p>
          <a:p>
            <a:pPr lvl="2"/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grid-row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sz="2400" dirty="0">
                <a:solidFill>
                  <a:srgbClr val="0000CD"/>
                </a:solidFill>
                <a:latin typeface="Consolas" panose="020B0609020204030204" pitchFamily="49" charset="0"/>
              </a:rPr>
              <a:t> 1 / span 2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2400" dirty="0">
                <a:hlinkClick r:id="rId5"/>
              </a:rPr>
              <a:t>[4]</a:t>
            </a:r>
            <a:endParaRPr lang="pt-PT" sz="2400" dirty="0"/>
          </a:p>
          <a:p>
            <a:pPr lvl="1"/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pt-PT" dirty="0"/>
              <a:t>: especifica onde posicionar um item numa area da grelha (coordenadas linha/coluna de início e fim)</a:t>
            </a:r>
          </a:p>
          <a:p>
            <a:pPr lvl="2"/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sz="2400" dirty="0">
                <a:solidFill>
                  <a:srgbClr val="0000CD"/>
                </a:solidFill>
                <a:latin typeface="Consolas" panose="020B0609020204030204" pitchFamily="49" charset="0"/>
              </a:rPr>
              <a:t> 2 / 1 / span 2 / span 3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2400" dirty="0">
                <a:hlinkClick r:id="rId6"/>
              </a:rPr>
              <a:t>[5]</a:t>
            </a:r>
            <a:endParaRPr lang="pt-PT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49D8B-062E-4F3B-8142-95A406F6C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900" y="1276350"/>
            <a:ext cx="3524250" cy="1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4B2D-D43B-42F4-ACEC-22243C8E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Atribuindo nomes aos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6632-FA93-475D-90F1-D5BDD54E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propriedade </a:t>
            </a:r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pt-PT" dirty="0"/>
              <a:t> também pode ser usada para atribuir nomes a itens de grelha.</a:t>
            </a:r>
          </a:p>
          <a:p>
            <a:r>
              <a:rPr lang="pt-PT" dirty="0"/>
              <a:t>Itens da grelha nomeados podem ser referidos pela propriedade</a:t>
            </a:r>
            <a:r>
              <a:rPr lang="pt-PT" sz="2400" dirty="0"/>
              <a:t> </a:t>
            </a:r>
            <a:r>
              <a:rPr lang="pt-PT" sz="24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pt-PT" dirty="0"/>
              <a:t> do contentor:</a:t>
            </a:r>
          </a:p>
          <a:p>
            <a:pPr lvl="1"/>
            <a:r>
              <a:rPr lang="pt-PT" dirty="0"/>
              <a:t>Definir uma linha  com items nomeados </a:t>
            </a:r>
            <a:r>
              <a:rPr lang="pt-PT" dirty="0">
                <a:hlinkClick r:id="rId2"/>
              </a:rPr>
              <a:t>[1]</a:t>
            </a:r>
            <a:endParaRPr lang="pt-PT" dirty="0"/>
          </a:p>
          <a:p>
            <a:pPr lvl="1"/>
            <a:r>
              <a:rPr lang="pt-PT" dirty="0"/>
              <a:t>Definir uma area com items nomeados </a:t>
            </a:r>
            <a:r>
              <a:rPr lang="pt-PT" dirty="0">
                <a:hlinkClick r:id="rId3"/>
              </a:rPr>
              <a:t>[2]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1C3B2-D014-4BA8-B472-39D3A6D7EF3C}"/>
              </a:ext>
            </a:extLst>
          </p:cNvPr>
          <p:cNvSpPr/>
          <p:nvPr/>
        </p:nvSpPr>
        <p:spPr>
          <a:xfrm>
            <a:off x="1428750" y="3884385"/>
            <a:ext cx="753880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A52A2A"/>
                </a:solidFill>
                <a:latin typeface="Consolas" panose="020B0609020204030204" pitchFamily="49" charset="0"/>
              </a:rPr>
              <a:t>.item1 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pt-PT" sz="1600" dirty="0">
                <a:solidFill>
                  <a:srgbClr val="FF0000"/>
                </a:solidFill>
                <a:latin typeface="Consolas" panose="020B0609020204030204" pitchFamily="49" charset="0"/>
              </a:rPr>
              <a:t>grid-area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sz="1600" dirty="0">
                <a:solidFill>
                  <a:srgbClr val="0000CD"/>
                </a:solidFill>
                <a:latin typeface="Consolas" panose="020B0609020204030204" pitchFamily="49" charset="0"/>
              </a:rPr>
              <a:t> myArea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pt-PT" sz="1600" dirty="0"/>
            </a:br>
            <a:r>
              <a:rPr lang="pt-PT" sz="1600" dirty="0">
                <a:solidFill>
                  <a:srgbClr val="A52A2A"/>
                </a:solidFill>
                <a:latin typeface="Consolas" panose="020B0609020204030204" pitchFamily="49" charset="0"/>
              </a:rPr>
              <a:t>.grid-container 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t-PT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PT" sz="1600" dirty="0">
                <a:solidFill>
                  <a:srgbClr val="FF0000"/>
                </a:solidFill>
                <a:latin typeface="Consolas" panose="020B0609020204030204" pitchFamily="49" charset="0"/>
              </a:rPr>
              <a:t>  grid-template-areas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sz="1600" dirty="0">
                <a:solidFill>
                  <a:srgbClr val="0000CD"/>
                </a:solidFill>
                <a:latin typeface="Consolas" panose="020B0609020204030204" pitchFamily="49" charset="0"/>
              </a:rPr>
              <a:t> 'myArea myArea . . .’</a:t>
            </a:r>
          </a:p>
          <a:p>
            <a:r>
              <a:rPr lang="pt-PT" sz="1600" dirty="0">
                <a:solidFill>
                  <a:srgbClr val="0000CD"/>
                </a:solidFill>
                <a:latin typeface="Consolas" panose="020B0609020204030204" pitchFamily="49" charset="0"/>
              </a:rPr>
              <a:t>                       '</a:t>
            </a:r>
            <a:r>
              <a:rPr lang="pt-PT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myArea</a:t>
            </a:r>
            <a:r>
              <a:rPr lang="pt-PT" sz="1600" dirty="0">
                <a:solidFill>
                  <a:srgbClr val="0000CD"/>
                </a:solidFill>
                <a:latin typeface="Consolas" panose="020B0609020204030204" pitchFamily="49" charset="0"/>
              </a:rPr>
              <a:t> myArea . . .'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A21F8-866B-43E1-812C-B90A35E5F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66" y="5235158"/>
            <a:ext cx="328658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4B2D-D43B-42F4-ACEC-22243C8E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Layout de página com </a:t>
            </a:r>
            <a:r>
              <a:rPr lang="pt-PT" i="1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6632-FA93-475D-90F1-D5BDD54E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400"/>
            <a:ext cx="8327091" cy="5177971"/>
          </a:xfrm>
        </p:spPr>
        <p:txBody>
          <a:bodyPr>
            <a:normAutofit/>
          </a:bodyPr>
          <a:lstStyle/>
          <a:p>
            <a:r>
              <a:rPr lang="pt-PT" sz="2400" dirty="0"/>
              <a:t>É possível definir o layout de uma página web com grid </a:t>
            </a:r>
            <a:r>
              <a:rPr lang="pt-PT" sz="2400" dirty="0">
                <a:hlinkClick r:id="rId2"/>
              </a:rPr>
              <a:t>[3]</a:t>
            </a:r>
            <a:endParaRPr lang="pt-PT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61CF93-DCF6-40CE-B3FE-C2E4DFA7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79" y="5226220"/>
            <a:ext cx="2119542" cy="12471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133386-9410-43EB-8985-E84633A7D6CE}"/>
              </a:ext>
            </a:extLst>
          </p:cNvPr>
          <p:cNvSpPr/>
          <p:nvPr/>
        </p:nvSpPr>
        <p:spPr>
          <a:xfrm>
            <a:off x="986790" y="1809900"/>
            <a:ext cx="6324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.item1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grid-area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 header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t-PT" dirty="0"/>
            </a:b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.item2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grid-area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 menu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t-PT" dirty="0"/>
            </a:b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.item3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grid-area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 main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t-PT" dirty="0"/>
            </a:b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.item4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grid-area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 right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t-PT" dirty="0"/>
            </a:b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.item5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grid-area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 footer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t-PT" dirty="0"/>
            </a:br>
            <a:br>
              <a:rPr lang="pt-PT" dirty="0"/>
            </a:b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.grid-container 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 grid-template-areas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    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'header 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header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header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b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    'menu   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right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b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    'menu   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pt-PT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545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D04C-FF06-42DC-B581-803C2FFF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Unidade </a:t>
            </a:r>
            <a:r>
              <a:rPr lang="pt-PT" dirty="0" err="1"/>
              <a:t>fr</a:t>
            </a:r>
            <a:r>
              <a:rPr lang="pt-PT" dirty="0"/>
              <a:t> do layout CSS </a:t>
            </a:r>
            <a:r>
              <a:rPr lang="pt-PT" dirty="0" err="1"/>
              <a:t>Grid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C133-0223-4227-9164-A460DEC1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fr</a:t>
            </a:r>
            <a:r>
              <a:rPr lang="pt-PT" dirty="0"/>
              <a:t> é uma unidade flexível, </a:t>
            </a:r>
            <a:r>
              <a:rPr lang="pt-PT" dirty="0" err="1"/>
              <a:t>fraccional</a:t>
            </a:r>
            <a:r>
              <a:rPr lang="pt-PT" dirty="0"/>
              <a:t>.  </a:t>
            </a:r>
            <a:r>
              <a:rPr lang="pt-PT" b="1" dirty="0">
                <a:hlinkClick r:id="rId2"/>
              </a:rPr>
              <a:t>[1]</a:t>
            </a:r>
            <a:endParaRPr lang="pt-PT" b="1" dirty="0"/>
          </a:p>
          <a:p>
            <a:pPr lvl="1"/>
            <a:r>
              <a:rPr lang="pt-PT" b="1" dirty="0"/>
              <a:t>1fr </a:t>
            </a:r>
            <a:r>
              <a:rPr lang="pt-PT" dirty="0"/>
              <a:t>é </a:t>
            </a:r>
            <a:r>
              <a:rPr lang="pt-PT" b="1" dirty="0"/>
              <a:t>1 parte do espaço disponível (se forem 4 colunas)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A0449-6DC0-4964-BF35-85ADC3BD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773645"/>
            <a:ext cx="2057400" cy="365125"/>
          </a:xfrm>
        </p:spPr>
        <p:txBody>
          <a:bodyPr/>
          <a:lstStyle/>
          <a:p>
            <a:fld id="{24739BEE-0D96-4173-ACF5-2CA35671003E}" type="slidenum">
              <a:rPr lang="en-GB" smtClean="0"/>
              <a:t>18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B9EFB-B106-436E-B25E-C8B9ADF026F0}"/>
              </a:ext>
            </a:extLst>
          </p:cNvPr>
          <p:cNvSpPr/>
          <p:nvPr/>
        </p:nvSpPr>
        <p:spPr>
          <a:xfrm>
            <a:off x="797858" y="2129162"/>
            <a:ext cx="5351929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"head   head2  .      side"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"main   main2  .      side"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"footer 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footer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F3D19-2832-442D-B4F5-42566593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03" y="5101077"/>
            <a:ext cx="4649657" cy="1345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BFBF5-6CCD-4422-BB08-AEBC8DABDA3E}"/>
              </a:ext>
            </a:extLst>
          </p:cNvPr>
          <p:cNvSpPr txBox="1"/>
          <p:nvPr/>
        </p:nvSpPr>
        <p:spPr>
          <a:xfrm>
            <a:off x="6318995" y="3519313"/>
            <a:ext cx="2272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Espaço vazio indicado </a:t>
            </a:r>
          </a:p>
          <a:p>
            <a:r>
              <a:rPr lang="pt-PT" dirty="0"/>
              <a:t>por um ponto “.”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00208-A132-4890-A986-1AD38E329D29}"/>
              </a:ext>
            </a:extLst>
          </p:cNvPr>
          <p:cNvCxnSpPr>
            <a:stCxn id="7" idx="1"/>
          </p:cNvCxnSpPr>
          <p:nvPr/>
        </p:nvCxnSpPr>
        <p:spPr>
          <a:xfrm flipH="1">
            <a:off x="4213803" y="3842479"/>
            <a:ext cx="2105192" cy="400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79D034-DE3F-4410-AFF1-7FF846DEB3F2}"/>
              </a:ext>
            </a:extLst>
          </p:cNvPr>
          <p:cNvCxnSpPr>
            <a:cxnSpLocks/>
          </p:cNvCxnSpPr>
          <p:nvPr/>
        </p:nvCxnSpPr>
        <p:spPr>
          <a:xfrm>
            <a:off x="6889237" y="4165644"/>
            <a:ext cx="0" cy="1346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1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D04C-FF06-42DC-B581-803C2FFF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Unidade </a:t>
            </a:r>
            <a:r>
              <a:rPr lang="pt-PT" dirty="0" err="1"/>
              <a:t>fr</a:t>
            </a:r>
            <a:r>
              <a:rPr lang="pt-PT" dirty="0"/>
              <a:t> do layout CSS </a:t>
            </a:r>
            <a:r>
              <a:rPr lang="pt-PT" dirty="0" err="1"/>
              <a:t>Grid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C133-0223-4227-9164-A460DEC1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Unidades misturadas</a:t>
            </a:r>
            <a:r>
              <a:rPr lang="pt-PT" dirty="0"/>
              <a:t>.  </a:t>
            </a:r>
            <a:r>
              <a:rPr lang="pt-PT" b="1" dirty="0">
                <a:hlinkClick r:id="rId2"/>
              </a:rPr>
              <a:t>[1]</a:t>
            </a:r>
            <a:endParaRPr lang="pt-PT" b="1" dirty="0"/>
          </a:p>
          <a:p>
            <a:pPr lvl="1"/>
            <a:r>
              <a:rPr lang="pt-PT" b="1" dirty="0"/>
              <a:t>1fr </a:t>
            </a:r>
            <a:r>
              <a:rPr lang="pt-PT" dirty="0"/>
              <a:t>é </a:t>
            </a:r>
            <a:r>
              <a:rPr lang="pt-PT" b="1" dirty="0"/>
              <a:t>1 parte do espaço disponível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A0449-6DC0-4964-BF35-85ADC3BD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773645"/>
            <a:ext cx="2057400" cy="365125"/>
          </a:xfrm>
        </p:spPr>
        <p:txBody>
          <a:bodyPr/>
          <a:lstStyle/>
          <a:p>
            <a:fld id="{24739BEE-0D96-4173-ACF5-2CA35671003E}" type="slidenum">
              <a:rPr lang="en-GB" smtClean="0"/>
              <a:t>19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B9EFB-B106-436E-B25E-C8B9ADF026F0}"/>
              </a:ext>
            </a:extLst>
          </p:cNvPr>
          <p:cNvSpPr/>
          <p:nvPr/>
        </p:nvSpPr>
        <p:spPr>
          <a:xfrm>
            <a:off x="797858" y="2129162"/>
            <a:ext cx="585395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20%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C81B9C-2BAF-413E-8F4E-52C5EC4F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04" y="4127327"/>
            <a:ext cx="7614041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Layout flexbox</a:t>
            </a:r>
          </a:p>
          <a:p>
            <a:r>
              <a:rPr lang="pt-PT" dirty="0"/>
              <a:t>Layout grid</a:t>
            </a:r>
          </a:p>
        </p:txBody>
      </p:sp>
    </p:spTree>
    <p:extLst>
      <p:ext uri="{BB962C8B-B14F-4D97-AF65-F5344CB8AC3E}">
        <p14:creationId xmlns:p14="http://schemas.microsoft.com/office/powerpoint/2010/main" val="1614595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D04C-FF06-42DC-B581-803C2FFF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Unidade </a:t>
            </a:r>
            <a:r>
              <a:rPr lang="pt-PT" dirty="0" err="1"/>
              <a:t>fr</a:t>
            </a:r>
            <a:r>
              <a:rPr lang="pt-PT" dirty="0"/>
              <a:t> do layout CSS </a:t>
            </a:r>
            <a:r>
              <a:rPr lang="pt-PT" dirty="0" err="1"/>
              <a:t>Grid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C133-0223-4227-9164-A460DEC1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2fr </a:t>
            </a:r>
            <a:r>
              <a:rPr lang="pt-PT" dirty="0"/>
              <a:t>é </a:t>
            </a:r>
            <a:r>
              <a:rPr lang="pt-PT" b="1" dirty="0"/>
              <a:t>2 partes do espaço disponível</a:t>
            </a:r>
            <a:r>
              <a:rPr lang="pt-PT" dirty="0"/>
              <a:t>.  </a:t>
            </a:r>
            <a:r>
              <a:rPr lang="pt-PT" b="1" dirty="0">
                <a:hlinkClick r:id="rId2"/>
              </a:rPr>
              <a:t>[1]</a:t>
            </a:r>
            <a:endParaRPr lang="pt-PT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B9EFB-B106-436E-B25E-C8B9ADF026F0}"/>
              </a:ext>
            </a:extLst>
          </p:cNvPr>
          <p:cNvSpPr/>
          <p:nvPr/>
        </p:nvSpPr>
        <p:spPr>
          <a:xfrm>
            <a:off x="797858" y="1886220"/>
            <a:ext cx="585395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2fr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3E90E-E983-40CB-822B-41E9F98B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09" y="3884385"/>
            <a:ext cx="7614041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7FBC-B32A-482E-A348-BE92200B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Combinação de </a:t>
            </a:r>
            <a:br>
              <a:rPr lang="pt-PT" dirty="0"/>
            </a:br>
            <a:r>
              <a:rPr lang="pt-PT" dirty="0" err="1"/>
              <a:t>Grid</a:t>
            </a:r>
            <a:r>
              <a:rPr lang="pt-PT" dirty="0"/>
              <a:t> e </a:t>
            </a:r>
            <a:r>
              <a:rPr lang="pt-PT" dirty="0" err="1"/>
              <a:t>Flexbox</a:t>
            </a:r>
            <a:r>
              <a:rPr lang="pt-PT" dirty="0"/>
              <a:t> na criação de um Layout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2EA05-1228-4C0D-8F67-86AA16712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378F7-09B6-4971-98CD-07C1A23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37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36D5-13FB-44F4-909A-81069D0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Layout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1107-1E02-4DE5-B71C-A2DDB543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Layout baseado em CSS </a:t>
            </a:r>
            <a:r>
              <a:rPr lang="pt-PT" dirty="0" err="1"/>
              <a:t>Grid</a:t>
            </a:r>
            <a:r>
              <a:rPr lang="pt-PT" dirty="0"/>
              <a:t> e </a:t>
            </a:r>
            <a:r>
              <a:rPr lang="pt-PT" dirty="0" err="1"/>
              <a:t>Flexbox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9A8C1-A4AC-4805-8543-1F794E4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AA091-429E-45BE-A5D3-669F9483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6" y="1876171"/>
            <a:ext cx="5528180" cy="44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6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FA5E-6E96-45B7-8333-98DF100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23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F4294-8856-47AF-877D-7ABBE161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/>
          <a:lstStyle/>
          <a:p>
            <a:r>
              <a:rPr lang="pt-PT" dirty="0"/>
              <a:t>CSS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BDE75-736E-4FD7-869C-B2FB91BEAFF2}"/>
              </a:ext>
            </a:extLst>
          </p:cNvPr>
          <p:cNvSpPr/>
          <p:nvPr/>
        </p:nvSpPr>
        <p:spPr>
          <a:xfrm>
            <a:off x="925053" y="949356"/>
            <a:ext cx="7659665" cy="55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margin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header;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menu;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133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133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245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)}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main;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172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202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228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)}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aside;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191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194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197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)}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footer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footer;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vh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50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50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'header </a:t>
            </a:r>
            <a:r>
              <a:rPr lang="en-GB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'menu   main   aside'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'footer </a:t>
            </a:r>
            <a:r>
              <a:rPr lang="en-GB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6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116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30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0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FA5E-6E96-45B7-8333-98DF100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24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27C248-B1F6-45D9-83E9-4F8902D3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/>
          <a:lstStyle/>
          <a:p>
            <a:r>
              <a:rPr lang="pt-PT" dirty="0"/>
              <a:t>HTML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4FC46-18EF-4400-ABB2-149CEA7613ED}"/>
              </a:ext>
            </a:extLst>
          </p:cNvPr>
          <p:cNvSpPr/>
          <p:nvPr/>
        </p:nvSpPr>
        <p:spPr>
          <a:xfrm>
            <a:off x="819800" y="1166842"/>
            <a:ext cx="832420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Titulo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93A1A1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"home.html"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“c"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Introdução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93A1A1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"portfolio.html"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“c"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Portfolio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93A1A1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"cv.html"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“c"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Curriculum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93A1A1"/>
                </a:solidFill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"contactos.html"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“c"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Contactos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iframe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93A1A1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"home.html"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frameborder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"0"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2AA198"/>
                </a:solidFill>
                <a:latin typeface="Consolas" panose="020B0609020204030204" pitchFamily="49" charset="0"/>
              </a:rPr>
              <a:t>“c"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iframe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Aside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footer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LSF </a:t>
            </a:r>
            <a:r>
              <a:rPr lang="en-GB" dirty="0">
                <a:solidFill>
                  <a:srgbClr val="CB4B16"/>
                </a:solidFill>
                <a:latin typeface="Consolas" panose="020B0609020204030204" pitchFamily="49" charset="0"/>
              </a:rPr>
              <a:t>&amp;copy;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 2020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footer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15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36D5-13FB-44F4-909A-81069D0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 de layout </a:t>
            </a:r>
            <a:r>
              <a:rPr lang="pt-PT" dirty="0" err="1"/>
              <a:t>Grid</a:t>
            </a:r>
            <a:r>
              <a:rPr lang="pt-PT" dirty="0"/>
              <a:t> Responsivo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1107-1E02-4DE5-B71C-A2DDB543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 seguida exemplifica-se o CSS e o HTML para o seguinte layout baseado em CSS </a:t>
            </a:r>
            <a:r>
              <a:rPr lang="pt-PT" dirty="0" err="1"/>
              <a:t>Grid</a:t>
            </a:r>
            <a:r>
              <a:rPr lang="pt-PT" dirty="0"/>
              <a:t>, </a:t>
            </a:r>
            <a:br>
              <a:rPr lang="pt-PT" dirty="0"/>
            </a:br>
            <a:r>
              <a:rPr lang="pt-PT" dirty="0"/>
              <a:t>usando uma media </a:t>
            </a:r>
            <a:r>
              <a:rPr lang="pt-PT" dirty="0" err="1"/>
              <a:t>query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9A8C1-A4AC-4805-8543-1F794E4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E0FAF-AED9-4C4B-9191-AFE85E187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83" y="3354902"/>
            <a:ext cx="2512183" cy="203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82AC-619E-4A22-B22C-C12689391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99" y="4218852"/>
            <a:ext cx="988849" cy="11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8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FA5E-6E96-45B7-8333-98DF100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26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F4294-8856-47AF-877D-7ABBE161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/>
          <a:lstStyle/>
          <a:p>
            <a:r>
              <a:rPr lang="pt-PT" dirty="0"/>
              <a:t>CSS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74742-AC60-407A-BDA1-BB61250E26F1}"/>
              </a:ext>
            </a:extLst>
          </p:cNvPr>
          <p:cNvSpPr/>
          <p:nvPr/>
        </p:nvSpPr>
        <p:spPr>
          <a:xfrm>
            <a:off x="1056492" y="947426"/>
            <a:ext cx="7659665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margin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vertical-align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middle;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flex;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align-items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font-weight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bold;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6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{ 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block;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0.4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0.7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margin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0.7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 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174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174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224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text-decoration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none; 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black;}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header;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menu;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105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168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main;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172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202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228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aside;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134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169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D33682"/>
                </a:solidFill>
                <a:latin typeface="Consolas" panose="020B0609020204030204" pitchFamily="49" charset="0"/>
              </a:rPr>
              <a:t>204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68BD2"/>
                </a:solidFill>
                <a:latin typeface="Consolas" panose="020B0609020204030204" pitchFamily="49" charset="0"/>
              </a:rPr>
              <a:t>footer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footer; </a:t>
            </a:r>
            <a:r>
              <a:rPr lang="en-GB" sz="12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2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02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FA5E-6E96-45B7-8333-98DF100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27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F4294-8856-47AF-877D-7ABBE161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/>
          <a:lstStyle/>
          <a:p>
            <a:r>
              <a:rPr lang="pt-PT" dirty="0"/>
              <a:t>CSS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74742-AC60-407A-BDA1-BB61250E26F1}"/>
              </a:ext>
            </a:extLst>
          </p:cNvPr>
          <p:cNvSpPr/>
          <p:nvPr/>
        </p:nvSpPr>
        <p:spPr>
          <a:xfrm>
            <a:off x="1056492" y="947426"/>
            <a:ext cx="7659665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box-sizing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border-box;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margin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*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text-align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vertical-align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middle;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flex;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align-items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657B83"/>
                </a:solidFill>
                <a:latin typeface="Consolas" panose="020B0609020204030204" pitchFamily="49" charset="0"/>
              </a:rPr>
              <a:t>center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font-weight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bold;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font-size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6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{ 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block;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0.4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0.7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margin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0.7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; 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174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174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D33682"/>
                </a:solidFill>
                <a:latin typeface="Consolas" panose="020B0609020204030204" pitchFamily="49" charset="0"/>
              </a:rPr>
              <a:t>224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859900"/>
                </a:solidFill>
                <a:latin typeface="Consolas" panose="020B0609020204030204" pitchFamily="49" charset="0"/>
              </a:rPr>
              <a:t>text-decoration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none; </a:t>
            </a:r>
            <a:r>
              <a:rPr lang="en-GB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657B83"/>
                </a:solidFill>
                <a:latin typeface="Consolas" panose="020B0609020204030204" pitchFamily="49" charset="0"/>
              </a:rPr>
              <a:t>: black;}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4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FA5E-6E96-45B7-8333-98DF100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28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F4294-8856-47AF-877D-7ABBE161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/>
          <a:lstStyle/>
          <a:p>
            <a:r>
              <a:rPr lang="pt-PT" dirty="0"/>
              <a:t>CSS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74742-AC60-407A-BDA1-BB61250E26F1}"/>
              </a:ext>
            </a:extLst>
          </p:cNvPr>
          <p:cNvSpPr/>
          <p:nvPr/>
        </p:nvSpPr>
        <p:spPr>
          <a:xfrm>
            <a:off x="1056492" y="947426"/>
            <a:ext cx="7659665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header;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menu;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105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105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168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main;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172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202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228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aside;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134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169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204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footer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footer;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@media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(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max-width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600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 {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vh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9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'header'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'menu'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'main'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'aside'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'footer'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6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116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inline-block;}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1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FA5E-6E96-45B7-8333-98DF100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29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4F4294-8856-47AF-877D-7ABBE161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515350" cy="808354"/>
          </a:xfrm>
        </p:spPr>
        <p:txBody>
          <a:bodyPr/>
          <a:lstStyle/>
          <a:p>
            <a:r>
              <a:rPr lang="pt-PT" dirty="0"/>
              <a:t>CSS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74742-AC60-407A-BDA1-BB61250E26F1}"/>
              </a:ext>
            </a:extLst>
          </p:cNvPr>
          <p:cNvSpPr/>
          <p:nvPr/>
        </p:nvSpPr>
        <p:spPr>
          <a:xfrm>
            <a:off x="1056492" y="947426"/>
            <a:ext cx="7659665" cy="5478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header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header;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nav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menu;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105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105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168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main;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172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202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228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aside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aside;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134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169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204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footer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grid-area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footer;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CB4B16"/>
                </a:solidFill>
                <a:latin typeface="Consolas" panose="020B0609020204030204" pitchFamily="49" charset="0"/>
              </a:rPr>
              <a:t>#2196F3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@media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(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min-width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600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 {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</a:t>
            </a:r>
            <a:r>
              <a:rPr lang="en-GB" sz="1400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{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display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grid;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width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height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vh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grid-template-rows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9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fr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grid-template-areas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'header </a:t>
            </a:r>
            <a:r>
              <a:rPr lang="en-GB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header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'menu   main   aside'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'footer </a:t>
            </a:r>
            <a:r>
              <a:rPr lang="en-GB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GB" sz="1400" dirty="0" err="1">
                <a:solidFill>
                  <a:srgbClr val="2AA198"/>
                </a:solidFill>
                <a:latin typeface="Consolas" panose="020B0609020204030204" pitchFamily="49" charset="0"/>
              </a:rPr>
              <a:t>footer</a:t>
            </a:r>
            <a:r>
              <a:rPr lang="en-GB" sz="14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GB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grid-gap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vw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background-</a:t>
            </a:r>
            <a:r>
              <a:rPr lang="en-GB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color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rgb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6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,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116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padding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: </a:t>
            </a:r>
            <a:r>
              <a:rPr lang="en-GB" sz="14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GB" sz="1400" dirty="0">
                <a:solidFill>
                  <a:srgbClr val="859900"/>
                </a:solidFill>
                <a:latin typeface="Consolas" panose="020B0609020204030204" pitchFamily="49" charset="0"/>
              </a:rPr>
              <a:t>px</a:t>
            </a:r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    }</a:t>
            </a:r>
            <a:endParaRPr lang="en-GB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657B83"/>
                </a:solidFill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35B-054B-4FB6-8D2F-AB828576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3E1F-7174-45E3-8095-82C8AD1F9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990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55CF-DF69-4463-9AC0-E2A800F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Unidades absolutas </a:t>
            </a:r>
            <a:r>
              <a:rPr lang="pt-PT" dirty="0">
                <a:hlinkClick r:id="rId2"/>
              </a:rPr>
              <a:t>[1]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0B2A-5264-4C97-84F9-430FD744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dirty="0"/>
              <a:t>cm</a:t>
            </a:r>
            <a:r>
              <a:rPr lang="pt-PT" dirty="0"/>
              <a:t>: centímetro</a:t>
            </a:r>
          </a:p>
          <a:p>
            <a:r>
              <a:rPr lang="pt-PT" b="1" dirty="0"/>
              <a:t>in</a:t>
            </a:r>
            <a:r>
              <a:rPr lang="pt-PT" dirty="0"/>
              <a:t> : </a:t>
            </a:r>
            <a:r>
              <a:rPr lang="pt-PT" dirty="0" err="1"/>
              <a:t>inch</a:t>
            </a:r>
            <a:r>
              <a:rPr lang="pt-PT" dirty="0"/>
              <a:t>, polegada (1in = 2.54cm)</a:t>
            </a:r>
          </a:p>
          <a:p>
            <a:r>
              <a:rPr lang="pt-PT" b="1" dirty="0" err="1"/>
              <a:t>px</a:t>
            </a:r>
            <a:r>
              <a:rPr lang="pt-PT" dirty="0"/>
              <a:t>: pixel (1px = 0.026cm, 1cm = 37.79px)</a:t>
            </a:r>
          </a:p>
          <a:p>
            <a:pPr lvl="1"/>
            <a:r>
              <a:rPr lang="pt-PT" dirty="0"/>
              <a:t>Para terminais com baixo numero de </a:t>
            </a:r>
            <a:r>
              <a:rPr lang="pt-PT" dirty="0" err="1"/>
              <a:t>dpi</a:t>
            </a:r>
            <a:r>
              <a:rPr lang="pt-PT" dirty="0"/>
              <a:t>, 1px corresponde a um ponto do display.</a:t>
            </a:r>
          </a:p>
          <a:p>
            <a:pPr lvl="1"/>
            <a:r>
              <a:rPr lang="pt-PT" dirty="0"/>
              <a:t>Para ecrãs de alta resolução, 1px </a:t>
            </a:r>
            <a:r>
              <a:rPr lang="pt-PT" dirty="0" err="1"/>
              <a:t>corresonte</a:t>
            </a:r>
            <a:r>
              <a:rPr lang="pt-PT" dirty="0"/>
              <a:t> a múltiplos pontos do ecrã.</a:t>
            </a:r>
          </a:p>
          <a:p>
            <a:r>
              <a:rPr lang="pt-PT" b="1" dirty="0" err="1"/>
              <a:t>pt</a:t>
            </a:r>
            <a:r>
              <a:rPr lang="pt-PT" dirty="0"/>
              <a:t> : pontos (1pt = 0.03, 1cm = 28.3pt)</a:t>
            </a:r>
            <a:endParaRPr lang="pt-PT" b="1" dirty="0"/>
          </a:p>
          <a:p>
            <a:r>
              <a:rPr lang="pt-PT" b="1" dirty="0" err="1"/>
              <a:t>pc</a:t>
            </a:r>
            <a:r>
              <a:rPr lang="pt-PT" dirty="0"/>
              <a:t>: pica (1pc = 12pt)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>
                <a:hlinkClick r:id="rId3"/>
              </a:rPr>
              <a:t>Conversor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9CDA-33BA-465A-BAA1-2CA2BA8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8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55CF-DF69-4463-9AC0-E2A800F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Unidades relativas </a:t>
            </a:r>
            <a:r>
              <a:rPr lang="pt-PT" dirty="0">
                <a:hlinkClick r:id="rId2"/>
              </a:rPr>
              <a:t>[1]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0B2A-5264-4C97-84F9-430FD744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400"/>
            <a:ext cx="8345021" cy="5177971"/>
          </a:xfrm>
        </p:spPr>
        <p:txBody>
          <a:bodyPr>
            <a:normAutofit/>
          </a:bodyPr>
          <a:lstStyle/>
          <a:p>
            <a:r>
              <a:rPr lang="pt-PT" sz="2400" b="1" dirty="0"/>
              <a:t>%</a:t>
            </a:r>
            <a:r>
              <a:rPr lang="pt-PT" sz="2400" dirty="0"/>
              <a:t>: relativo ao elemento pai.</a:t>
            </a:r>
            <a:endParaRPr lang="en-GB" sz="2400" dirty="0"/>
          </a:p>
          <a:p>
            <a:r>
              <a:rPr lang="pt-PT" sz="2400" b="1" dirty="0">
                <a:solidFill>
                  <a:srgbClr val="FF0000"/>
                </a:solidFill>
              </a:rPr>
              <a:t>em</a:t>
            </a:r>
            <a:r>
              <a:rPr lang="pt-PT" sz="2400" b="1" dirty="0"/>
              <a:t>:</a:t>
            </a:r>
            <a:r>
              <a:rPr lang="pt-PT" sz="2400" dirty="0"/>
              <a:t> relativo ao tamanho de fonte do elemento </a:t>
            </a:r>
            <a:br>
              <a:rPr lang="pt-PT" sz="2400" dirty="0"/>
            </a:br>
            <a:r>
              <a:rPr lang="pt-PT" sz="2400" dirty="0"/>
              <a:t>(2em corresponde ao dobro da fonte atual)</a:t>
            </a:r>
          </a:p>
          <a:p>
            <a:pPr lvl="1"/>
            <a:r>
              <a:rPr lang="pt-PT" sz="2000" dirty="0">
                <a:solidFill>
                  <a:srgbClr val="FF0000"/>
                </a:solidFill>
              </a:rPr>
              <a:t>Ideal</a:t>
            </a:r>
            <a:r>
              <a:rPr lang="pt-PT" sz="2000" dirty="0"/>
              <a:t> para </a:t>
            </a:r>
            <a:r>
              <a:rPr lang="pt-PT" sz="2000" dirty="0">
                <a:solidFill>
                  <a:srgbClr val="FF0000"/>
                </a:solidFill>
              </a:rPr>
              <a:t>layouts</a:t>
            </a:r>
            <a:r>
              <a:rPr lang="pt-PT" sz="2000" dirty="0"/>
              <a:t> perfeitamente </a:t>
            </a:r>
            <a:r>
              <a:rPr lang="pt-PT" sz="2000" dirty="0">
                <a:solidFill>
                  <a:srgbClr val="FF0000"/>
                </a:solidFill>
              </a:rPr>
              <a:t>escaláveis</a:t>
            </a:r>
          </a:p>
          <a:p>
            <a:r>
              <a:rPr lang="pt-PT" sz="2400" b="1" dirty="0"/>
              <a:t>rem</a:t>
            </a:r>
            <a:r>
              <a:rPr lang="pt-PT" sz="2400" dirty="0"/>
              <a:t>: relativo ao tamanho de fonte do elemento </a:t>
            </a:r>
            <a:r>
              <a:rPr lang="pt-PT" sz="2400" dirty="0" err="1"/>
              <a:t>root</a:t>
            </a:r>
            <a:r>
              <a:rPr lang="pt-PT" sz="2400" dirty="0"/>
              <a:t>.</a:t>
            </a:r>
          </a:p>
          <a:p>
            <a:pPr lvl="1"/>
            <a:r>
              <a:rPr lang="pt-PT" sz="2000" dirty="0"/>
              <a:t>Ideal para layouts perfeitamente escaláveis</a:t>
            </a:r>
          </a:p>
          <a:p>
            <a:r>
              <a:rPr lang="pt-PT" sz="2400" b="1" dirty="0" err="1"/>
              <a:t>ex</a:t>
            </a:r>
            <a:r>
              <a:rPr lang="pt-PT" sz="2400" dirty="0"/>
              <a:t>: relativo à altura x da fonte atual (raramente usado)</a:t>
            </a:r>
          </a:p>
          <a:p>
            <a:r>
              <a:rPr lang="pt-PT" sz="2400" b="1" dirty="0" err="1"/>
              <a:t>ch</a:t>
            </a:r>
            <a:r>
              <a:rPr lang="pt-PT" sz="2400" dirty="0"/>
              <a:t>: relativo à largura do carater “0”</a:t>
            </a:r>
            <a:endParaRPr lang="pt-PT" sz="2400" b="1" dirty="0"/>
          </a:p>
          <a:p>
            <a:r>
              <a:rPr lang="pt-PT" sz="2400" b="1" dirty="0" err="1"/>
              <a:t>vw</a:t>
            </a:r>
            <a:r>
              <a:rPr lang="pt-PT" sz="2400" dirty="0"/>
              <a:t> : relativo a 1% da largura do </a:t>
            </a:r>
            <a:r>
              <a:rPr lang="pt-PT" sz="2400" dirty="0" err="1">
                <a:solidFill>
                  <a:srgbClr val="FF0000"/>
                </a:solidFill>
              </a:rPr>
              <a:t>viewport</a:t>
            </a:r>
            <a:r>
              <a:rPr lang="pt-PT" sz="2400" dirty="0"/>
              <a:t> (</a:t>
            </a:r>
            <a:r>
              <a:rPr lang="pt-PT" sz="2400" dirty="0">
                <a:solidFill>
                  <a:srgbClr val="FF0000"/>
                </a:solidFill>
              </a:rPr>
              <a:t>largura do browser</a:t>
            </a:r>
            <a:r>
              <a:rPr lang="pt-PT" sz="2400" dirty="0"/>
              <a:t>)</a:t>
            </a:r>
            <a:endParaRPr lang="pt-PT" sz="2400" b="1" dirty="0"/>
          </a:p>
          <a:p>
            <a:r>
              <a:rPr lang="pt-PT" sz="2400" b="1" dirty="0" err="1"/>
              <a:t>vh</a:t>
            </a:r>
            <a:r>
              <a:rPr lang="pt-PT" sz="2400" dirty="0"/>
              <a:t> : relativo a 1% da altura do </a:t>
            </a:r>
            <a:r>
              <a:rPr lang="pt-PT" sz="2400" dirty="0" err="1"/>
              <a:t>viewport</a:t>
            </a:r>
            <a:endParaRPr lang="pt-PT" sz="2400" b="1" dirty="0"/>
          </a:p>
          <a:p>
            <a:r>
              <a:rPr lang="pt-PT" sz="2400" b="1" dirty="0" err="1"/>
              <a:t>vmin</a:t>
            </a:r>
            <a:r>
              <a:rPr lang="pt-PT" sz="2400" dirty="0"/>
              <a:t>: relativo a 1% da menor dimensão do </a:t>
            </a:r>
            <a:r>
              <a:rPr lang="pt-PT" sz="2400" dirty="0" err="1"/>
              <a:t>viewport</a:t>
            </a:r>
            <a:endParaRPr lang="pt-PT" sz="2400" dirty="0"/>
          </a:p>
          <a:p>
            <a:r>
              <a:rPr lang="pt-PT" sz="2400" b="1" dirty="0" err="1"/>
              <a:t>vmax</a:t>
            </a:r>
            <a:r>
              <a:rPr lang="pt-PT" sz="2400" dirty="0"/>
              <a:t>: relativo a 1% da maior dimensão do </a:t>
            </a:r>
            <a:r>
              <a:rPr lang="pt-PT" sz="2400" dirty="0" err="1"/>
              <a:t>viewport</a:t>
            </a:r>
            <a:endParaRPr lang="pt-PT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9CDA-33BA-465A-BAA1-2CA2BA8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31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BF9CBD-CA6F-41AD-9C07-E5E1CE7B72BA}"/>
              </a:ext>
            </a:extLst>
          </p:cNvPr>
          <p:cNvGrpSpPr/>
          <p:nvPr/>
        </p:nvGrpSpPr>
        <p:grpSpPr>
          <a:xfrm>
            <a:off x="6906744" y="1689592"/>
            <a:ext cx="1541104" cy="526309"/>
            <a:chOff x="3841918" y="2950142"/>
            <a:chExt cx="1770564" cy="69632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C6328E-8BC6-494B-8311-069714B5CF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1918" y="3009473"/>
              <a:ext cx="0" cy="571927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4E59B9-EAF4-414F-ACD1-03A377377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381" y="2950142"/>
              <a:ext cx="1720101" cy="696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033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573-59AC-41B0-8253-7A80CB6E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Jogo de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7014-A3AE-4D72-9DC7-36C75804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Estude e treine Grid com </a:t>
            </a:r>
            <a:r>
              <a:rPr lang="pt-PT" dirty="0">
                <a:hlinkClick r:id="rId2"/>
              </a:rPr>
              <a:t>https://cssgridgarden.com/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11A5-9EFF-431F-9177-674EFCD4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29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BBFB-848D-44EA-8532-1808AA37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Templates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FD37-9B28-4D1C-BAC7-9138CD2C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Design responsivo pode ser feito usando </a:t>
            </a:r>
            <a:r>
              <a:rPr lang="pt-PT" dirty="0">
                <a:hlinkClick r:id="rId2"/>
              </a:rPr>
              <a:t>[1]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Float position</a:t>
            </a:r>
          </a:p>
          <a:p>
            <a:pPr lvl="1"/>
            <a:r>
              <a:rPr lang="pt-PT" dirty="0"/>
              <a:t>Flexbox</a:t>
            </a:r>
          </a:p>
          <a:p>
            <a:pPr lvl="1"/>
            <a:r>
              <a:rPr lang="pt-PT"/>
              <a:t>Grid</a:t>
            </a:r>
            <a:endParaRPr lang="pt-PT" dirty="0"/>
          </a:p>
          <a:p>
            <a:r>
              <a:rPr lang="pt-PT" dirty="0"/>
              <a:t>Vários exemplos de templates </a:t>
            </a:r>
            <a:r>
              <a:rPr lang="pt-PT" dirty="0">
                <a:hlinkClick r:id="rId3"/>
              </a:rPr>
              <a:t>[4]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BC17C-B0C0-4091-A6DA-36A3D8A7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18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W3Schools, </a:t>
            </a:r>
            <a:r>
              <a:rPr lang="en-GB" dirty="0">
                <a:hlinkClick r:id="rId2"/>
              </a:rPr>
              <a:t>www.w3schools.com</a:t>
            </a:r>
            <a:endParaRPr lang="en-GB" dirty="0"/>
          </a:p>
          <a:p>
            <a:r>
              <a:rPr lang="en-GB" dirty="0"/>
              <a:t>W3 ORG, </a:t>
            </a:r>
            <a:r>
              <a:rPr lang="pt-PT" spc="-5" dirty="0">
                <a:solidFill>
                  <a:srgbClr val="282833"/>
                </a:solidFill>
                <a:cs typeface="Arial"/>
                <a:hlinkClick r:id="rId3"/>
              </a:rPr>
              <a:t>http://www.w3.org/TR/CSS2/box.html</a:t>
            </a:r>
            <a:endParaRPr lang="pt-PT" spc="-5" dirty="0">
              <a:solidFill>
                <a:srgbClr val="282833"/>
              </a:solidFill>
              <a:cs typeface="Arial"/>
            </a:endParaRPr>
          </a:p>
          <a:p>
            <a:r>
              <a:rPr lang="pt-PT" spc="-5" dirty="0">
                <a:solidFill>
                  <a:srgbClr val="282833"/>
                </a:solidFill>
                <a:cs typeface="Arial"/>
              </a:rPr>
              <a:t>MDV, </a:t>
            </a:r>
            <a:r>
              <a:rPr lang="pt-PT" spc="-9" dirty="0">
                <a:solidFill>
                  <a:srgbClr val="282833"/>
                </a:solidFill>
                <a:cs typeface="Arial"/>
                <a:hlinkClick r:id="rId4"/>
              </a:rPr>
              <a:t>http://developer.mozilla.org/en-US/docs/Web/CSS/transform</a:t>
            </a:r>
            <a:endParaRPr lang="pt-PT" dirty="0">
              <a:cs typeface="Arial"/>
            </a:endParaRPr>
          </a:p>
          <a:p>
            <a:r>
              <a:rPr lang="en-GB" dirty="0"/>
              <a:t>Rui Cesar Neves, </a:t>
            </a:r>
            <a:r>
              <a:rPr lang="en-GB" dirty="0" err="1"/>
              <a:t>Programação</a:t>
            </a:r>
            <a:r>
              <a:rPr lang="en-GB" dirty="0"/>
              <a:t> para Internet, IPS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6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2E5B-76E6-4820-8E27-2BDACD41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Modulo de Layout </a:t>
            </a:r>
            <a:r>
              <a:rPr lang="pt-PT" dirty="0">
                <a:hlinkClick r:id="rId3"/>
              </a:rPr>
              <a:t>Flexbox</a:t>
            </a:r>
            <a:r>
              <a:rPr lang="pt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5118-9E50-4F16-BB6A-75364DE1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8181242" cy="5177971"/>
          </a:xfrm>
        </p:spPr>
        <p:txBody>
          <a:bodyPr>
            <a:normAutofit/>
          </a:bodyPr>
          <a:lstStyle/>
          <a:p>
            <a:r>
              <a:rPr lang="pt-PT" sz="2400" dirty="0"/>
              <a:t>Antes do módulo de layout Flexbox, existiam quatro modos de layout:</a:t>
            </a:r>
          </a:p>
          <a:p>
            <a:pPr lvl="1"/>
            <a:r>
              <a:rPr lang="pt-PT" sz="2000" dirty="0"/>
              <a:t>Block, para secções numa página web</a:t>
            </a:r>
          </a:p>
          <a:p>
            <a:pPr lvl="1"/>
            <a:r>
              <a:rPr lang="pt-PT" sz="2000" dirty="0"/>
              <a:t>Inline, para texto</a:t>
            </a:r>
          </a:p>
          <a:p>
            <a:pPr lvl="1"/>
            <a:r>
              <a:rPr lang="pt-PT" sz="2000" dirty="0"/>
              <a:t>Table, para tabelas de dados</a:t>
            </a:r>
          </a:p>
          <a:p>
            <a:pPr lvl="1"/>
            <a:r>
              <a:rPr lang="pt-PT" sz="2000" dirty="0"/>
              <a:t>Positioned, par posição explícita de elementos</a:t>
            </a:r>
          </a:p>
          <a:p>
            <a:r>
              <a:rPr lang="pt-PT" sz="2400" dirty="0"/>
              <a:t>O módulo de layout Flexible Box torna mais fácil desenhar estruturas com layouts responsivos flexiveis, </a:t>
            </a:r>
            <a:r>
              <a:rPr lang="pt-PT" sz="2400" b="1" dirty="0"/>
              <a:t>sem usar </a:t>
            </a:r>
            <a:r>
              <a:rPr lang="pt-PT" sz="2400" dirty="0">
                <a:solidFill>
                  <a:srgbClr val="FF0000"/>
                </a:solidFill>
              </a:rPr>
              <a:t>float</a:t>
            </a:r>
            <a:r>
              <a:rPr lang="pt-PT" sz="2400" dirty="0"/>
              <a:t> ou </a:t>
            </a:r>
            <a:r>
              <a:rPr lang="pt-PT" sz="2400" dirty="0">
                <a:solidFill>
                  <a:srgbClr val="FF0000"/>
                </a:solidFill>
              </a:rPr>
              <a:t>position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6592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2E5B-76E6-4820-8E27-2BDACD41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Modulo de Layout </a:t>
            </a:r>
            <a:r>
              <a:rPr lang="pt-PT" dirty="0">
                <a:hlinkClick r:id="rId3"/>
              </a:rPr>
              <a:t>Flexbox</a:t>
            </a:r>
            <a:r>
              <a:rPr lang="pt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5118-9E50-4F16-BB6A-75364DE1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5400"/>
            <a:ext cx="8380439" cy="5426076"/>
          </a:xfrm>
        </p:spPr>
        <p:txBody>
          <a:bodyPr>
            <a:normAutofit/>
          </a:bodyPr>
          <a:lstStyle/>
          <a:p>
            <a:r>
              <a:rPr lang="pt-PT" sz="2400" dirty="0"/>
              <a:t>Para usar o módulo </a:t>
            </a:r>
            <a:r>
              <a:rPr lang="pt-PT" sz="2400" b="1" dirty="0"/>
              <a:t>Flexbox </a:t>
            </a:r>
            <a:r>
              <a:rPr lang="pt-PT" sz="2400" dirty="0"/>
              <a:t>deve </a:t>
            </a:r>
            <a:r>
              <a:rPr lang="pt-PT" sz="2400" b="1" dirty="0"/>
              <a:t>definir um </a:t>
            </a:r>
            <a:r>
              <a:rPr lang="pt-PT" sz="2400" b="1" dirty="0">
                <a:hlinkClick r:id="rId4"/>
              </a:rPr>
              <a:t>contentor</a:t>
            </a:r>
            <a:r>
              <a:rPr lang="pt-PT" sz="2400" b="1" dirty="0"/>
              <a:t> flex.</a:t>
            </a:r>
            <a:endParaRPr lang="pt-PT" sz="2400" dirty="0"/>
          </a:p>
          <a:p>
            <a:endParaRPr lang="pt-PT" sz="2400" b="1" dirty="0">
              <a:solidFill>
                <a:srgbClr val="FF0000"/>
              </a:solidFill>
            </a:endParaRPr>
          </a:p>
          <a:p>
            <a:endParaRPr lang="pt-PT" sz="2400" b="1" dirty="0">
              <a:solidFill>
                <a:srgbClr val="FF0000"/>
              </a:solidFill>
            </a:endParaRPr>
          </a:p>
          <a:p>
            <a:endParaRPr lang="pt-PT" sz="2400" b="1" dirty="0">
              <a:solidFill>
                <a:srgbClr val="FF0000"/>
              </a:solidFill>
            </a:endParaRPr>
          </a:p>
          <a:p>
            <a:endParaRPr lang="pt-PT" sz="2400" b="1" dirty="0">
              <a:solidFill>
                <a:srgbClr val="FF0000"/>
              </a:solidFill>
            </a:endParaRPr>
          </a:p>
          <a:p>
            <a:r>
              <a:rPr lang="pt-PT" sz="2400" dirty="0"/>
              <a:t>O contentor torna-se flexivel ao ter a propriedade </a:t>
            </a:r>
            <a:r>
              <a:rPr lang="pt-PT" sz="21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pt-PT" sz="2400" dirty="0"/>
              <a:t>:</a:t>
            </a:r>
            <a:r>
              <a:rPr lang="pt-PT" sz="2100" dirty="0">
                <a:solidFill>
                  <a:srgbClr val="0000FF"/>
                </a:solidFill>
                <a:latin typeface="Consolas" panose="020B0609020204030204" pitchFamily="49" charset="0"/>
              </a:rPr>
              <a:t>flex</a:t>
            </a:r>
          </a:p>
          <a:p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3D7A3-5BBF-402F-A1A1-2322FE77E9AF}"/>
              </a:ext>
            </a:extLst>
          </p:cNvPr>
          <p:cNvSpPr/>
          <p:nvPr/>
        </p:nvSpPr>
        <p:spPr>
          <a:xfrm>
            <a:off x="1591408" y="1764678"/>
            <a:ext cx="4572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"flex-container"</a:t>
            </a:r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P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pt-P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pt-P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pt-P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E8FCF-32AD-4B8E-84E8-EC83DC317620}"/>
              </a:ext>
            </a:extLst>
          </p:cNvPr>
          <p:cNvSpPr/>
          <p:nvPr/>
        </p:nvSpPr>
        <p:spPr>
          <a:xfrm>
            <a:off x="1591408" y="4061193"/>
            <a:ext cx="457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.flex-container { 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PT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2E5B-76E6-4820-8E27-2BDACD41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290498" cy="808354"/>
          </a:xfrm>
        </p:spPr>
        <p:txBody>
          <a:bodyPr>
            <a:normAutofit/>
          </a:bodyPr>
          <a:lstStyle/>
          <a:p>
            <a:r>
              <a:rPr lang="pt-PT" dirty="0"/>
              <a:t>Propriedades do contentor </a:t>
            </a:r>
            <a:r>
              <a:rPr lang="pt-PT" dirty="0">
                <a:hlinkClick r:id="rId3"/>
              </a:rPr>
              <a:t>Flex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5118-9E50-4F16-BB6A-75364DE1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8181242" cy="54260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hlinkClick r:id="rId4"/>
              </a:rPr>
              <a:t>[1]</a:t>
            </a:r>
            <a:r>
              <a:rPr lang="en-US" sz="2400" dirty="0"/>
              <a:t>: </a:t>
            </a:r>
            <a:r>
              <a:rPr lang="en-US" sz="2400" b="1" dirty="0" err="1"/>
              <a:t>direção</a:t>
            </a:r>
            <a:r>
              <a:rPr lang="en-US" sz="2400" b="1" dirty="0"/>
              <a:t> e </a:t>
            </a:r>
            <a:r>
              <a:rPr lang="en-US" sz="2400" b="1" dirty="0" err="1"/>
              <a:t>ordem</a:t>
            </a:r>
            <a:r>
              <a:rPr lang="en-US" sz="2400" b="1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que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apresentados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items </a:t>
            </a:r>
            <a:r>
              <a:rPr lang="en-US" sz="2400" dirty="0" err="1"/>
              <a:t>flexíveis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row|row-reverse|column|column-reverse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flex-wrap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hlinkClick r:id="rId5"/>
              </a:rPr>
              <a:t>[2]</a:t>
            </a:r>
            <a:r>
              <a:rPr lang="en-US" sz="2400" dirty="0"/>
              <a:t>: </a:t>
            </a:r>
            <a:r>
              <a:rPr lang="en-US" sz="2400" b="1" dirty="0" err="1"/>
              <a:t>transição</a:t>
            </a:r>
            <a:r>
              <a:rPr lang="en-US" sz="2400" b="1" dirty="0"/>
              <a:t> de </a:t>
            </a:r>
            <a:r>
              <a:rPr lang="en-US" sz="2400" b="1" dirty="0" err="1"/>
              <a:t>linha</a:t>
            </a:r>
            <a:r>
              <a:rPr lang="en-US" sz="2400" dirty="0"/>
              <a:t>, </a:t>
            </a:r>
            <a:r>
              <a:rPr lang="en-US" sz="2400" dirty="0" err="1"/>
              <a:t>caso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caibam</a:t>
            </a:r>
            <a:r>
              <a:rPr lang="en-US" sz="2400" dirty="0"/>
              <a:t> 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nowrap|wrap|wrap-reverse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flex-flow</a:t>
            </a:r>
            <a:r>
              <a:rPr lang="en-US" sz="2400" dirty="0"/>
              <a:t> </a:t>
            </a:r>
            <a:r>
              <a:rPr lang="en-US" sz="2400" dirty="0">
                <a:hlinkClick r:id="rId7"/>
              </a:rPr>
              <a:t>[3]</a:t>
            </a:r>
            <a:r>
              <a:rPr lang="en-US" sz="2400" dirty="0"/>
              <a:t>: </a:t>
            </a:r>
            <a:r>
              <a:rPr lang="en-US" sz="2400" dirty="0" err="1"/>
              <a:t>conjuga</a:t>
            </a:r>
            <a:r>
              <a:rPr lang="en-US" sz="2400" dirty="0"/>
              <a:t> </a:t>
            </a:r>
            <a:r>
              <a:rPr lang="en-US" sz="2400" b="1" dirty="0"/>
              <a:t>flex-direction &amp; flex-wrap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justify-content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r>
              <a:rPr lang="en-US" sz="2400" dirty="0"/>
              <a:t>: </a:t>
            </a:r>
            <a:r>
              <a:rPr lang="en-US" sz="2400" b="1" dirty="0" err="1"/>
              <a:t>alinhamento</a:t>
            </a:r>
            <a:r>
              <a:rPr lang="en-US" sz="2400" b="1" dirty="0"/>
              <a:t> horizontal </a:t>
            </a:r>
            <a:r>
              <a:rPr lang="en-US" sz="2400" dirty="0"/>
              <a:t>dos items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flex-start|flex-end|center|space-between|space-around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align-items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hlinkClick r:id="rId11"/>
              </a:rPr>
              <a:t>[5]</a:t>
            </a:r>
            <a:r>
              <a:rPr lang="en-US" sz="2400" dirty="0"/>
              <a:t>: </a:t>
            </a:r>
            <a:r>
              <a:rPr lang="en-US" sz="2400" b="1" dirty="0" err="1"/>
              <a:t>alinhamento</a:t>
            </a:r>
            <a:r>
              <a:rPr lang="en-US" sz="2400" b="1" dirty="0"/>
              <a:t> vertical </a:t>
            </a:r>
            <a:r>
              <a:rPr lang="en-US" sz="2400" dirty="0"/>
              <a:t>dos items</a:t>
            </a:r>
            <a:br>
              <a:rPr lang="en-US" sz="2400" dirty="0"/>
            </a:br>
            <a:r>
              <a:rPr lang="pt-PT" sz="2400" dirty="0">
                <a:latin typeface="Consolas" panose="020B0609020204030204" pitchFamily="49" charset="0"/>
              </a:rPr>
              <a:t>stretch|center|flex-start|flex-end|baseline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align-content</a:t>
            </a:r>
            <a:r>
              <a:rPr lang="en-US" sz="2400" dirty="0"/>
              <a:t>: </a:t>
            </a:r>
            <a:r>
              <a:rPr lang="en-US" sz="2400" dirty="0" err="1"/>
              <a:t>alinhamento</a:t>
            </a:r>
            <a:r>
              <a:rPr lang="en-US" sz="2400" dirty="0"/>
              <a:t> vertical de </a:t>
            </a:r>
            <a:r>
              <a:rPr lang="en-US" sz="2400" dirty="0" err="1"/>
              <a:t>linhas</a:t>
            </a:r>
            <a:r>
              <a:rPr lang="en-US" sz="2400" dirty="0"/>
              <a:t> flex-wrap</a:t>
            </a:r>
            <a:endParaRPr lang="pt-PT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5BF0F-3670-40F5-B6FA-D7BDD7E2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8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2E5B-76E6-4820-8E27-2BDACD41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Propriedades </a:t>
            </a:r>
            <a:r>
              <a:rPr lang="pt-PT" dirty="0">
                <a:hlinkClick r:id="rId3"/>
              </a:rPr>
              <a:t>Flexbox</a:t>
            </a:r>
            <a:r>
              <a:rPr lang="pt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5118-9E50-4F16-BB6A-75364DE1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8181242" cy="5426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/>
              <a:t>Centrar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[1]</a:t>
            </a:r>
            <a:r>
              <a:rPr lang="en-US" sz="24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DB107-B7B4-40B5-91E6-B539BCE4D77D}"/>
              </a:ext>
            </a:extLst>
          </p:cNvPr>
          <p:cNvSpPr/>
          <p:nvPr/>
        </p:nvSpPr>
        <p:spPr>
          <a:xfrm>
            <a:off x="1701383" y="1907260"/>
            <a:ext cx="4572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PT" dirty="0">
                <a:solidFill>
                  <a:srgbClr val="800000"/>
                </a:solidFill>
                <a:latin typeface="Consolas" panose="020B0609020204030204" pitchFamily="49" charset="0"/>
              </a:rPr>
              <a:t>.flex-container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PT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PT" dirty="0">
                <a:solidFill>
                  <a:srgbClr val="09885A"/>
                </a:solidFill>
                <a:latin typeface="Consolas" panose="020B0609020204030204" pitchFamily="49" charset="0"/>
              </a:rPr>
              <a:t>300px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PT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PT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2E5B-76E6-4820-8E27-2BDACD41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207"/>
            <a:ext cx="8290498" cy="808354"/>
          </a:xfrm>
        </p:spPr>
        <p:txBody>
          <a:bodyPr>
            <a:normAutofit/>
          </a:bodyPr>
          <a:lstStyle/>
          <a:p>
            <a:r>
              <a:rPr lang="pt-PT" dirty="0"/>
              <a:t>Propriedades dos filhos </a:t>
            </a:r>
            <a:r>
              <a:rPr lang="pt-PT" dirty="0">
                <a:hlinkClick r:id="rId3"/>
              </a:rPr>
              <a:t>Flex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5118-9E50-4F16-BB6A-75364DE1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8181242" cy="5426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[1]</a:t>
            </a:r>
            <a:r>
              <a:rPr lang="en-US" sz="2400" dirty="0"/>
              <a:t>: </a:t>
            </a:r>
            <a:r>
              <a:rPr lang="en-US" sz="2400" dirty="0" err="1"/>
              <a:t>ordem</a:t>
            </a:r>
            <a:r>
              <a:rPr lang="en-US" sz="2400" dirty="0"/>
              <a:t> dos items flex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flex-grow</a:t>
            </a:r>
            <a:r>
              <a:rPr lang="en-US" sz="2400" dirty="0"/>
              <a:t> </a:t>
            </a:r>
            <a:r>
              <a:rPr lang="en-US" sz="2400" dirty="0">
                <a:hlinkClick r:id="rId6"/>
              </a:rPr>
              <a:t>[2]</a:t>
            </a:r>
            <a:r>
              <a:rPr lang="en-US" sz="2400" dirty="0"/>
              <a:t>: </a:t>
            </a:r>
            <a:r>
              <a:rPr lang="en-US" sz="2400" dirty="0" err="1"/>
              <a:t>especifica</a:t>
            </a:r>
            <a:r>
              <a:rPr lang="en-US" sz="2400" dirty="0"/>
              <a:t> </a:t>
            </a:r>
            <a:r>
              <a:rPr lang="en-US" sz="2400" dirty="0" err="1"/>
              <a:t>proporção</a:t>
            </a:r>
            <a:r>
              <a:rPr lang="en-US" sz="2400" dirty="0"/>
              <a:t> de </a:t>
            </a:r>
            <a:r>
              <a:rPr lang="en-US" sz="2400" dirty="0" err="1"/>
              <a:t>quanto</a:t>
            </a:r>
            <a:r>
              <a:rPr lang="en-US" sz="2400" dirty="0"/>
              <a:t> um item </a:t>
            </a:r>
            <a:r>
              <a:rPr lang="en-US" sz="2400" dirty="0" err="1"/>
              <a:t>cresce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</a:t>
            </a:r>
            <a:r>
              <a:rPr lang="en-US" sz="2400" dirty="0" err="1"/>
              <a:t>restantes</a:t>
            </a:r>
            <a:r>
              <a:rPr lang="en-US" sz="2400" dirty="0"/>
              <a:t> (default: 0)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flex-shrink</a:t>
            </a:r>
            <a:r>
              <a:rPr lang="en-US" sz="2400" dirty="0"/>
              <a:t> </a:t>
            </a:r>
            <a:r>
              <a:rPr lang="en-US" sz="2400" dirty="0">
                <a:hlinkClick r:id="rId8"/>
              </a:rPr>
              <a:t>[3]</a:t>
            </a:r>
            <a:r>
              <a:rPr lang="en-US" sz="2400" dirty="0"/>
              <a:t>: </a:t>
            </a:r>
            <a:r>
              <a:rPr lang="en-US" sz="2400" dirty="0" err="1"/>
              <a:t>especifica</a:t>
            </a:r>
            <a:r>
              <a:rPr lang="en-US" sz="2400" dirty="0"/>
              <a:t> </a:t>
            </a:r>
            <a:r>
              <a:rPr lang="en-US" sz="2400" dirty="0" err="1"/>
              <a:t>proporção</a:t>
            </a:r>
            <a:r>
              <a:rPr lang="en-US" sz="2400" dirty="0"/>
              <a:t> de </a:t>
            </a:r>
            <a:r>
              <a:rPr lang="en-US" sz="2400" dirty="0" err="1"/>
              <a:t>quanto</a:t>
            </a:r>
            <a:r>
              <a:rPr lang="en-US" sz="2400" dirty="0"/>
              <a:t> um item </a:t>
            </a:r>
            <a:r>
              <a:rPr lang="en-US" sz="2400" dirty="0" err="1"/>
              <a:t>encolhe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</a:t>
            </a:r>
            <a:r>
              <a:rPr lang="en-US" sz="2400" dirty="0" err="1"/>
              <a:t>restantes</a:t>
            </a:r>
            <a:r>
              <a:rPr lang="en-US" sz="2400" dirty="0"/>
              <a:t> (default: 1)</a:t>
            </a:r>
            <a:endParaRPr lang="en-US" sz="2400" b="1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hlinkClick r:id="rId9"/>
              </a:rPr>
              <a:t>[4]</a:t>
            </a:r>
            <a:r>
              <a:rPr lang="en-US" sz="2400" dirty="0"/>
              <a:t>: </a:t>
            </a:r>
            <a:r>
              <a:rPr lang="en-US" sz="2400" dirty="0" err="1"/>
              <a:t>comprimento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 de um </a:t>
            </a:r>
            <a:r>
              <a:rPr lang="en-US" sz="2400" dirty="0" err="1"/>
              <a:t>elemento</a:t>
            </a:r>
            <a:r>
              <a:rPr lang="en-US" sz="2400" dirty="0"/>
              <a:t> flex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hlinkClick r:id="rId10"/>
              </a:rPr>
              <a:t>[5]</a:t>
            </a:r>
            <a:r>
              <a:rPr lang="en-US" sz="2400" dirty="0"/>
              <a:t>: </a:t>
            </a:r>
            <a:r>
              <a:rPr lang="en-US" sz="2400" dirty="0" err="1"/>
              <a:t>alinhamento</a:t>
            </a:r>
            <a:r>
              <a:rPr lang="en-US" sz="2400" dirty="0"/>
              <a:t> </a:t>
            </a:r>
            <a:r>
              <a:rPr lang="en-US" sz="2400" dirty="0" err="1"/>
              <a:t>especifico</a:t>
            </a:r>
            <a:r>
              <a:rPr lang="en-US" sz="2400" dirty="0"/>
              <a:t> de um item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US" sz="2400" dirty="0"/>
              <a:t> </a:t>
            </a:r>
            <a:r>
              <a:rPr lang="en-US" sz="2400" dirty="0">
                <a:hlinkClick r:id="rId11"/>
              </a:rPr>
              <a:t>[6]</a:t>
            </a:r>
            <a:r>
              <a:rPr lang="en-US" sz="2400" dirty="0"/>
              <a:t>: </a:t>
            </a:r>
            <a:r>
              <a:rPr lang="en-US" sz="2400" dirty="0" err="1"/>
              <a:t>atalho</a:t>
            </a:r>
            <a:r>
              <a:rPr lang="en-US" sz="2400" dirty="0"/>
              <a:t> para flex-grow, flex-shrink e flex-basis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Item que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cresce</a:t>
            </a:r>
            <a:r>
              <a:rPr lang="en-US" sz="2000" dirty="0"/>
              <a:t> </a:t>
            </a:r>
            <a:r>
              <a:rPr lang="en-US" sz="2000" dirty="0" err="1"/>
              <a:t>nem</a:t>
            </a:r>
            <a:r>
              <a:rPr lang="en-US" sz="2000" dirty="0"/>
              <a:t> </a:t>
            </a:r>
            <a:r>
              <a:rPr lang="en-US" sz="2000" dirty="0" err="1"/>
              <a:t>encolhe</a:t>
            </a:r>
            <a:r>
              <a:rPr lang="en-US" sz="2000" dirty="0"/>
              <a:t>, 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comprimento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200px:</a:t>
            </a:r>
            <a:br>
              <a:rPr lang="en-US" sz="2000" dirty="0"/>
            </a:br>
            <a:endParaRPr lang="pt-PT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BFCFC-7A2A-42CA-801D-E82FF4EE387E}"/>
              </a:ext>
            </a:extLst>
          </p:cNvPr>
          <p:cNvSpPr/>
          <p:nvPr/>
        </p:nvSpPr>
        <p:spPr>
          <a:xfrm>
            <a:off x="2046156" y="5985020"/>
            <a:ext cx="606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PT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="flex: 0 0 200px"&gt;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pt-PT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32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573-59AC-41B0-8253-7A80CB6E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Jogo de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7014-A3AE-4D72-9DC7-36C75804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Estude e treine Flexbox com </a:t>
            </a:r>
            <a:r>
              <a:rPr lang="pt-PT" dirty="0">
                <a:hlinkClick r:id="rId2"/>
              </a:rPr>
              <a:t>https://flexboxfroggy.com/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998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11156</Words>
  <Application>Microsoft Office PowerPoint</Application>
  <PresentationFormat>On-screen Show (4:3)</PresentationFormat>
  <Paragraphs>774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Times New Roman</vt:lpstr>
      <vt:lpstr>Office Theme</vt:lpstr>
      <vt:lpstr>Layouts CSS Flexbox e Grid</vt:lpstr>
      <vt:lpstr>Sumário</vt:lpstr>
      <vt:lpstr>Flexbox</vt:lpstr>
      <vt:lpstr>Modulo de Layout Flexbox </vt:lpstr>
      <vt:lpstr>Modulo de Layout Flexbox </vt:lpstr>
      <vt:lpstr>Propriedades do contentor Flex</vt:lpstr>
      <vt:lpstr>Propriedades Flexbox </vt:lpstr>
      <vt:lpstr>Propriedades dos filhos Flex</vt:lpstr>
      <vt:lpstr>Jogo de Flexbox</vt:lpstr>
      <vt:lpstr>Grid Layout</vt:lpstr>
      <vt:lpstr>Módulo de Layout de Grelha</vt:lpstr>
      <vt:lpstr>Elementos da grelha</vt:lpstr>
      <vt:lpstr>column &amp; row lines</vt:lpstr>
      <vt:lpstr>Contentor de Grelha (grid container)</vt:lpstr>
      <vt:lpstr>Elemento de grelha (grid item)</vt:lpstr>
      <vt:lpstr>Atribuindo nomes aos items</vt:lpstr>
      <vt:lpstr>Layout de página com grid</vt:lpstr>
      <vt:lpstr>Unidade fr do layout CSS Grid</vt:lpstr>
      <vt:lpstr>Unidade fr do layout CSS Grid</vt:lpstr>
      <vt:lpstr>Unidade fr do layout CSS Grid</vt:lpstr>
      <vt:lpstr>Combinação de  Grid e Flexbox na criação de um Layout</vt:lpstr>
      <vt:lpstr>Exemplo de Layout</vt:lpstr>
      <vt:lpstr>CSS</vt:lpstr>
      <vt:lpstr>HTML</vt:lpstr>
      <vt:lpstr>Exemplo de layout Grid Responsivo</vt:lpstr>
      <vt:lpstr>CSS</vt:lpstr>
      <vt:lpstr>CSS</vt:lpstr>
      <vt:lpstr>CSS</vt:lpstr>
      <vt:lpstr>CSS</vt:lpstr>
      <vt:lpstr>Unidades absolutas [1]</vt:lpstr>
      <vt:lpstr>Unidades relativas [1]</vt:lpstr>
      <vt:lpstr>Jogo de Grid</vt:lpstr>
      <vt:lpstr>Templates CSS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Studer Ferreira Lucio</cp:lastModifiedBy>
  <cp:revision>253</cp:revision>
  <dcterms:created xsi:type="dcterms:W3CDTF">2016-11-06T00:00:03Z</dcterms:created>
  <dcterms:modified xsi:type="dcterms:W3CDTF">2020-04-08T18:22:34Z</dcterms:modified>
</cp:coreProperties>
</file>