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5"/>
  </p:notesMasterIdLst>
  <p:sldIdLst>
    <p:sldId id="256" r:id="rId2"/>
    <p:sldId id="280" r:id="rId3"/>
    <p:sldId id="283" r:id="rId4"/>
    <p:sldId id="281" r:id="rId5"/>
    <p:sldId id="257" r:id="rId6"/>
    <p:sldId id="284" r:id="rId7"/>
    <p:sldId id="277" r:id="rId8"/>
    <p:sldId id="259" r:id="rId9"/>
    <p:sldId id="260" r:id="rId10"/>
    <p:sldId id="261" r:id="rId11"/>
    <p:sldId id="278" r:id="rId12"/>
    <p:sldId id="286" r:id="rId13"/>
    <p:sldId id="264" r:id="rId14"/>
    <p:sldId id="268" r:id="rId15"/>
    <p:sldId id="269" r:id="rId16"/>
    <p:sldId id="270" r:id="rId17"/>
    <p:sldId id="271" r:id="rId18"/>
    <p:sldId id="266" r:id="rId19"/>
    <p:sldId id="267" r:id="rId20"/>
    <p:sldId id="282" r:id="rId21"/>
    <p:sldId id="285" r:id="rId22"/>
    <p:sldId id="272" r:id="rId23"/>
    <p:sldId id="279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82936" autoAdjust="0"/>
  </p:normalViewPr>
  <p:slideViewPr>
    <p:cSldViewPr snapToGrid="0">
      <p:cViewPr varScale="1">
        <p:scale>
          <a:sx n="83" d="100"/>
          <a:sy n="83" d="100"/>
        </p:scale>
        <p:origin x="6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0766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</a:t>
            </a:r>
            <a:r>
              <a:rPr lang="en-US" baseline="0" dirty="0" smtClean="0"/>
              <a:t> are the benefits?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Is it feasible?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Are there any FP languages out there that are used for real-time systems.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364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Real-time systems interact with the real world</a:t>
            </a:r>
            <a:r>
              <a:rPr lang="en-US" baseline="0" dirty="0" smtClean="0"/>
              <a:t> and thus need to perform IO. The language must provide constructs to do the same.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38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</a:t>
            </a:r>
            <a:r>
              <a:rPr lang="en-US" baseline="0" dirty="0" smtClean="0"/>
              <a:t> languages do not mutate state and also do not support IO</a:t>
            </a:r>
          </a:p>
          <a:p>
            <a:r>
              <a:rPr lang="en-US" baseline="0" dirty="0" smtClean="0"/>
              <a:t>Semi pure languages maintain referential transparency and also support IO , Impure – multi programming paradigm i.e. support more than one paradigm of </a:t>
            </a:r>
            <a:r>
              <a:rPr lang="en-US" baseline="0" dirty="0" err="1" smtClean="0"/>
              <a:t>prog</a:t>
            </a:r>
            <a:endParaRPr lang="en-US" baseline="0" dirty="0" smtClean="0"/>
          </a:p>
          <a:p>
            <a:r>
              <a:rPr lang="en-US" baseline="0" dirty="0" smtClean="0"/>
              <a:t>Real time suitability If it has linguistic support for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constructs – as seen above – and overall performance and predictability. </a:t>
            </a:r>
          </a:p>
          <a:p>
            <a:r>
              <a:rPr lang="en-US" baseline="0" dirty="0" smtClean="0"/>
              <a:t>Suitable for soft real-time if the memory management has good performance and </a:t>
            </a:r>
            <a:r>
              <a:rPr lang="en-US" baseline="0" dirty="0" err="1" smtClean="0"/>
              <a:t>linusitc</a:t>
            </a:r>
            <a:r>
              <a:rPr lang="en-US" baseline="0" dirty="0" smtClean="0"/>
              <a:t> support for RT systems present</a:t>
            </a:r>
          </a:p>
          <a:p>
            <a:r>
              <a:rPr lang="en-US" baseline="0" dirty="0" smtClean="0"/>
              <a:t>Suitable for hard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– explicit support for predictable support for </a:t>
            </a:r>
            <a:r>
              <a:rPr lang="en-US" baseline="0" dirty="0" err="1" smtClean="0"/>
              <a:t>mem</a:t>
            </a:r>
            <a:r>
              <a:rPr lang="en-US" baseline="0" dirty="0" smtClean="0"/>
              <a:t> management, RT ling constructs and proof of predictable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914810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Highlighted</a:t>
            </a:r>
            <a:r>
              <a:rPr lang="en-US" baseline="0" dirty="0" smtClean="0"/>
              <a:t> in green are the ones that are that are suitable for hard real time. One observation made is that most of these use static memory/cyclic executives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more languages in the paper that didn’t make it too the table as they were not suitable for real-time as they lacked I/O or a threading model or other constructs needed to build a RT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24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Hard</a:t>
            </a:r>
            <a:r>
              <a:rPr lang="en-US" baseline="0" dirty="0" smtClean="0"/>
              <a:t> time FP very specific to certain applications.  WE want something that someone can pick up and use without worrying about making changes to the language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2. Example Some have only periodic some have only priority </a:t>
            </a:r>
            <a:r>
              <a:rPr lang="en-US" baseline="0" dirty="0" err="1" smtClean="0"/>
              <a:t>sched</a:t>
            </a:r>
            <a:r>
              <a:rPr lang="en-US" baseline="0" dirty="0" smtClean="0"/>
              <a:t>. 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3503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Beep is 2ms long, jitter 50</a:t>
            </a:r>
            <a:r>
              <a:rPr lang="en-US" baseline="0" dirty="0" smtClean="0"/>
              <a:t> micro sec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Period of beep is 3s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830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77876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21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 smtClean="0"/>
              <a:t>No explicit periodic scheduling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 smtClean="0"/>
              <a:t>Focuses on priority based scheduling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 smtClean="0"/>
              <a:t>Example is not predictable.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5835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100" dirty="0" smtClean="0"/>
              <a:t>Immix is a high</a:t>
            </a:r>
            <a:r>
              <a:rPr lang="en-US" sz="1100" baseline="0" dirty="0" smtClean="0"/>
              <a:t> throughput GC</a:t>
            </a:r>
            <a:endParaRPr lang="en-US" sz="1100" dirty="0" smtClean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100" dirty="0" smtClean="0"/>
              <a:t>Immix may help Haskell with soft</a:t>
            </a:r>
            <a:r>
              <a:rPr lang="en-US" sz="1100" baseline="0" dirty="0" smtClean="0"/>
              <a:t> RT applications</a:t>
            </a:r>
            <a:endParaRPr lang="en-US" sz="1100" dirty="0" smtClean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100" dirty="0" smtClean="0"/>
              <a:t>Some real time systems cannot be expresses as a cyclic executive</a:t>
            </a:r>
          </a:p>
        </p:txBody>
      </p:sp>
    </p:spTree>
    <p:extLst>
      <p:ext uri="{BB962C8B-B14F-4D97-AF65-F5344CB8AC3E}">
        <p14:creationId xmlns:p14="http://schemas.microsoft.com/office/powerpoint/2010/main" val="4234480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chose </a:t>
            </a:r>
            <a:r>
              <a:rPr lang="en-US" baseline="0" dirty="0" err="1" smtClean="0"/>
              <a:t>Mlton</a:t>
            </a:r>
            <a:r>
              <a:rPr lang="en-US" baseline="0" dirty="0" smtClean="0"/>
              <a:t> because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Produces efficient code in both time and space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 its whole program optimizing it gives us more info about objects and allocations and this can be leveraged to optimize RTGC approaches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Easy to adapt to embedded workflow by making it emit C code and then using a C cross compiler 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5903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Harmed the patients</a:t>
            </a:r>
          </a:p>
        </p:txBody>
      </p:sp>
    </p:spTree>
    <p:extLst>
      <p:ext uri="{BB962C8B-B14F-4D97-AF65-F5344CB8AC3E}">
        <p14:creationId xmlns:p14="http://schemas.microsoft.com/office/powerpoint/2010/main" val="1839230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0625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28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Call to action to researchers in similar fields , </a:t>
            </a:r>
          </a:p>
        </p:txBody>
      </p:sp>
    </p:spTree>
    <p:extLst>
      <p:ext uri="{BB962C8B-B14F-4D97-AF65-F5344CB8AC3E}">
        <p14:creationId xmlns:p14="http://schemas.microsoft.com/office/powerpoint/2010/main" val="373834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development phase is associated with an</a:t>
            </a:r>
            <a:r>
              <a:rPr lang="en-US" baseline="0" dirty="0" smtClean="0"/>
              <a:t> associated validation phase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Expensive, involves time and </a:t>
            </a:r>
            <a:r>
              <a:rPr lang="en-US" baseline="0" dirty="0" err="1" smtClean="0"/>
              <a:t>substantantial</a:t>
            </a:r>
            <a:r>
              <a:rPr lang="en-US" baseline="0" dirty="0" smtClean="0"/>
              <a:t> human effort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8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 of formal methods in RT systems is an interesting area of exploration</a:t>
            </a:r>
          </a:p>
          <a:p>
            <a:r>
              <a:rPr lang="en-US" baseline="0" dirty="0" smtClean="0"/>
              <a:t>Formal methods are  difficult. Pointers implicit type coercion, </a:t>
            </a:r>
            <a:r>
              <a:rPr lang="en-US" baseline="0" dirty="0" err="1" smtClean="0"/>
              <a:t>fp</a:t>
            </a:r>
            <a:r>
              <a:rPr lang="en-US" baseline="0" dirty="0" smtClean="0"/>
              <a:t> greatly curtails these side effects, making FP for RT interesting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9461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None/>
            </a:pPr>
            <a:r>
              <a:rPr lang="en" dirty="0" smtClean="0"/>
              <a:t>Some</a:t>
            </a:r>
            <a:r>
              <a:rPr lang="en" baseline="0" dirty="0" smtClean="0"/>
              <a:t> properties of functional languages:</a:t>
            </a:r>
          </a:p>
          <a:p>
            <a:pPr marL="228600" lvl="0" indent="0" rtl="0">
              <a:spcBef>
                <a:spcPts val="0"/>
              </a:spcBef>
              <a:buNone/>
            </a:pPr>
            <a:endParaRPr lang="en" baseline="0" dirty="0" smtClean="0"/>
          </a:p>
          <a:p>
            <a:pPr marL="228600" lvl="0" indent="0" rtl="0">
              <a:spcBef>
                <a:spcPts val="0"/>
              </a:spcBef>
              <a:buNone/>
            </a:pPr>
            <a:r>
              <a:rPr lang="en" baseline="0" dirty="0" smtClean="0"/>
              <a:t>More natural translation from dpec to functional 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375857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concurrency – the language must allow the construction of systems as communicating units of independent computation;</a:t>
            </a:r>
          </a:p>
          <a:p>
            <a:r>
              <a:rPr lang="en-US" dirty="0" smtClean="0"/>
              <a:t>correctness – the language must allow a high degree of confidence that constructed systems meet their formal requirements .</a:t>
            </a:r>
          </a:p>
          <a:p>
            <a:r>
              <a:rPr lang="en-US" dirty="0" smtClean="0"/>
              <a:t>determinacy – the language should allow the construction of determinate systems, by which we mean that under identical environmental constraints, all executions of the system should be observationally equivalent; </a:t>
            </a:r>
          </a:p>
          <a:p>
            <a:endParaRPr lang="en-US" dirty="0" smtClean="0"/>
          </a:p>
          <a:p>
            <a:r>
              <a:rPr lang="en-US" dirty="0" smtClean="0"/>
              <a:t>bounded time/space – the language must allow the construction of systems whose resource costs are statically bounded – so ensuring that hard real-time and real-space constraints can be met;</a:t>
            </a:r>
          </a:p>
          <a:p>
            <a:r>
              <a:rPr lang="en-US" dirty="0" err="1" smtClean="0"/>
              <a:t>asynchronicity</a:t>
            </a:r>
            <a:r>
              <a:rPr lang="en-US" dirty="0" smtClean="0"/>
              <a:t> – the language must allow the construction of systems that are capable of responding to inputs as they are received without imposing total 2 ordering on environmental or internal interactions;</a:t>
            </a:r>
          </a:p>
          <a:p>
            <a:r>
              <a:rPr lang="en-US" dirty="0" smtClean="0"/>
              <a:t>periodic scheduling to ensure that real-time constraints are met; interrupts and polling to deal with connections to external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1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r>
              <a:rPr lang="en-US" baseline="0" dirty="0" smtClean="0"/>
              <a:t> taken care of by GC as most functional languages are managed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22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Scoped memory. (region based)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We know </a:t>
            </a:r>
            <a:r>
              <a:rPr lang="en" dirty="0" smtClean="0"/>
              <a:t>how to </a:t>
            </a:r>
            <a:r>
              <a:rPr lang="en" dirty="0"/>
              <a:t>make auto mem management predictable</a:t>
            </a:r>
            <a:r>
              <a:rPr lang="en" dirty="0" smtClean="0"/>
              <a:t>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54500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8790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772400" cy="108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6060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2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hape 12"/>
          <p:cNvCxnSpPr/>
          <p:nvPr/>
        </p:nvCxnSpPr>
        <p:spPr>
          <a:xfrm>
            <a:off x="838200" y="1771650"/>
            <a:ext cx="7620000" cy="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838200" y="1772841"/>
            <a:ext cx="76200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22312" y="1753790"/>
            <a:ext cx="7772400" cy="1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rgbClr val="6060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22312" y="1257300"/>
            <a:ext cx="7772400" cy="4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2000" b="0" i="0" u="none" strike="noStrike" cap="none">
                <a:solidFill>
                  <a:srgbClr val="1C6CB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85800" y="74295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6060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3810000" cy="26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rgbClr val="606060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0014" algn="l" rtl="0">
              <a:spcBef>
                <a:spcPts val="360"/>
              </a:spcBef>
              <a:spcAft>
                <a:spcPts val="0"/>
              </a:spcAft>
              <a:buClr>
                <a:srgbClr val="606060"/>
              </a:buClr>
              <a:buSzPct val="95000"/>
              <a:buFont typeface="Arial"/>
              <a:buChar char="•"/>
              <a:defRPr sz="18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rgbClr val="ECD63F"/>
              </a:buClr>
              <a:buFont typeface="Trebuchet MS"/>
              <a:buNone/>
              <a:defRPr sz="1800" b="0" i="1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2286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2286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2286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2286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3810000" cy="26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0014" algn="l" rtl="0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ct val="95000"/>
              <a:buFont typeface="Arial"/>
              <a:buChar char="•"/>
              <a:defRPr sz="1800" b="0" i="0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rgbClr val="ECD63F"/>
              </a:buClr>
              <a:buFont typeface="Trebuchet MS"/>
              <a:buNone/>
              <a:defRPr sz="1800" b="0" i="1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2286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2286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2286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2286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7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80808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543050"/>
            <a:ext cx="4040100" cy="32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2400" b="0" i="0" u="none" strike="noStrike" cap="none">
                <a:solidFill>
                  <a:srgbClr val="1C6CB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20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18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1978219"/>
            <a:ext cx="4040100" cy="22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rgbClr val="ECD63F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ECD63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32080" algn="l" rtl="0">
              <a:spcBef>
                <a:spcPts val="320"/>
              </a:spcBef>
              <a:spcAft>
                <a:spcPts val="0"/>
              </a:spcAft>
              <a:buClr>
                <a:srgbClr val="ECD63F"/>
              </a:buClr>
              <a:buSzPct val="95000"/>
              <a:buFont typeface="Arial"/>
              <a:buChar char="•"/>
              <a:defRPr sz="16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ECD63F"/>
              </a:buClr>
              <a:buFont typeface="Trebuchet MS"/>
              <a:buNone/>
              <a:defRPr sz="1600" b="0" i="1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228600" algn="l" rtl="0">
              <a:spcBef>
                <a:spcPts val="32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228600" algn="l" rtl="0">
              <a:spcBef>
                <a:spcPts val="32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228600" algn="l" rtl="0">
              <a:spcBef>
                <a:spcPts val="32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228600" algn="l" rtl="0">
              <a:spcBef>
                <a:spcPts val="32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5025" y="1543050"/>
            <a:ext cx="4041900" cy="32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2400" b="0" i="0" u="none" strike="noStrike" cap="none">
                <a:solidFill>
                  <a:srgbClr val="1C6CB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20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18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1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4645025" y="1978219"/>
            <a:ext cx="4041900" cy="22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6060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rgbClr val="ECD63F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rgbClr val="60606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ECD63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60606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132080" algn="l" rtl="0">
              <a:spcBef>
                <a:spcPts val="320"/>
              </a:spcBef>
              <a:spcAft>
                <a:spcPts val="0"/>
              </a:spcAft>
              <a:buClr>
                <a:srgbClr val="ECD63F"/>
              </a:buClr>
              <a:buSzPct val="95000"/>
              <a:buFont typeface="Arial"/>
              <a:buChar char="•"/>
              <a:defRPr sz="1600" b="0" i="0" u="none" strike="noStrike" cap="none">
                <a:solidFill>
                  <a:srgbClr val="60606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ECD63F"/>
              </a:buClr>
              <a:buFont typeface="Georgia"/>
              <a:buNone/>
              <a:defRPr sz="1600" b="0" i="1" u="none" strike="noStrike" cap="none">
                <a:solidFill>
                  <a:srgbClr val="60606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228600" algn="l" rtl="0">
              <a:spcBef>
                <a:spcPts val="32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228600" algn="l" rtl="0">
              <a:spcBef>
                <a:spcPts val="32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228600" algn="l" rtl="0">
              <a:spcBef>
                <a:spcPts val="32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228600" algn="l" rtl="0">
              <a:spcBef>
                <a:spcPts val="32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857250"/>
            <a:ext cx="3008400" cy="971700"/>
          </a:xfrm>
          <a:prstGeom prst="rect">
            <a:avLst/>
          </a:prstGeom>
          <a:solidFill>
            <a:srgbClr val="F49709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575050" y="857250"/>
            <a:ext cx="5111700" cy="3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6060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rgbClr val="606060"/>
              </a:buClr>
              <a:buSzPct val="80000"/>
              <a:buFont typeface="Arial"/>
              <a:buChar char="•"/>
              <a:defRPr sz="28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7950" algn="l" rtl="0">
              <a:spcBef>
                <a:spcPts val="400"/>
              </a:spcBef>
              <a:spcAft>
                <a:spcPts val="0"/>
              </a:spcAft>
              <a:buClr>
                <a:srgbClr val="606060"/>
              </a:buClr>
              <a:buSzPct val="95000"/>
              <a:buFont typeface="Arial"/>
              <a:buChar char="•"/>
              <a:defRPr sz="20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CD63F"/>
              </a:buClr>
              <a:buFont typeface="Trebuchet MS"/>
              <a:buNone/>
              <a:defRPr sz="2000" b="0" i="1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943100"/>
            <a:ext cx="30084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1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1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828800" y="3371850"/>
            <a:ext cx="53340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6060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pic" idx="2"/>
          </p:nvPr>
        </p:nvSpPr>
        <p:spPr>
          <a:xfrm>
            <a:off x="1828800" y="971550"/>
            <a:ext cx="5334000" cy="23430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828800" y="3796903"/>
            <a:ext cx="53340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1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1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705757" y="47924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C77C3-44D5-4477-B871-F9BC1DBF8F5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772400" cy="108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Real-Time Capabilities in Functional Languages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371600" y="2643300"/>
            <a:ext cx="6400800" cy="13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Jeffrey C Murphy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Bhargav </a:t>
            </a:r>
            <a:r>
              <a:rPr lang="en" b="1" dirty="0"/>
              <a:t>Shivkumar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Lukasz </a:t>
            </a:r>
            <a:r>
              <a:rPr lang="en" dirty="0"/>
              <a:t>Ziarek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685800" y="796350"/>
            <a:ext cx="7772400" cy="108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" dirty="0" smtClean="0"/>
              <a:t>hat do we need for real-time? 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685799" y="2114550"/>
            <a:ext cx="8203223" cy="285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 dirty="0"/>
              <a:t>R</a:t>
            </a:r>
            <a:r>
              <a:rPr lang="en" dirty="0" smtClean="0"/>
              <a:t>eal-time systems perform I/O! </a:t>
            </a:r>
            <a:endParaRPr lang="en" dirty="0"/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 dirty="0"/>
              <a:t>A way to differentiate and specify priorities to computations.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 dirty="0"/>
              <a:t>A way to impose timing constraints on computations.</a:t>
            </a:r>
          </a:p>
          <a:p>
            <a:pPr marL="457200" lvl="0" indent="-228600" algn="l">
              <a:spcBef>
                <a:spcPts val="0"/>
              </a:spcBef>
              <a:buChar char="●"/>
            </a:pPr>
            <a:r>
              <a:rPr lang="en" dirty="0" smtClean="0"/>
              <a:t>An predictable </a:t>
            </a:r>
            <a:r>
              <a:rPr lang="en" dirty="0"/>
              <a:t>memory management technique.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554" y="836587"/>
            <a:ext cx="7772400" cy="1141978"/>
          </a:xfrm>
        </p:spPr>
        <p:txBody>
          <a:bodyPr/>
          <a:lstStyle/>
          <a:p>
            <a:r>
              <a:rPr lang="en-US" dirty="0" smtClean="0"/>
              <a:t>How we classify our ideal functional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939" y="2074985"/>
            <a:ext cx="3182815" cy="2220058"/>
          </a:xfrm>
        </p:spPr>
        <p:txBody>
          <a:bodyPr/>
          <a:lstStyle/>
          <a:p>
            <a:pPr algn="l"/>
            <a:r>
              <a:rPr lang="en-US" b="1" dirty="0" smtClean="0"/>
              <a:t>Purity</a:t>
            </a:r>
          </a:p>
          <a:p>
            <a:pPr algn="l"/>
            <a:r>
              <a:rPr lang="en-US" b="1" dirty="0" smtClean="0"/>
              <a:t>Thread/Task Support</a:t>
            </a:r>
          </a:p>
          <a:p>
            <a:pPr algn="l"/>
            <a:r>
              <a:rPr lang="en-US" b="1" dirty="0" smtClean="0"/>
              <a:t>Interaction Style</a:t>
            </a:r>
          </a:p>
          <a:p>
            <a:pPr algn="l"/>
            <a:r>
              <a:rPr lang="en-US" b="1" dirty="0" smtClean="0"/>
              <a:t>FRP support</a:t>
            </a:r>
          </a:p>
          <a:p>
            <a:pPr algn="l"/>
            <a:r>
              <a:rPr lang="en-US" b="1" dirty="0"/>
              <a:t>Real-time suitability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02" y="2267099"/>
            <a:ext cx="288498" cy="329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" y="3020158"/>
            <a:ext cx="288498" cy="329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02" y="3446290"/>
            <a:ext cx="288498" cy="329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02" y="3924442"/>
            <a:ext cx="288498" cy="329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" y="2642089"/>
            <a:ext cx="288498" cy="329712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4554415" y="2074985"/>
            <a:ext cx="4475285" cy="22200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2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l"/>
            <a:r>
              <a:rPr lang="en-US" dirty="0" smtClean="0"/>
              <a:t>-Pure, Semi-pure, Impure</a:t>
            </a:r>
          </a:p>
          <a:p>
            <a:pPr algn="l"/>
            <a:r>
              <a:rPr lang="en-US" dirty="0" smtClean="0"/>
              <a:t>-Native,Green,None or Other</a:t>
            </a:r>
          </a:p>
          <a:p>
            <a:pPr algn="l"/>
            <a:r>
              <a:rPr lang="en-US" dirty="0" smtClean="0"/>
              <a:t>-Shared </a:t>
            </a:r>
            <a:r>
              <a:rPr lang="en-US" dirty="0" err="1"/>
              <a:t>M</a:t>
            </a:r>
            <a:r>
              <a:rPr lang="en-US" dirty="0" err="1" smtClean="0"/>
              <a:t>em</a:t>
            </a:r>
            <a:r>
              <a:rPr lang="en-US" dirty="0" smtClean="0"/>
              <a:t>/Message passing</a:t>
            </a:r>
          </a:p>
          <a:p>
            <a:pPr algn="l"/>
            <a:r>
              <a:rPr lang="en-US" dirty="0" smtClean="0"/>
              <a:t>-Ready / supported /none</a:t>
            </a:r>
          </a:p>
          <a:p>
            <a:pPr algn="l"/>
            <a:r>
              <a:rPr lang="en-US" dirty="0"/>
              <a:t>-Soft / Hard real-time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5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10528"/>
              </p:ext>
            </p:extLst>
          </p:nvPr>
        </p:nvGraphicFramePr>
        <p:xfrm>
          <a:off x="1138991" y="649708"/>
          <a:ext cx="6954252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42"/>
                <a:gridCol w="1159042"/>
                <a:gridCol w="1159042"/>
                <a:gridCol w="1159042"/>
                <a:gridCol w="1159042"/>
                <a:gridCol w="1159042"/>
              </a:tblGrid>
              <a:tr h="49963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Language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RT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Thread/Task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style ^*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FRP</a:t>
                      </a:r>
                      <a:endParaRPr lang="en-US" dirty="0"/>
                    </a:p>
                  </a:txBody>
                  <a:tcPr/>
                </a:tc>
              </a:tr>
              <a:tr h="29390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Atom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Semi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Hard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Other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SM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Supported</a:t>
                      </a:r>
                    </a:p>
                  </a:txBody>
                  <a:tcPr/>
                </a:tc>
              </a:tr>
              <a:tr h="2939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Clojure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Ready</a:t>
                      </a:r>
                      <a:endParaRPr lang="en-US" dirty="0"/>
                    </a:p>
                  </a:txBody>
                  <a:tcPr/>
                </a:tc>
              </a:tr>
              <a:tr h="29390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CoPilot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Semi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Hard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Other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SM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Supported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939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Erlang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Ready</a:t>
                      </a:r>
                      <a:endParaRPr lang="en-US" dirty="0"/>
                    </a:p>
                  </a:txBody>
                  <a:tcPr/>
                </a:tc>
              </a:tr>
              <a:tr h="2939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Haskell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Ready</a:t>
                      </a:r>
                      <a:endParaRPr lang="en-US" dirty="0"/>
                    </a:p>
                  </a:txBody>
                  <a:tcPr/>
                </a:tc>
              </a:tr>
              <a:tr h="29390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Semi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Hard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Green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MP 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Supported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99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Idris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2939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</a:t>
                      </a:r>
                      <a:endParaRPr lang="en-US" dirty="0"/>
                    </a:p>
                  </a:txBody>
                  <a:tcPr/>
                </a:tc>
              </a:tr>
              <a:tr h="2939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Ready</a:t>
                      </a:r>
                      <a:endParaRPr lang="en-US" dirty="0"/>
                    </a:p>
                  </a:txBody>
                  <a:tcPr/>
                </a:tc>
              </a:tr>
              <a:tr h="293906">
                <a:tc>
                  <a:txBody>
                    <a:bodyPr/>
                    <a:lstStyle/>
                    <a:p>
                      <a:r>
                        <a:rPr lang="en-US" dirty="0" smtClean="0"/>
                        <a:t>SML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</a:t>
                      </a:r>
                      <a:endParaRPr lang="en-US" dirty="0"/>
                    </a:p>
                  </a:txBody>
                  <a:tcPr/>
                </a:tc>
              </a:tr>
              <a:tr h="2939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Timber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Semi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Hard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Native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MP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Ready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8884" y="4756485"/>
            <a:ext cx="449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^*SM=Shared memory, MP=Message Passing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725850" y="844425"/>
            <a:ext cx="7772400" cy="108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Are there any functional languages that fit the bill out there? 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725850" y="2114552"/>
            <a:ext cx="7772400" cy="7468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 sz="2000" dirty="0" smtClean="0"/>
              <a:t>Nothing measures up to what we want!</a:t>
            </a:r>
          </a:p>
          <a:p>
            <a:pPr marL="228600" lvl="0" algn="l" rtl="0">
              <a:spcBef>
                <a:spcPts val="0"/>
              </a:spcBef>
            </a:pPr>
            <a:r>
              <a:rPr lang="en" sz="2000" dirty="0" smtClean="0"/>
              <a:t>	Highly predictable general purpose functional language</a:t>
            </a:r>
          </a:p>
          <a:p>
            <a:pPr marL="228600" lvl="0" algn="l" rtl="0">
              <a:spcBef>
                <a:spcPts val="0"/>
              </a:spcBef>
            </a:pPr>
            <a:endParaRPr lang="en" sz="2000" dirty="0" smtClean="0"/>
          </a:p>
          <a:p>
            <a:pPr marL="228600" lvl="0" algn="l" rtl="0">
              <a:spcBef>
                <a:spcPts val="0"/>
              </a:spcBef>
            </a:pPr>
            <a:r>
              <a:rPr lang="en" sz="2000" dirty="0" smtClean="0"/>
              <a:t>		</a:t>
            </a:r>
          </a:p>
          <a:p>
            <a:pPr marL="228600" lvl="0" algn="l" rtl="0">
              <a:spcBef>
                <a:spcPts val="0"/>
              </a:spcBef>
            </a:pPr>
            <a:endParaRPr lang="en" dirty="0"/>
          </a:p>
        </p:txBody>
      </p:sp>
      <p:sp>
        <p:nvSpPr>
          <p:cNvPr id="2" name="Right Arrow 1"/>
          <p:cNvSpPr/>
          <p:nvPr/>
        </p:nvSpPr>
        <p:spPr>
          <a:xfrm>
            <a:off x="1387366" y="2602296"/>
            <a:ext cx="220717" cy="14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90"/>
          <p:cNvSpPr txBox="1">
            <a:spLocks/>
          </p:cNvSpPr>
          <p:nvPr/>
        </p:nvSpPr>
        <p:spPr>
          <a:xfrm>
            <a:off x="725850" y="2929605"/>
            <a:ext cx="7772400" cy="520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2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228600" lvl="0" algn="l">
              <a:spcBef>
                <a:spcPts val="0"/>
              </a:spcBef>
            </a:pPr>
            <a:r>
              <a:rPr lang="en" sz="2000" dirty="0"/>
              <a:t> Nothing is quite fully RT ready out of the box </a:t>
            </a:r>
          </a:p>
          <a:p>
            <a:pPr marL="457200" indent="-228600" algn="l">
              <a:spcBef>
                <a:spcPts val="0"/>
              </a:spcBef>
              <a:buFont typeface="Trebuchet MS"/>
              <a:buChar char="●"/>
            </a:pPr>
            <a:endParaRPr lang="en" dirty="0" smtClean="0"/>
          </a:p>
          <a:p>
            <a:pPr marL="228600" algn="l">
              <a:spcBef>
                <a:spcPts val="0"/>
              </a:spcBef>
            </a:pPr>
            <a:endParaRPr lang="en" dirty="0" smtClean="0"/>
          </a:p>
          <a:p>
            <a:pPr marL="228600" algn="l">
              <a:spcBef>
                <a:spcPts val="0"/>
              </a:spcBef>
            </a:pPr>
            <a:endParaRPr lang="en" dirty="0" smtClean="0"/>
          </a:p>
          <a:p>
            <a:pPr marL="228600" algn="l">
              <a:spcBef>
                <a:spcPts val="0"/>
              </a:spcBef>
            </a:pPr>
            <a:endParaRPr lang="en" dirty="0"/>
          </a:p>
        </p:txBody>
      </p:sp>
      <p:sp>
        <p:nvSpPr>
          <p:cNvPr id="8" name="Shape 90"/>
          <p:cNvSpPr txBox="1">
            <a:spLocks/>
          </p:cNvSpPr>
          <p:nvPr/>
        </p:nvSpPr>
        <p:spPr>
          <a:xfrm>
            <a:off x="791539" y="3736274"/>
            <a:ext cx="7772400" cy="8436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2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228600" lvl="0" algn="l">
              <a:spcBef>
                <a:spcPts val="0"/>
              </a:spcBef>
            </a:pPr>
            <a:r>
              <a:rPr lang="en" sz="2000" dirty="0" smtClean="0"/>
              <a:t>BUT…</a:t>
            </a:r>
          </a:p>
          <a:p>
            <a:pPr marL="228600" lvl="0" algn="l">
              <a:spcBef>
                <a:spcPts val="0"/>
              </a:spcBef>
            </a:pPr>
            <a:r>
              <a:rPr lang="en" sz="2000" dirty="0" smtClean="0"/>
              <a:t>Here are some languages that show some potential.</a:t>
            </a:r>
            <a:endParaRPr lang="en" sz="2000" dirty="0"/>
          </a:p>
          <a:p>
            <a:pPr marL="457200" indent="-228600" algn="l">
              <a:spcBef>
                <a:spcPts val="0"/>
              </a:spcBef>
              <a:buFont typeface="Trebuchet MS"/>
              <a:buChar char="●"/>
            </a:pPr>
            <a:endParaRPr lang="en" dirty="0" smtClean="0"/>
          </a:p>
          <a:p>
            <a:pPr marL="228600" algn="l">
              <a:spcBef>
                <a:spcPts val="0"/>
              </a:spcBef>
            </a:pPr>
            <a:endParaRPr lang="en" dirty="0" smtClean="0"/>
          </a:p>
          <a:p>
            <a:pPr marL="228600" algn="l">
              <a:spcBef>
                <a:spcPts val="0"/>
              </a:spcBef>
            </a:pPr>
            <a:endParaRPr lang="en" dirty="0" smtClean="0"/>
          </a:p>
          <a:p>
            <a:pPr marL="228600" algn="l"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uiExpand="1" build="p"/>
      <p:bldP spid="2" grpId="0" animBg="1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685800" y="820400"/>
            <a:ext cx="7772400" cy="7468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Example : Sonar Driver</a:t>
            </a:r>
            <a:endParaRPr lang="en" dirty="0"/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685800" y="3628750"/>
            <a:ext cx="7772400" cy="13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 dirty="0"/>
              <a:t>Example specifies periodic scheduling of tasks.</a:t>
            </a:r>
          </a:p>
          <a:p>
            <a:pPr marL="457200" lvl="0" indent="-228600" algn="l">
              <a:spcBef>
                <a:spcPts val="0"/>
              </a:spcBef>
              <a:buChar char="●"/>
            </a:pPr>
            <a:r>
              <a:rPr lang="en" dirty="0"/>
              <a:t>Ability to specify </a:t>
            </a:r>
            <a:r>
              <a:rPr lang="en" dirty="0" smtClean="0"/>
              <a:t>acceptable jitter</a:t>
            </a:r>
            <a:r>
              <a:rPr lang="en" dirty="0"/>
              <a:t>.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413" y="1604918"/>
            <a:ext cx="3999400" cy="156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487038" y="3283312"/>
            <a:ext cx="165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Sonar application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23060" y="2255520"/>
            <a:ext cx="1097280" cy="175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21029443">
            <a:off x="1451610" y="2035373"/>
            <a:ext cx="107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8726" y="1859280"/>
            <a:ext cx="887387" cy="396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0108968">
            <a:off x="3643173" y="1683377"/>
            <a:ext cx="67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Jitter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85800" y="742950"/>
            <a:ext cx="7772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Timber Example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3810000" cy="262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862146" y="2089780"/>
            <a:ext cx="4123592" cy="12309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Can specify actions if deadline is missed</a:t>
            </a:r>
          </a:p>
          <a:p>
            <a:pPr marL="0"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Easy periodic scheduling</a:t>
            </a:r>
            <a:endParaRPr sz="2000" dirty="0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600200"/>
            <a:ext cx="3809999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53" y="1355623"/>
            <a:ext cx="734157" cy="734157"/>
          </a:xfrm>
          <a:prstGeom prst="rect">
            <a:avLst/>
          </a:prstGeom>
        </p:spPr>
      </p:pic>
      <p:sp>
        <p:nvSpPr>
          <p:cNvPr id="8" name="Shape 121"/>
          <p:cNvSpPr txBox="1">
            <a:spLocks/>
          </p:cNvSpPr>
          <p:nvPr/>
        </p:nvSpPr>
        <p:spPr>
          <a:xfrm>
            <a:off x="4897314" y="3959765"/>
            <a:ext cx="4123592" cy="567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001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ct val="95000"/>
              <a:buFont typeface="Arial"/>
              <a:buChar char="•"/>
              <a:defRPr sz="1800" b="0" i="0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CD63F"/>
              </a:buClr>
              <a:buFont typeface="Trebuchet MS"/>
              <a:buNone/>
              <a:defRPr sz="1800" b="0" i="1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Cannot specify priorities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00" y="3320716"/>
            <a:ext cx="511239" cy="6390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7930" y="2233245"/>
            <a:ext cx="1565031" cy="1670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4985" y="2672862"/>
            <a:ext cx="1907930" cy="3165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85800" y="742950"/>
            <a:ext cx="7772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Atom example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3810000" cy="262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50" y="1600200"/>
            <a:ext cx="3810000" cy="26288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1"/>
          <p:cNvSpPr txBox="1">
            <a:spLocks/>
          </p:cNvSpPr>
          <p:nvPr/>
        </p:nvSpPr>
        <p:spPr>
          <a:xfrm>
            <a:off x="4888523" y="2089780"/>
            <a:ext cx="4097215" cy="1075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001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ct val="95000"/>
              <a:buFont typeface="Arial"/>
              <a:buChar char="•"/>
              <a:defRPr sz="1800" b="0" i="0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CD63F"/>
              </a:buClr>
              <a:buFont typeface="Trebuchet MS"/>
              <a:buNone/>
              <a:defRPr sz="1800" b="0" i="1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Easy periodic scheduling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53" y="1355623"/>
            <a:ext cx="734157" cy="734157"/>
          </a:xfrm>
          <a:prstGeom prst="rect">
            <a:avLst/>
          </a:prstGeom>
        </p:spPr>
      </p:pic>
      <p:sp>
        <p:nvSpPr>
          <p:cNvPr id="8" name="Shape 121"/>
          <p:cNvSpPr txBox="1">
            <a:spLocks/>
          </p:cNvSpPr>
          <p:nvPr/>
        </p:nvSpPr>
        <p:spPr>
          <a:xfrm>
            <a:off x="4888523" y="3772041"/>
            <a:ext cx="4097215" cy="1075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001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ct val="95000"/>
              <a:buFont typeface="Arial"/>
              <a:buChar char="•"/>
              <a:defRPr sz="1800" b="0" i="0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CD63F"/>
              </a:buClr>
              <a:buFont typeface="Trebuchet MS"/>
              <a:buNone/>
              <a:defRPr sz="1800" b="0" i="1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Jitter is not intrinsic 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Cannot specify priorities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11" y="3287576"/>
            <a:ext cx="511239" cy="6390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9899" y="2960176"/>
            <a:ext cx="914400" cy="1627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85800" y="742950"/>
            <a:ext cx="7772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Erlang Example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3810000" cy="262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600200"/>
            <a:ext cx="3809999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21"/>
          <p:cNvSpPr txBox="1">
            <a:spLocks noGrp="1"/>
          </p:cNvSpPr>
          <p:nvPr>
            <p:ph type="body" idx="2"/>
          </p:nvPr>
        </p:nvSpPr>
        <p:spPr>
          <a:xfrm>
            <a:off x="4870938" y="2089780"/>
            <a:ext cx="4114800" cy="10754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Focuses on priority based scheduling</a:t>
            </a:r>
          </a:p>
          <a:p>
            <a:pPr marL="0" lv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53" y="1355623"/>
            <a:ext cx="734157" cy="734157"/>
          </a:xfrm>
          <a:prstGeom prst="rect">
            <a:avLst/>
          </a:prstGeom>
        </p:spPr>
      </p:pic>
      <p:sp>
        <p:nvSpPr>
          <p:cNvPr id="9" name="Shape 121"/>
          <p:cNvSpPr txBox="1">
            <a:spLocks/>
          </p:cNvSpPr>
          <p:nvPr/>
        </p:nvSpPr>
        <p:spPr>
          <a:xfrm>
            <a:off x="4870938" y="3772041"/>
            <a:ext cx="4114800" cy="1075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001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ct val="95000"/>
              <a:buFont typeface="Arial"/>
              <a:buChar char="•"/>
              <a:defRPr sz="1800" b="0" i="0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CD63F"/>
              </a:buClr>
              <a:buFont typeface="Trebuchet MS"/>
              <a:buNone/>
              <a:defRPr sz="1800" b="0" i="1" u="none" strike="noStrike" cap="non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No explicit periodic scheduling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Timers are not predictable</a:t>
            </a:r>
          </a:p>
          <a:p>
            <a:pPr marL="0" indent="0">
              <a:spcBef>
                <a:spcPts val="0"/>
              </a:spcBef>
            </a:pPr>
            <a:endParaRPr lang="en-US" sz="2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11" y="3173280"/>
            <a:ext cx="511239" cy="6390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85901" y="3033345"/>
            <a:ext cx="624253" cy="1399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20108" y="3745523"/>
            <a:ext cx="1406769" cy="1406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820400"/>
            <a:ext cx="7772400" cy="108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Tell me about Haskell!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1906399"/>
            <a:ext cx="7772400" cy="153326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400" dirty="0" smtClean="0"/>
              <a:t>Haskell’s GC is </a:t>
            </a:r>
            <a:r>
              <a:rPr lang="en-US" sz="1400" dirty="0"/>
              <a:t>not suitable for </a:t>
            </a:r>
            <a:r>
              <a:rPr lang="en-US" sz="1400" dirty="0" smtClean="0"/>
              <a:t>real-time, exploration in adapting Immix done</a:t>
            </a:r>
            <a:endParaRPr lang="en-US" sz="1400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400" dirty="0" smtClean="0"/>
              <a:t>Much </a:t>
            </a:r>
            <a:r>
              <a:rPr lang="en-US" sz="1400" dirty="0"/>
              <a:t>research in terms of RT </a:t>
            </a:r>
            <a:r>
              <a:rPr lang="en-US" sz="1400" dirty="0" smtClean="0"/>
              <a:t>DSLs</a:t>
            </a:r>
            <a:endParaRPr lang="en-US" sz="1000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400" dirty="0"/>
              <a:t>But those DSLs use static allocation and/or cyclic executives to simplify </a:t>
            </a:r>
            <a:r>
              <a:rPr lang="en-US" sz="1400" dirty="0" smtClean="0"/>
              <a:t>provability</a:t>
            </a:r>
            <a:endParaRPr lang="en-US" sz="1400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400" dirty="0"/>
              <a:t>We feel Haskell is primed for someone to make contributions in areas like priority scheduling and/or predictable GCs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33425" y="3760347"/>
            <a:ext cx="1280231" cy="564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6534" y="3712333"/>
            <a:ext cx="1487675" cy="66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30781" y="3546509"/>
            <a:ext cx="767527" cy="1056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95191" y="3888907"/>
            <a:ext cx="71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1731" y="3882557"/>
            <a:ext cx="7708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Cyclic Executive</a:t>
            </a:r>
            <a:endParaRPr lang="en-US" sz="1050" dirty="0"/>
          </a:p>
        </p:txBody>
      </p:sp>
      <p:sp>
        <p:nvSpPr>
          <p:cNvPr id="9" name="Right Arrow 8"/>
          <p:cNvSpPr/>
          <p:nvPr/>
        </p:nvSpPr>
        <p:spPr>
          <a:xfrm>
            <a:off x="2910452" y="4042794"/>
            <a:ext cx="899286" cy="15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691005" y="4019711"/>
            <a:ext cx="899286" cy="15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82072" y="3827764"/>
            <a:ext cx="1373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transition rules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149936" y="4511026"/>
            <a:ext cx="1491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ATOM DSL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685800" y="936749"/>
            <a:ext cx="7772400" cy="108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Flavors of Standard ML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685800" y="1889931"/>
            <a:ext cx="7772400" cy="28966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err="1" smtClean="0"/>
              <a:t>MLKit</a:t>
            </a:r>
            <a:r>
              <a:rPr lang="en-US" sz="1800" dirty="0" smtClean="0"/>
              <a:t> has region based memory management</a:t>
            </a:r>
          </a:p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</a:t>
            </a:r>
            <a:r>
              <a:rPr lang="en-US" sz="1800" dirty="0" smtClean="0"/>
              <a:t>ays to make region based memory management more predictable </a:t>
            </a:r>
          </a:p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No tasks/threads</a:t>
            </a:r>
          </a:p>
          <a:p>
            <a:pPr lvl="0" algn="l">
              <a:spcBef>
                <a:spcPts val="0"/>
              </a:spcBef>
            </a:pPr>
            <a:endParaRPr lang="en-US" dirty="0" smtClean="0"/>
          </a:p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err="1" smtClean="0"/>
              <a:t>RTMLton</a:t>
            </a:r>
            <a:r>
              <a:rPr lang="en-US" sz="1800" dirty="0" smtClean="0"/>
              <a:t>, a derivative </a:t>
            </a:r>
            <a:r>
              <a:rPr lang="en-US" sz="1800" dirty="0"/>
              <a:t>of </a:t>
            </a:r>
            <a:r>
              <a:rPr lang="en-US" sz="1800" dirty="0" err="1"/>
              <a:t>MLton</a:t>
            </a:r>
            <a:r>
              <a:rPr lang="en-US" sz="1800" dirty="0"/>
              <a:t> we are currently working </a:t>
            </a:r>
            <a:r>
              <a:rPr lang="en-US" sz="1800" dirty="0" smtClean="0"/>
              <a:t>on</a:t>
            </a:r>
          </a:p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Why did we choose </a:t>
            </a:r>
            <a:r>
              <a:rPr lang="en-US" sz="1800" dirty="0" err="1" smtClean="0"/>
              <a:t>MLton</a:t>
            </a:r>
            <a:r>
              <a:rPr lang="en-US" sz="1800" dirty="0" smtClean="0"/>
              <a:t>? </a:t>
            </a:r>
            <a:endParaRPr lang="en-US" sz="1800" dirty="0"/>
          </a:p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Focus on building a real-time Garbage Collector </a:t>
            </a:r>
            <a:endParaRPr lang="en-US" sz="1800" dirty="0"/>
          </a:p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Preliminary work on priority based scheduling </a:t>
            </a:r>
            <a:endParaRPr lang="en-US" sz="1800" dirty="0" smtClean="0"/>
          </a:p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3794"/>
            <a:ext cx="7772400" cy="1085999"/>
          </a:xfrm>
        </p:spPr>
        <p:txBody>
          <a:bodyPr/>
          <a:lstStyle/>
          <a:p>
            <a:r>
              <a:rPr lang="en-US" sz="3200" dirty="0" smtClean="0"/>
              <a:t>Why is correctness so more important in real-time systems?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908" y="1987172"/>
            <a:ext cx="8102183" cy="15955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Failures </a:t>
            </a:r>
            <a:r>
              <a:rPr lang="en-US" sz="2000" dirty="0"/>
              <a:t> </a:t>
            </a:r>
            <a:r>
              <a:rPr lang="en-US" sz="2000" dirty="0" smtClean="0"/>
              <a:t>lead to severe consequences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Economic loss or even loss of life</a:t>
            </a:r>
          </a:p>
          <a:p>
            <a:r>
              <a:rPr lang="en-US" sz="2000" b="1" dirty="0" smtClean="0"/>
              <a:t>Real-time systems need to work correctly!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75" y="3436638"/>
            <a:ext cx="1985361" cy="1116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2938" y="4622777"/>
            <a:ext cx="194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Mars Climate Orbiter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57280" y="4622777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Therac 25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88" y="3424916"/>
            <a:ext cx="1241337" cy="112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772400" cy="108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Where we are headed with 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RTMLton…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642257" y="2373086"/>
            <a:ext cx="7772400" cy="25037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Slack based hybrid fragmenting GC</a:t>
            </a:r>
          </a:p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Periodic scheduling of tasks and specification of jitter</a:t>
            </a:r>
          </a:p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Exploration of FRP 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3707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work on survey</a:t>
            </a:r>
            <a:endParaRPr lang="en-US" dirty="0"/>
          </a:p>
        </p:txBody>
      </p:sp>
      <p:sp>
        <p:nvSpPr>
          <p:cNvPr id="4" name="Shape 144"/>
          <p:cNvSpPr txBox="1">
            <a:spLocks noGrp="1"/>
          </p:cNvSpPr>
          <p:nvPr>
            <p:ph type="subTitle" idx="1"/>
          </p:nvPr>
        </p:nvSpPr>
        <p:spPr>
          <a:xfrm>
            <a:off x="685800" y="2075923"/>
            <a:ext cx="7772400" cy="28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How suitable is the GC towards real-time application?</a:t>
            </a:r>
          </a:p>
          <a:p>
            <a:pPr marL="5715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Are </a:t>
            </a:r>
            <a:r>
              <a:rPr lang="en" dirty="0"/>
              <a:t>JVM based languages easier to adapt to RT</a:t>
            </a:r>
            <a:r>
              <a:rPr lang="en" dirty="0" smtClean="0"/>
              <a:t>?</a:t>
            </a:r>
          </a:p>
          <a:p>
            <a:pPr marL="571500" lvl="0" indent="-3429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Does lazy evaluation make the program less predictable?</a:t>
            </a:r>
          </a:p>
        </p:txBody>
      </p:sp>
    </p:spTree>
    <p:extLst>
      <p:ext uri="{BB962C8B-B14F-4D97-AF65-F5344CB8AC3E}">
        <p14:creationId xmlns:p14="http://schemas.microsoft.com/office/powerpoint/2010/main" val="39782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685800" y="789534"/>
            <a:ext cx="7772400" cy="85285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Call to Action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685800" y="1760237"/>
            <a:ext cx="7772400" cy="23817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Lots of new research opportunities</a:t>
            </a:r>
            <a:endParaRPr lang="en" dirty="0" smtClean="0"/>
          </a:p>
          <a:p>
            <a:pPr marL="571500" lvl="0" indent="-342900" algn="l" rt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" dirty="0" smtClean="0"/>
              <a:t> </a:t>
            </a:r>
            <a:r>
              <a:rPr lang="en" sz="1800" dirty="0" smtClean="0"/>
              <a:t>H</a:t>
            </a:r>
            <a:r>
              <a:rPr lang="en-US" sz="1800" dirty="0" smtClean="0"/>
              <a:t>o</a:t>
            </a:r>
            <a:r>
              <a:rPr lang="en" sz="1800" dirty="0" smtClean="0"/>
              <a:t>w to make functional languages more useful to real-time systems? </a:t>
            </a:r>
            <a:endParaRPr lang="en" dirty="0" smtClean="0"/>
          </a:p>
          <a:p>
            <a:pPr marL="571500" lvl="0" indent="-3429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Make it more robust for use in real-time systems</a:t>
            </a:r>
          </a:p>
          <a:p>
            <a:pPr marL="571500" lvl="0" indent="-3429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Work towards a general purpose functional programming model </a:t>
            </a:r>
            <a:r>
              <a:rPr lang="en" smtClean="0"/>
              <a:t>for </a:t>
            </a:r>
            <a:r>
              <a:rPr lang="en" smtClean="0"/>
              <a:t>RT</a:t>
            </a:r>
            <a:endParaRPr lang="e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26" y="907383"/>
            <a:ext cx="488820" cy="4888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211265"/>
            <a:ext cx="7772400" cy="1085999"/>
          </a:xfrm>
        </p:spPr>
        <p:txBody>
          <a:bodyPr/>
          <a:lstStyle/>
          <a:p>
            <a:r>
              <a:rPr lang="en-US" dirty="0" smtClean="0"/>
              <a:t>THANK YOU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772400" cy="626415"/>
          </a:xfrm>
        </p:spPr>
        <p:txBody>
          <a:bodyPr/>
          <a:lstStyle/>
          <a:p>
            <a:r>
              <a:rPr lang="en-US" dirty="0" smtClean="0"/>
              <a:t>How do we ensure correctness?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022" y="1945797"/>
            <a:ext cx="5100144" cy="26466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Verification and Validation processes help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Rely on exhaustive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Typical of languages like </a:t>
            </a:r>
            <a:r>
              <a:rPr lang="en-US" sz="2000" dirty="0" smtClean="0"/>
              <a:t>C/ </a:t>
            </a:r>
            <a:r>
              <a:rPr lang="en-US" sz="2000" dirty="0"/>
              <a:t>Java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Expensive, Time intensive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Prove the correctness of the program? </a:t>
            </a:r>
          </a:p>
          <a:p>
            <a:pPr algn="l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32" y="2191175"/>
            <a:ext cx="3460228" cy="2324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5475" y="4592433"/>
            <a:ext cx="116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V&amp;V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56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9690"/>
            <a:ext cx="7772400" cy="1085999"/>
          </a:xfrm>
        </p:spPr>
        <p:txBody>
          <a:bodyPr/>
          <a:lstStyle/>
          <a:p>
            <a:r>
              <a:rPr lang="en-US" dirty="0" smtClean="0"/>
              <a:t>Formal methods to ensure correctness?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40089"/>
            <a:ext cx="7772400" cy="241997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Guidelines (DO-178C) allow </a:t>
            </a:r>
            <a:r>
              <a:rPr lang="en-US" sz="2000" smtClean="0"/>
              <a:t>for use of </a:t>
            </a:r>
            <a:r>
              <a:rPr lang="en-US" sz="2000" dirty="0" smtClean="0"/>
              <a:t>formal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Guidelines also open to possibility of use of managed languages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Advances in formal verification -  Automatic verifiers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Formal verification of real-time systems? 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Functional languages for real-time systems?</a:t>
            </a:r>
          </a:p>
        </p:txBody>
      </p:sp>
    </p:spTree>
    <p:extLst>
      <p:ext uri="{BB962C8B-B14F-4D97-AF65-F5344CB8AC3E}">
        <p14:creationId xmlns:p14="http://schemas.microsoft.com/office/powerpoint/2010/main" val="36459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656400" y="1028550"/>
            <a:ext cx="8033400" cy="76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Benefits of Functional languages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685800" y="1924191"/>
            <a:ext cx="7974600" cy="27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algn="l" rtl="0">
              <a:spcBef>
                <a:spcPts val="0"/>
              </a:spcBef>
            </a:pPr>
            <a:r>
              <a:rPr lang="en" dirty="0" smtClean="0"/>
              <a:t>Tools exist to automatically verify pure functional </a:t>
            </a:r>
            <a:r>
              <a:rPr lang="en" dirty="0"/>
              <a:t>p</a:t>
            </a:r>
            <a:r>
              <a:rPr lang="en" dirty="0" smtClean="0"/>
              <a:t>rograms</a:t>
            </a:r>
            <a:endParaRPr lang="en" dirty="0"/>
          </a:p>
          <a:p>
            <a:pPr marL="228600" algn="l">
              <a:spcBef>
                <a:spcPts val="0"/>
              </a:spcBef>
            </a:pPr>
            <a:r>
              <a:rPr lang="en" dirty="0" smtClean="0"/>
              <a:t>Immutable </a:t>
            </a:r>
            <a:r>
              <a:rPr lang="en" dirty="0"/>
              <a:t>objects means no side effects </a:t>
            </a:r>
          </a:p>
          <a:p>
            <a:pPr marL="228600" lvl="0" algn="l">
              <a:spcBef>
                <a:spcPts val="0"/>
              </a:spcBef>
            </a:pPr>
            <a:r>
              <a:rPr lang="en" dirty="0" smtClean="0"/>
              <a:t>Closer to Formal specifications</a:t>
            </a:r>
          </a:p>
          <a:p>
            <a:pPr marL="228600" lvl="0" algn="l" rtl="0">
              <a:spcBef>
                <a:spcPts val="0"/>
              </a:spcBef>
            </a:pPr>
            <a:r>
              <a:rPr lang="en" dirty="0" smtClean="0"/>
              <a:t>A Robust type system catches specific errors</a:t>
            </a:r>
          </a:p>
          <a:p>
            <a:pPr marL="228600" lvl="0" algn="l" rtl="0">
              <a:spcBef>
                <a:spcPts val="0"/>
              </a:spcBef>
            </a:pPr>
            <a:r>
              <a:rPr lang="en" dirty="0" smtClean="0"/>
              <a:t>Explore </a:t>
            </a:r>
            <a:r>
              <a:rPr lang="en" dirty="0"/>
              <a:t>Functional Reactive models of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8" y="2080721"/>
            <a:ext cx="288498" cy="329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8" y="2730336"/>
            <a:ext cx="288498" cy="329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8" y="3113256"/>
            <a:ext cx="288498" cy="329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8" y="3508288"/>
            <a:ext cx="288498" cy="329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8" y="3903320"/>
            <a:ext cx="288498" cy="32971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933" y="681331"/>
            <a:ext cx="7772400" cy="1071696"/>
          </a:xfrm>
        </p:spPr>
        <p:txBody>
          <a:bodyPr/>
          <a:lstStyle/>
          <a:p>
            <a:r>
              <a:rPr lang="en" dirty="0"/>
              <a:t>How can functional languages help real-time systems?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2114550"/>
            <a:ext cx="3446878" cy="2457450"/>
          </a:xfrm>
        </p:spPr>
        <p:txBody>
          <a:bodyPr/>
          <a:lstStyle/>
          <a:p>
            <a:pPr algn="l"/>
            <a:r>
              <a:rPr lang="en-US" sz="1600" b="1" dirty="0" smtClean="0"/>
              <a:t>McDermid’s* criteria :</a:t>
            </a:r>
          </a:p>
          <a:p>
            <a:pPr algn="l"/>
            <a:r>
              <a:rPr lang="en-US" sz="1600" dirty="0" smtClean="0"/>
              <a:t>Correctness</a:t>
            </a:r>
          </a:p>
          <a:p>
            <a:pPr algn="l"/>
            <a:r>
              <a:rPr lang="en-US" sz="1600" dirty="0" smtClean="0"/>
              <a:t>Concurrency</a:t>
            </a:r>
          </a:p>
          <a:p>
            <a:pPr algn="l"/>
            <a:r>
              <a:rPr lang="en-US" sz="1600" dirty="0"/>
              <a:t>Determinacy</a:t>
            </a:r>
            <a:endParaRPr lang="en-US" sz="1600" dirty="0" smtClean="0"/>
          </a:p>
          <a:p>
            <a:pPr algn="l"/>
            <a:r>
              <a:rPr lang="en-US" sz="1600" dirty="0" smtClean="0"/>
              <a:t>Bounded </a:t>
            </a:r>
            <a:r>
              <a:rPr lang="en-US" sz="1600" dirty="0"/>
              <a:t>time/space</a:t>
            </a:r>
          </a:p>
          <a:p>
            <a:pPr algn="l"/>
            <a:r>
              <a:rPr lang="en-US" sz="1600" dirty="0" err="1"/>
              <a:t>Asynchronicity</a:t>
            </a:r>
            <a:r>
              <a:rPr lang="en-US" sz="1600" dirty="0"/>
              <a:t> </a:t>
            </a:r>
          </a:p>
          <a:p>
            <a:pPr algn="l"/>
            <a:r>
              <a:rPr lang="en-US" sz="1600" dirty="0"/>
              <a:t>Periodic Scheduling &amp; Interrupts </a:t>
            </a:r>
          </a:p>
          <a:p>
            <a:pPr algn="l"/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509456" y="4803805"/>
            <a:ext cx="5721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rebuchet MS" panose="020B0603020202020204" pitchFamily="34" charset="0"/>
              </a:rPr>
              <a:t>*</a:t>
            </a:r>
            <a:r>
              <a:rPr lang="en-US" sz="900" dirty="0" smtClean="0">
                <a:latin typeface="Trebuchet MS" panose="020B0603020202020204" pitchFamily="34" charset="0"/>
              </a:rPr>
              <a:t>J</a:t>
            </a:r>
            <a:r>
              <a:rPr lang="en-US" sz="900" dirty="0">
                <a:latin typeface="Trebuchet MS" panose="020B0603020202020204" pitchFamily="34" charset="0"/>
              </a:rPr>
              <a:t>. </a:t>
            </a:r>
            <a:r>
              <a:rPr lang="en-US" sz="900" dirty="0" err="1">
                <a:latin typeface="Trebuchet MS" panose="020B0603020202020204" pitchFamily="34" charset="0"/>
              </a:rPr>
              <a:t>McDermid</a:t>
            </a:r>
            <a:r>
              <a:rPr lang="en-US" sz="900" dirty="0">
                <a:latin typeface="Trebuchet MS" panose="020B0603020202020204" pitchFamily="34" charset="0"/>
              </a:rPr>
              <a:t>. Engineering Safety-Critical Systems, pages 217–245. Cambridge University Press, 1996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190115" y="2400939"/>
            <a:ext cx="3227218" cy="38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2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l"/>
            <a:r>
              <a:rPr lang="en-US" sz="1600" dirty="0" smtClean="0"/>
              <a:t>Closer </a:t>
            </a:r>
            <a:r>
              <a:rPr lang="en-US" sz="1600" dirty="0"/>
              <a:t>to Specs, Auto verifiers</a:t>
            </a:r>
          </a:p>
          <a:p>
            <a:pPr algn="l"/>
            <a:endParaRPr lang="en-US" sz="16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185006" y="3303407"/>
            <a:ext cx="3227218" cy="38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2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l"/>
            <a:r>
              <a:rPr lang="en-US" sz="1600" dirty="0" smtClean="0"/>
              <a:t>Needs work</a:t>
            </a:r>
            <a:endParaRPr lang="en-US" sz="16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185006" y="3629035"/>
            <a:ext cx="3227218" cy="38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2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l"/>
            <a:r>
              <a:rPr lang="en-US" sz="1600" dirty="0" smtClean="0"/>
              <a:t>Needs work</a:t>
            </a:r>
            <a:endParaRPr lang="en-US" sz="16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185006" y="2683194"/>
            <a:ext cx="3227218" cy="38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2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l"/>
            <a:r>
              <a:rPr lang="en-US" sz="1600" dirty="0" smtClean="0"/>
              <a:t>No synchronization issues </a:t>
            </a:r>
            <a:endParaRPr lang="en-US" sz="16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185006" y="3007297"/>
            <a:ext cx="3227218" cy="38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2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l"/>
            <a:r>
              <a:rPr lang="en-US" sz="1600" dirty="0"/>
              <a:t>Immutability has no side effects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5190114" y="3951614"/>
            <a:ext cx="3227218" cy="38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2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l"/>
            <a:r>
              <a:rPr lang="en-US" sz="1600" dirty="0" smtClean="0"/>
              <a:t>Needs work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45368" y="2625704"/>
            <a:ext cx="2232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50476" y="2941573"/>
            <a:ext cx="2232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45368" y="3273618"/>
            <a:ext cx="2232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50476" y="3596298"/>
            <a:ext cx="2232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50476" y="3885772"/>
            <a:ext cx="2232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93049" y="4175246"/>
            <a:ext cx="1084681" cy="9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Subtitle 2"/>
          <p:cNvSpPr txBox="1">
            <a:spLocks/>
          </p:cNvSpPr>
          <p:nvPr/>
        </p:nvSpPr>
        <p:spPr>
          <a:xfrm>
            <a:off x="5190114" y="2110329"/>
            <a:ext cx="3227218" cy="38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Trebuchet MS"/>
              <a:buNone/>
              <a:defRPr sz="2400" b="0" i="0" u="none" strike="noStrike" cap="none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33"/>
              </a:buClr>
              <a:buFont typeface="Times New Roman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l"/>
            <a:r>
              <a:rPr lang="en-US" sz="1600" b="1" dirty="0" smtClean="0"/>
              <a:t>Functional languages: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2511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16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57350" y="789552"/>
            <a:ext cx="5829300" cy="857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+mj-lt"/>
                <a:ea typeface="ＭＳ Ｐゴシック" pitchFamily="122" charset="-128"/>
                <a:cs typeface="ＭＳ Ｐゴシック" pitchFamily="12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Georgia" pitchFamily="125" charset="0"/>
                <a:ea typeface="ＭＳ Ｐゴシック" pitchFamily="122" charset="-128"/>
                <a:cs typeface="ＭＳ Ｐゴシック" pitchFamily="12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Georgia" pitchFamily="125" charset="0"/>
                <a:ea typeface="ＭＳ Ｐゴシック" pitchFamily="122" charset="-128"/>
                <a:cs typeface="ＭＳ Ｐゴシック" pitchFamily="12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Georgia" pitchFamily="125" charset="0"/>
                <a:ea typeface="ＭＳ Ｐゴシック" pitchFamily="122" charset="-128"/>
                <a:cs typeface="ＭＳ Ｐゴシック" pitchFamily="12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Georgia" pitchFamily="125" charset="0"/>
                <a:ea typeface="ＭＳ Ｐゴシック" pitchFamily="122" charset="-128"/>
                <a:cs typeface="ＭＳ Ｐゴシック" pitchFamily="122" charset="-128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Times" pitchFamily="122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Times" pitchFamily="122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Times" pitchFamily="122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Times" pitchFamily="122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What do we get out of the Box?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00100" y="1604460"/>
            <a:ext cx="7499838" cy="28575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defRPr sz="1800">
                <a:solidFill>
                  <a:schemeClr val="bg1"/>
                </a:solidFill>
                <a:latin typeface="+mn-lt"/>
                <a:ea typeface="ＭＳ Ｐゴシック" pitchFamily="122" charset="-128"/>
                <a:cs typeface="ＭＳ Ｐゴシック" pitchFamily="122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33"/>
              </a:buClr>
              <a:buSzPct val="80000"/>
              <a:buFont typeface="Times" charset="0"/>
              <a:buChar char="•"/>
              <a:defRPr sz="18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15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95000"/>
              <a:buFont typeface="Times" charset="0"/>
              <a:buChar char="•"/>
              <a:defRPr sz="15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5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5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5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5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5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Top defects in safety-critical medical devices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1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Buffer Under/Overflow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Null object dereference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Uninitialized variable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Inappropriate cast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Division by zero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Memory Leaks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250" y="4565651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kern="1200" dirty="0">
                <a:latin typeface="Georgia"/>
              </a:rPr>
              <a:t>1</a:t>
            </a:r>
            <a:r>
              <a:rPr lang="en-US" sz="1800" kern="1200" dirty="0">
                <a:latin typeface="Trebuchet MS" panose="020B0603020202020204" pitchFamily="34" charset="0"/>
              </a:rPr>
              <a:t>: </a:t>
            </a:r>
            <a:r>
              <a:rPr lang="en-US" sz="1600" kern="1200" dirty="0">
                <a:latin typeface="Trebuchet MS" panose="020B0603020202020204" pitchFamily="34" charset="0"/>
              </a:rPr>
              <a:t>Medical </a:t>
            </a:r>
            <a:r>
              <a:rPr lang="en-US" sz="1600" kern="1200" dirty="0" err="1">
                <a:latin typeface="Trebuchet MS" panose="020B0603020202020204" pitchFamily="34" charset="0"/>
              </a:rPr>
              <a:t>DeviceLink</a:t>
            </a:r>
            <a:r>
              <a:rPr lang="en-US" sz="1600" kern="1200" dirty="0">
                <a:latin typeface="Trebuchet MS" panose="020B0603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latin typeface="Trebuchet MS" panose="020B0603020202020204" pitchFamily="34" charset="0"/>
              </a:rPr>
              <a:t>    “Diagnosing Medical Device Software Defects.” </a:t>
            </a:r>
            <a:r>
              <a:rPr lang="en-US" sz="1800" kern="1200" dirty="0" smtClean="0">
                <a:latin typeface="Trebuchet MS" panose="020B0603020202020204" pitchFamily="34" charset="0"/>
              </a:rPr>
              <a:t> </a:t>
            </a:r>
            <a:endParaRPr lang="en-US" sz="1800" kern="1200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47395" y="2400300"/>
            <a:ext cx="2686050" cy="571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kern="1200">
              <a:latin typeface="Georgi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7395" y="3047657"/>
            <a:ext cx="2686050" cy="571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kern="1200">
              <a:latin typeface="Georgi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7395" y="3429000"/>
            <a:ext cx="2686050" cy="571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kern="1200">
              <a:latin typeface="Georg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271668"/>
            <a:ext cx="14622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kern="1200" dirty="0">
                <a:latin typeface="Trebuchet MS" panose="020B0603020202020204" pitchFamily="34" charset="0"/>
              </a:rPr>
              <a:t>Does not </a:t>
            </a:r>
            <a:r>
              <a:rPr lang="en-US" sz="1500" kern="1200" dirty="0" smtClean="0">
                <a:latin typeface="Trebuchet MS" panose="020B0603020202020204" pitchFamily="34" charset="0"/>
              </a:rPr>
              <a:t>occur</a:t>
            </a:r>
            <a:endParaRPr lang="en-US" sz="1500" kern="1200" dirty="0"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2914650"/>
            <a:ext cx="14622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kern="1200" dirty="0">
                <a:latin typeface="Trebuchet MS" panose="020B0603020202020204" pitchFamily="34" charset="0"/>
              </a:rPr>
              <a:t>Does </a:t>
            </a:r>
            <a:r>
              <a:rPr lang="en-US" sz="1500" kern="1200" dirty="0" smtClean="0">
                <a:latin typeface="Trebuchet MS" panose="020B0603020202020204" pitchFamily="34" charset="0"/>
              </a:rPr>
              <a:t>not occur</a:t>
            </a:r>
            <a:endParaRPr lang="en-US" sz="1500" kern="1200" dirty="0"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3243218"/>
            <a:ext cx="14622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kern="1200" dirty="0" smtClean="0">
                <a:latin typeface="Trebuchet MS" panose="020B0603020202020204" pitchFamily="34" charset="0"/>
              </a:rPr>
              <a:t>Does not occur</a:t>
            </a:r>
            <a:endParaRPr lang="en-US" sz="1500" kern="1200" dirty="0"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47395" y="2733332"/>
            <a:ext cx="2686050" cy="571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kern="1200">
              <a:latin typeface="Georgi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7395" y="3743325"/>
            <a:ext cx="2686050" cy="571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kern="1200">
              <a:latin typeface="Georgi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2571750"/>
            <a:ext cx="14622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kern="1200" dirty="0" smtClean="0">
                <a:latin typeface="Trebuchet MS" panose="020B0603020202020204" pitchFamily="34" charset="0"/>
              </a:rPr>
              <a:t>Does not occur</a:t>
            </a:r>
            <a:endParaRPr lang="en-US" sz="1500" kern="1200" dirty="0">
              <a:latin typeface="Trebuchet MS" panose="020B06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3586118"/>
            <a:ext cx="19143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kern="1200" dirty="0">
                <a:latin typeface="Trebuchet MS" panose="020B0603020202020204" pitchFamily="34" charset="0"/>
              </a:rPr>
              <a:t>Checked </a:t>
            </a:r>
            <a:r>
              <a:rPr lang="en-US" sz="1500" kern="1200" dirty="0" smtClean="0">
                <a:latin typeface="Trebuchet MS" panose="020B0603020202020204" pitchFamily="34" charset="0"/>
              </a:rPr>
              <a:t>by runtime</a:t>
            </a:r>
            <a:endParaRPr lang="en-US" sz="1500" kern="1200" dirty="0">
              <a:latin typeface="Trebuchet MS" panose="020B06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147395" y="4045492"/>
            <a:ext cx="2686050" cy="571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kern="1200">
              <a:latin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87471" y="3943350"/>
            <a:ext cx="2042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kern="1200" dirty="0">
                <a:latin typeface="Trebuchet MS" panose="020B0603020202020204" pitchFamily="34" charset="0"/>
              </a:rPr>
              <a:t>Garbage Collection /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kern="1200" dirty="0">
                <a:latin typeface="Trebuchet MS" panose="020B0603020202020204" pitchFamily="34" charset="0"/>
              </a:rPr>
              <a:t>Scoped Memory</a:t>
            </a:r>
          </a:p>
        </p:txBody>
      </p:sp>
    </p:spTree>
    <p:extLst>
      <p:ext uri="{BB962C8B-B14F-4D97-AF65-F5344CB8AC3E}">
        <p14:creationId xmlns:p14="http://schemas.microsoft.com/office/powerpoint/2010/main" val="336296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3825" y="796350"/>
            <a:ext cx="7772400" cy="108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Aren’t Managed Languages unsuitable for RT?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3825" y="2757729"/>
            <a:ext cx="7869117" cy="196925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 dirty="0" smtClean="0"/>
              <a:t>Real-time </a:t>
            </a:r>
            <a:r>
              <a:rPr lang="en" dirty="0"/>
              <a:t>Java is a mature runtime and there are a plethora of real-time JVMs e.g. </a:t>
            </a:r>
            <a:r>
              <a:rPr lang="en" dirty="0" smtClean="0"/>
              <a:t>FijiVM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 dirty="0" smtClean="0"/>
              <a:t>We know how to make automatic memory management predictable : Scoped memory, real-time GCs, region based management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3574701" y="2296064"/>
            <a:ext cx="1970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NOT REALLY!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85800" y="680606"/>
            <a:ext cx="7772400" cy="71545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BUT…..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980102" y="2053880"/>
            <a:ext cx="7478098" cy="9575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dirty="0" smtClean="0"/>
              <a:t>There are lots of functional languages! Which one is more suited for real-time systems? </a:t>
            </a:r>
          </a:p>
          <a:p>
            <a:pPr lvl="0" algn="l">
              <a:spcBef>
                <a:spcPts val="0"/>
              </a:spcBef>
            </a:pPr>
            <a:endParaRPr lang="en-US" dirty="0" smtClean="0"/>
          </a:p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Paper presents a </a:t>
            </a:r>
            <a:r>
              <a:rPr lang="en-US" b="1" dirty="0" smtClean="0"/>
              <a:t>preliminary exploration</a:t>
            </a:r>
          </a:p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mplementation details of a handful of languages</a:t>
            </a:r>
          </a:p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How easy is it to incorporate real-time constructs?</a:t>
            </a:r>
          </a:p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39" y="1244391"/>
            <a:ext cx="1000324" cy="976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6" y="1456397"/>
            <a:ext cx="517216" cy="517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74" y="1520491"/>
            <a:ext cx="955267" cy="424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927" y="1496993"/>
            <a:ext cx="561615" cy="499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27" y="1503247"/>
            <a:ext cx="1330871" cy="365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81" y="1507772"/>
            <a:ext cx="1441929" cy="436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32827" y="407083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4" y="2124093"/>
            <a:ext cx="507798" cy="50734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5819</TotalTime>
  <Words>1469</Words>
  <Application>Microsoft Office PowerPoint</Application>
  <PresentationFormat>On-screen Show (16:9)</PresentationFormat>
  <Paragraphs>278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Georgia</vt:lpstr>
      <vt:lpstr>Times New Roman</vt:lpstr>
      <vt:lpstr>Trebuchet MS</vt:lpstr>
      <vt:lpstr>Wingdings</vt:lpstr>
      <vt:lpstr>Office Theme</vt:lpstr>
      <vt:lpstr>Real-Time Capabilities in Functional Languages</vt:lpstr>
      <vt:lpstr>Why is correctness so more important in real-time systems? </vt:lpstr>
      <vt:lpstr>How do we ensure correctness?</vt:lpstr>
      <vt:lpstr>Formal methods to ensure correctness? </vt:lpstr>
      <vt:lpstr>Benefits of Functional languages</vt:lpstr>
      <vt:lpstr>How can functional languages help real-time systems? </vt:lpstr>
      <vt:lpstr>PowerPoint Presentation</vt:lpstr>
      <vt:lpstr>Aren’t Managed Languages unsuitable for RT?</vt:lpstr>
      <vt:lpstr>BUT…..</vt:lpstr>
      <vt:lpstr>What do we need for real-time? </vt:lpstr>
      <vt:lpstr>How we classify our ideal functional language</vt:lpstr>
      <vt:lpstr>PowerPoint Presentation</vt:lpstr>
      <vt:lpstr>Are there any functional languages that fit the bill out there? </vt:lpstr>
      <vt:lpstr>Example : Sonar Driver</vt:lpstr>
      <vt:lpstr>The Timber Example</vt:lpstr>
      <vt:lpstr>The Atom example</vt:lpstr>
      <vt:lpstr>The Erlang Example</vt:lpstr>
      <vt:lpstr>Tell me about Haskell!</vt:lpstr>
      <vt:lpstr>Flavors of Standard ML</vt:lpstr>
      <vt:lpstr>Where we are headed with  RTMLton…</vt:lpstr>
      <vt:lpstr>Future work on survey</vt:lpstr>
      <vt:lpstr>Call to Action</vt:lpstr>
      <vt:lpstr>THANK YOU 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Capabilities in Functional Languages</dc:title>
  <dc:creator>Bhargav Shivkumar</dc:creator>
  <cp:lastModifiedBy>Bhargav Shivkumar</cp:lastModifiedBy>
  <cp:revision>271</cp:revision>
  <dcterms:modified xsi:type="dcterms:W3CDTF">2016-04-12T08:00:18Z</dcterms:modified>
</cp:coreProperties>
</file>