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57" r:id="rId4"/>
    <p:sldId id="268" r:id="rId5"/>
    <p:sldId id="260" r:id="rId6"/>
    <p:sldId id="269" r:id="rId7"/>
    <p:sldId id="259" r:id="rId8"/>
    <p:sldId id="261" r:id="rId9"/>
    <p:sldId id="262" r:id="rId10"/>
    <p:sldId id="263" r:id="rId11"/>
    <p:sldId id="264" r:id="rId12"/>
    <p:sldId id="271" r:id="rId13"/>
    <p:sldId id="265" r:id="rId14"/>
    <p:sldId id="266"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68" autoAdjust="0"/>
  </p:normalViewPr>
  <p:slideViewPr>
    <p:cSldViewPr snapToGrid="0" snapToObjects="1">
      <p:cViewPr varScale="1">
        <p:scale>
          <a:sx n="102" d="100"/>
          <a:sy n="102" d="100"/>
        </p:scale>
        <p:origin x="-112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50EE98-ACE4-4346-B7DE-9465DFAC149A}" type="datetimeFigureOut">
              <a:rPr lang="en-US" smtClean="0"/>
              <a:t>12/1/15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9E180-01B1-FD4D-B83F-20E97DCFB56E}" type="slidenum">
              <a:rPr lang="en-US" smtClean="0"/>
              <a:t>‹#›</a:t>
            </a:fld>
            <a:endParaRPr lang="en-US"/>
          </a:p>
        </p:txBody>
      </p:sp>
    </p:spTree>
    <p:extLst>
      <p:ext uri="{BB962C8B-B14F-4D97-AF65-F5344CB8AC3E}">
        <p14:creationId xmlns:p14="http://schemas.microsoft.com/office/powerpoint/2010/main" val="315161019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a:t>
            </a:r>
          </a:p>
          <a:p>
            <a:r>
              <a:rPr lang="en-US" dirty="0" smtClean="0"/>
              <a:t>Acknowledge team members</a:t>
            </a:r>
          </a:p>
          <a:p>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1</a:t>
            </a:fld>
            <a:endParaRPr lang="en-US"/>
          </a:p>
        </p:txBody>
      </p:sp>
    </p:spTree>
    <p:extLst>
      <p:ext uri="{BB962C8B-B14F-4D97-AF65-F5344CB8AC3E}">
        <p14:creationId xmlns:p14="http://schemas.microsoft.com/office/powerpoint/2010/main" val="3344795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our GC, since we are allocating in fixed</a:t>
            </a:r>
            <a:r>
              <a:rPr lang="en-US" baseline="0" dirty="0" smtClean="0"/>
              <a:t> sized chunks, we are able to go with mark/sweep and avoid any kind of strategies driven by the need for compaction and defragmentation. However, walking stacks has been challenging because </a:t>
            </a:r>
            <a:r>
              <a:rPr lang="en-US" baseline="0" dirty="0" err="1" smtClean="0"/>
              <a:t>Mlton</a:t>
            </a:r>
            <a:r>
              <a:rPr lang="en-US" baseline="0" dirty="0" smtClean="0"/>
              <a:t> doesn’t fully record the current stack frame until prior to the current function. This makes walking the stack difficult because we don’t know the layout of the current frame. </a:t>
            </a:r>
          </a:p>
          <a:p>
            <a:endParaRPr lang="en-US" baseline="0" dirty="0" smtClean="0"/>
          </a:p>
          <a:p>
            <a:r>
              <a:rPr lang="en-US" baseline="0" dirty="0" smtClean="0"/>
              <a:t>Another complication that </a:t>
            </a:r>
            <a:r>
              <a:rPr lang="en-US" baseline="0" dirty="0" err="1" smtClean="0"/>
              <a:t>Mlton’s</a:t>
            </a:r>
            <a:r>
              <a:rPr lang="en-US" baseline="0" dirty="0" smtClean="0"/>
              <a:t> architecture introduces is that it expects a single heap and factors that into when to trigger a GC. Our model resembles multiple heaps. We feel that a GC that runs in slack time is the model we want to move to, however, if we want to use </a:t>
            </a:r>
            <a:r>
              <a:rPr lang="en-US" baseline="0" dirty="0" err="1" smtClean="0"/>
              <a:t>Mlton’s</a:t>
            </a:r>
            <a:r>
              <a:rPr lang="en-US" baseline="0" dirty="0" smtClean="0"/>
              <a:t> ability to identify points where it is safe to GC, we need to study and address this optimization. </a:t>
            </a:r>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10</a:t>
            </a:fld>
            <a:endParaRPr lang="en-US"/>
          </a:p>
        </p:txBody>
      </p:sp>
    </p:spTree>
    <p:extLst>
      <p:ext uri="{BB962C8B-B14F-4D97-AF65-F5344CB8AC3E}">
        <p14:creationId xmlns:p14="http://schemas.microsoft.com/office/powerpoint/2010/main" val="2524556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our threading modifications, our objective is to</a:t>
            </a:r>
            <a:r>
              <a:rPr lang="en-US" baseline="0" dirty="0" smtClean="0"/>
              <a:t> keep as much of the threading code in native ML as possible. We are exposing POSIX primitives within ML, allowing us to make the ML code aware of the priority that the underlying OS thread is running at. </a:t>
            </a:r>
          </a:p>
          <a:p>
            <a:endParaRPr lang="en-US" baseline="0" dirty="0" smtClean="0"/>
          </a:p>
          <a:p>
            <a:r>
              <a:rPr lang="en-US" baseline="0" dirty="0" smtClean="0"/>
              <a:t>As the application boots, it spawns a predetermined number of OS threads and then calls into ML code once the basis library is finished initializing. </a:t>
            </a:r>
          </a:p>
          <a:p>
            <a:endParaRPr lang="en-US" baseline="0" dirty="0" smtClean="0"/>
          </a:p>
          <a:p>
            <a:r>
              <a:rPr lang="en-US" baseline="0" dirty="0" smtClean="0"/>
              <a:t>A nice benefit of using POSIX and keeping our C runtime implementation minimal is that cross compiling for RTEMS should be relatively easy. This will allow us to experiment on actual RT hardware instead. </a:t>
            </a:r>
          </a:p>
          <a:p>
            <a:endParaRPr lang="en-US" baseline="0" dirty="0" smtClean="0"/>
          </a:p>
          <a:p>
            <a:r>
              <a:rPr lang="en-US" baseline="0" dirty="0" smtClean="0"/>
              <a:t>In our current stage of development, we are making the threading changes in a separate branch from our chunking GC. This will allow us to compare threading with </a:t>
            </a:r>
            <a:r>
              <a:rPr lang="en-US" baseline="0" dirty="0" err="1" smtClean="0"/>
              <a:t>Mlton’s</a:t>
            </a:r>
            <a:r>
              <a:rPr lang="en-US" baseline="0" dirty="0" smtClean="0"/>
              <a:t> GC and allocation model against threading with our chunked GC and allocation model. </a:t>
            </a:r>
          </a:p>
          <a:p>
            <a:endParaRPr lang="en-US" baseline="0" dirty="0" smtClean="0"/>
          </a:p>
          <a:p>
            <a:r>
              <a:rPr lang="en-US" baseline="0" dirty="0" smtClean="0"/>
              <a:t>However, since </a:t>
            </a:r>
            <a:r>
              <a:rPr lang="en-US" baseline="0" dirty="0" err="1" smtClean="0"/>
              <a:t>Mlton</a:t>
            </a:r>
            <a:r>
              <a:rPr lang="en-US" baseline="0" dirty="0" smtClean="0"/>
              <a:t> is architected with a single heap and an expectation that it is running in a single OS thread, we need to make various changes to the runtime as well as the emitted code. For example, stack allocation needed to move outside of the GC, internal tracking structures needed to be adjusted to account for multiple threads running on multiple stacks, and safe points need to be identified where the heap can be mutated. We are still actively working on these changes.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49E180-01B1-FD4D-B83F-20E97DCFB56E}" type="slidenum">
              <a:rPr lang="en-US" smtClean="0"/>
              <a:t>11</a:t>
            </a:fld>
            <a:endParaRPr lang="en-US"/>
          </a:p>
        </p:txBody>
      </p:sp>
    </p:spTree>
    <p:extLst>
      <p:ext uri="{BB962C8B-B14F-4D97-AF65-F5344CB8AC3E}">
        <p14:creationId xmlns:p14="http://schemas.microsoft.com/office/powerpoint/2010/main" val="411035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our threading modifications, our objective is to</a:t>
            </a:r>
            <a:r>
              <a:rPr lang="en-US" baseline="0" dirty="0" smtClean="0"/>
              <a:t> keep as much of the threading code in native ML as possible. We are exposing POSIX primitives within ML, allowing us to make the ML code aware of the priority that the underlying OS thread is running at. </a:t>
            </a:r>
          </a:p>
          <a:p>
            <a:endParaRPr lang="en-US" baseline="0" dirty="0" smtClean="0"/>
          </a:p>
          <a:p>
            <a:r>
              <a:rPr lang="en-US" baseline="0" dirty="0" smtClean="0"/>
              <a:t>As the application boots, it spawns a predetermined number of OS threads and then calls into ML code once the basis library is finished initializing. </a:t>
            </a:r>
          </a:p>
          <a:p>
            <a:endParaRPr lang="en-US" baseline="0" dirty="0" smtClean="0"/>
          </a:p>
          <a:p>
            <a:r>
              <a:rPr lang="en-US" baseline="0" dirty="0" smtClean="0"/>
              <a:t>A nice benefit of using POSIX and keeping our C runtime implementation minimal is that cross compiling for RTEMS should be relatively easy. This will allow us to experiment on actual RT hardware instead. </a:t>
            </a:r>
          </a:p>
          <a:p>
            <a:endParaRPr lang="en-US" baseline="0" dirty="0" smtClean="0"/>
          </a:p>
          <a:p>
            <a:r>
              <a:rPr lang="en-US" baseline="0" dirty="0" smtClean="0"/>
              <a:t>In our current stage of development, we are making the threading changes in a separate branch from our chunking GC. This will allow us to compare threading with </a:t>
            </a:r>
            <a:r>
              <a:rPr lang="en-US" baseline="0" dirty="0" err="1" smtClean="0"/>
              <a:t>Mlton’s</a:t>
            </a:r>
            <a:r>
              <a:rPr lang="en-US" baseline="0" dirty="0" smtClean="0"/>
              <a:t> GC and allocation model against threading with our chunked GC and allocation model. </a:t>
            </a:r>
          </a:p>
          <a:p>
            <a:endParaRPr lang="en-US" baseline="0" dirty="0" smtClean="0"/>
          </a:p>
          <a:p>
            <a:r>
              <a:rPr lang="en-US" baseline="0" dirty="0" smtClean="0"/>
              <a:t>However, since </a:t>
            </a:r>
            <a:r>
              <a:rPr lang="en-US" baseline="0" dirty="0" err="1" smtClean="0"/>
              <a:t>Mlton</a:t>
            </a:r>
            <a:r>
              <a:rPr lang="en-US" baseline="0" dirty="0" smtClean="0"/>
              <a:t> is architected with a single heap and an expectation that it is running in a single OS thread, we need to make various changes to the runtime as well as the emitted code. For example, stack allocation needed to move outside of the GC, internal tracking structures needed to be adjusted to account for multiple threads running on multiple stacks, and safe points need to be identified where the heap can be mutated. We are still actively working on these changes.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9149E180-01B1-FD4D-B83F-20E97DCFB56E}" type="slidenum">
              <a:rPr lang="en-US" smtClean="0"/>
              <a:t>12</a:t>
            </a:fld>
            <a:endParaRPr lang="en-US"/>
          </a:p>
        </p:txBody>
      </p:sp>
    </p:spTree>
    <p:extLst>
      <p:ext uri="{BB962C8B-B14F-4D97-AF65-F5344CB8AC3E}">
        <p14:creationId xmlns:p14="http://schemas.microsoft.com/office/powerpoint/2010/main" val="4110358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show</a:t>
            </a:r>
            <a:r>
              <a:rPr lang="en-US" baseline="0" dirty="0" smtClean="0"/>
              <a:t> some preliminary results for performance versus baseline </a:t>
            </a:r>
            <a:r>
              <a:rPr lang="en-US" baseline="0" dirty="0" err="1" smtClean="0"/>
              <a:t>Mlton</a:t>
            </a:r>
            <a:r>
              <a:rPr lang="en-US" baseline="0" dirty="0" smtClean="0"/>
              <a:t>. We performed various optimization permutations to see what the effects would be. Initially, with optimizations disabled, we perform quite badly, however after studying the issues I’ve mentioned, making code improvements and re-enabling some safe optimizations, we were able to bring our performance much closer to the baseline. </a:t>
            </a:r>
          </a:p>
          <a:p>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13</a:t>
            </a:fld>
            <a:endParaRPr lang="en-US"/>
          </a:p>
        </p:txBody>
      </p:sp>
    </p:spTree>
    <p:extLst>
      <p:ext uri="{BB962C8B-B14F-4D97-AF65-F5344CB8AC3E}">
        <p14:creationId xmlns:p14="http://schemas.microsoft.com/office/powerpoint/2010/main" val="1429344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 show some results of </a:t>
            </a:r>
            <a:r>
              <a:rPr lang="en-US" baseline="0" dirty="0" err="1" smtClean="0"/>
              <a:t>Mlton</a:t>
            </a:r>
            <a:r>
              <a:rPr lang="en-US" baseline="0" dirty="0" smtClean="0"/>
              <a:t> compiled for RTEMS running a few benchmarks. The results show baseline and our RTGC branch. While the results don’t look particularly good, we are still in the early stages of engineering the necessary changes to </a:t>
            </a:r>
            <a:r>
              <a:rPr lang="en-US" baseline="0" dirty="0" err="1" smtClean="0"/>
              <a:t>Mlton</a:t>
            </a:r>
            <a:r>
              <a:rPr lang="en-US" baseline="0" dirty="0" smtClean="0"/>
              <a:t> to move it to an RT platform and so we expect to be able to focus on performance improvements during later stages of our research.</a:t>
            </a:r>
          </a:p>
          <a:p>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14</a:t>
            </a:fld>
            <a:endParaRPr lang="en-US"/>
          </a:p>
        </p:txBody>
      </p:sp>
    </p:spTree>
    <p:extLst>
      <p:ext uri="{BB962C8B-B14F-4D97-AF65-F5344CB8AC3E}">
        <p14:creationId xmlns:p14="http://schemas.microsoft.com/office/powerpoint/2010/main" val="2640608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what’s next? What else</a:t>
            </a:r>
            <a:r>
              <a:rPr lang="en-US" baseline="0" dirty="0" smtClean="0"/>
              <a:t> do we want to tackle in those later stages? We are very interested in getting past the engineering stage and into the model exploration stage where we can explore message passing between threads, various thread models, and possibly promises and their utility for FP+RT programming. We also have not looked deeply at the information that </a:t>
            </a:r>
            <a:r>
              <a:rPr lang="en-US" baseline="0" dirty="0" err="1" smtClean="0"/>
              <a:t>Mlton</a:t>
            </a:r>
            <a:r>
              <a:rPr lang="en-US" baseline="0" dirty="0" smtClean="0"/>
              <a:t> derives during compilation. </a:t>
            </a:r>
            <a:r>
              <a:rPr lang="en-US" baseline="0" dirty="0" err="1" smtClean="0"/>
              <a:t>MLton</a:t>
            </a:r>
            <a:r>
              <a:rPr lang="en-US" baseline="0" dirty="0" smtClean="0"/>
              <a:t> uses this information for optimization the generated code, but obviously only in a non-real-time context. Our expectation is that as we begin to look at FP from an RT perspective, this information will be useful for calculating RT specific optimizations. We also want to explore hierarchical scheduling models. </a:t>
            </a:r>
          </a:p>
          <a:p>
            <a:endParaRPr lang="en-US" baseline="0" dirty="0" smtClean="0"/>
          </a:p>
          <a:p>
            <a:r>
              <a:rPr lang="en-US" baseline="0" dirty="0" smtClean="0"/>
              <a:t>So to wrap up, we’ve done a lot of engineering over the past six months or so to move </a:t>
            </a:r>
            <a:r>
              <a:rPr lang="en-US" baseline="0" dirty="0" err="1" smtClean="0"/>
              <a:t>Mlton</a:t>
            </a:r>
            <a:r>
              <a:rPr lang="en-US" baseline="0" dirty="0" smtClean="0"/>
              <a:t> in the direction of having a new allocation, GC and threading model in its runtime and compiler. Once we’ve stabilized these changes and worked through their nuances, we believe this will be a platform for exploring many interesting questions about FP on RTS. </a:t>
            </a:r>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15</a:t>
            </a:fld>
            <a:endParaRPr lang="en-US"/>
          </a:p>
        </p:txBody>
      </p:sp>
    </p:spTree>
    <p:extLst>
      <p:ext uri="{BB962C8B-B14F-4D97-AF65-F5344CB8AC3E}">
        <p14:creationId xmlns:p14="http://schemas.microsoft.com/office/powerpoint/2010/main" val="2496324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here to talk about why we</a:t>
            </a:r>
            <a:r>
              <a:rPr lang="en-US" baseline="0" dirty="0" smtClean="0"/>
              <a:t> think functional programming with respect to real-time applications is an area that needs to be explored and what we’ve been working on in support of that.</a:t>
            </a:r>
          </a:p>
          <a:p>
            <a:endParaRPr lang="en-US" baseline="0" dirty="0" smtClean="0"/>
          </a:p>
          <a:p>
            <a:r>
              <a:rPr lang="en-US" baseline="0" dirty="0" smtClean="0"/>
              <a:t>There’s a great deal of RT research in the imperative space, particular in support of Java. However, imperative languages, whose model often encourages a lack of referential transparency, are more difficult to reason about. In real-time systems, the ability to reason about the correctness of a program is paramount. We feel that functional programming with respect to real-time is an area that is not as well studied as is imperative programming and this is why we are pursuing this line of research.</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2</a:t>
            </a:fld>
            <a:endParaRPr lang="en-US"/>
          </a:p>
        </p:txBody>
      </p:sp>
    </p:spTree>
    <p:extLst>
      <p:ext uri="{BB962C8B-B14F-4D97-AF65-F5344CB8AC3E}">
        <p14:creationId xmlns:p14="http://schemas.microsoft.com/office/powerpoint/2010/main" val="178007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one</a:t>
            </a:r>
            <a:r>
              <a:rPr lang="en-US" baseline="0" dirty="0" smtClean="0"/>
              <a:t> of the impediments to conducting research in this area is the lack of a platform. That’s not to say that robust functional programming compilers don’t exist, just that nothing suitable exists for exploring FP on RTS. </a:t>
            </a:r>
          </a:p>
          <a:p>
            <a:endParaRPr lang="en-US" baseline="0" dirty="0" smtClean="0"/>
          </a:p>
          <a:p>
            <a:r>
              <a:rPr lang="en-US" baseline="0" dirty="0" smtClean="0"/>
              <a:t>In particular, the existing compilers lack critical RT features </a:t>
            </a:r>
            <a:r>
              <a:rPr lang="en-US" baseline="0" smtClean="0"/>
              <a:t>such as </a:t>
            </a:r>
            <a:r>
              <a:rPr lang="en-US" baseline="0" dirty="0" smtClean="0"/>
              <a:t>real-time capable GC </a:t>
            </a:r>
            <a:r>
              <a:rPr lang="en-US" baseline="0" smtClean="0"/>
              <a:t>and RTOS </a:t>
            </a:r>
            <a:r>
              <a:rPr lang="en-US" baseline="0" dirty="0" smtClean="0"/>
              <a:t>supported threading. </a:t>
            </a:r>
          </a:p>
          <a:p>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3</a:t>
            </a:fld>
            <a:endParaRPr lang="en-US"/>
          </a:p>
        </p:txBody>
      </p:sp>
    </p:spTree>
    <p:extLst>
      <p:ext uri="{BB962C8B-B14F-4D97-AF65-F5344CB8AC3E}">
        <p14:creationId xmlns:p14="http://schemas.microsoft.com/office/powerpoint/2010/main" val="75479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we’ve been focusing</a:t>
            </a:r>
            <a:r>
              <a:rPr lang="en-US" baseline="0" dirty="0" smtClean="0"/>
              <a:t> on over the past six months has been adding those features so that we can have an FP platform on which to explore RT. In particular, we’ve been working on the allocation model for various types of objects as well as analyzing how the compiler makes decisions about optimizations. We’ve also been working on integrating OS level threads into the runtime and identifying critical sections of code that would be impacted by moving the compiled output from single to multi-threaded.</a:t>
            </a:r>
          </a:p>
          <a:p>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4</a:t>
            </a:fld>
            <a:endParaRPr lang="en-US"/>
          </a:p>
        </p:txBody>
      </p:sp>
    </p:spTree>
    <p:extLst>
      <p:ext uri="{BB962C8B-B14F-4D97-AF65-F5344CB8AC3E}">
        <p14:creationId xmlns:p14="http://schemas.microsoft.com/office/powerpoint/2010/main" val="115699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our research, we’ve chosen </a:t>
            </a:r>
            <a:r>
              <a:rPr lang="en-US" dirty="0" err="1" smtClean="0"/>
              <a:t>MLton</a:t>
            </a:r>
            <a:r>
              <a:rPr lang="en-US" baseline="0" dirty="0" smtClean="0"/>
              <a:t> as our platform. It’s been around for almost 20 years, and has seen a lot of development in that time. It is whole-program optimizing and produces very fast code. One of its output modes is C, which allows us to cross compile onto platforms that are not supported at the machine level by </a:t>
            </a:r>
            <a:r>
              <a:rPr lang="en-US" baseline="0" dirty="0" err="1" smtClean="0"/>
              <a:t>MLton</a:t>
            </a:r>
            <a:r>
              <a:rPr lang="en-US" baseline="0" dirty="0" smtClean="0"/>
              <a:t>. However, there are a number of challenges to overcome before we can use </a:t>
            </a:r>
            <a:r>
              <a:rPr lang="en-US" baseline="0" dirty="0" err="1" smtClean="0"/>
              <a:t>MLton</a:t>
            </a:r>
            <a:r>
              <a:rPr lang="en-US" baseline="0" dirty="0" smtClean="0"/>
              <a:t> as a platform to RT exploration.</a:t>
            </a:r>
          </a:p>
          <a:p>
            <a:endParaRPr lang="en-US" baseline="0" dirty="0" smtClean="0"/>
          </a:p>
          <a:p>
            <a:r>
              <a:rPr lang="en-US" baseline="0" dirty="0" smtClean="0"/>
              <a:t>For example, </a:t>
            </a:r>
          </a:p>
          <a:p>
            <a:endParaRPr lang="en-US" baseline="0" dirty="0" smtClean="0"/>
          </a:p>
          <a:p>
            <a:pPr marL="171450" indent="-171450">
              <a:buFontTx/>
              <a:buChar char="-"/>
            </a:pPr>
            <a:r>
              <a:rPr lang="en-US" baseline="0" dirty="0" smtClean="0"/>
              <a:t>understanding the various optimizations that </a:t>
            </a:r>
            <a:r>
              <a:rPr lang="en-US" baseline="0" dirty="0" err="1" smtClean="0"/>
              <a:t>Mlton</a:t>
            </a:r>
            <a:r>
              <a:rPr lang="en-US" baseline="0" dirty="0" smtClean="0"/>
              <a:t> performs with respect to arrays and then understanding how those optimizations fit (or don’t) within our allocation model. </a:t>
            </a:r>
          </a:p>
          <a:p>
            <a:pPr marL="171450" indent="-171450">
              <a:buFontTx/>
              <a:buChar char="-"/>
            </a:pPr>
            <a:r>
              <a:rPr lang="en-US" baseline="0" dirty="0" smtClean="0"/>
              <a:t>how to manage stack expansion when you run out of room</a:t>
            </a:r>
          </a:p>
          <a:p>
            <a:pPr marL="171450" indent="-171450">
              <a:buFontTx/>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5</a:t>
            </a:fld>
            <a:endParaRPr lang="en-US"/>
          </a:p>
        </p:txBody>
      </p:sp>
    </p:spTree>
    <p:extLst>
      <p:ext uri="{BB962C8B-B14F-4D97-AF65-F5344CB8AC3E}">
        <p14:creationId xmlns:p14="http://schemas.microsoft.com/office/powerpoint/2010/main" val="79890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is to provide</a:t>
            </a:r>
            <a:r>
              <a:rPr lang="en-US" baseline="0" dirty="0" smtClean="0"/>
              <a:t> a useful framework and platform for exploring FP+RT concepts. To do this we need to solve some low level engineering issues with the compiler we selected, but once done, we can progress more rapidly by exploring models directly in ML.</a:t>
            </a:r>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6</a:t>
            </a:fld>
            <a:endParaRPr lang="en-US"/>
          </a:p>
        </p:txBody>
      </p:sp>
    </p:spTree>
    <p:extLst>
      <p:ext uri="{BB962C8B-B14F-4D97-AF65-F5344CB8AC3E}">
        <p14:creationId xmlns:p14="http://schemas.microsoft.com/office/powerpoint/2010/main" val="262428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we’ve worked on a few things.</a:t>
            </a:r>
            <a:r>
              <a:rPr lang="en-US" baseline="0" dirty="0" smtClean="0"/>
              <a:t> We began by looking at object allocation size when running </a:t>
            </a:r>
            <a:r>
              <a:rPr lang="en-US" baseline="0" dirty="0" err="1" smtClean="0"/>
              <a:t>Mlton’s</a:t>
            </a:r>
            <a:r>
              <a:rPr lang="en-US" baseline="0" dirty="0" smtClean="0"/>
              <a:t> regression suite. We discovered most objects were generally but not always consistently sized. Arrays and stacks were larger than normal objects. We decided to segment our allocations into three chunk sizes based on those basic objects. In each case, our desire was to have the majority of allocations occur in constant time. </a:t>
            </a:r>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7</a:t>
            </a:fld>
            <a:endParaRPr lang="en-US"/>
          </a:p>
        </p:txBody>
      </p:sp>
    </p:spTree>
    <p:extLst>
      <p:ext uri="{BB962C8B-B14F-4D97-AF65-F5344CB8AC3E}">
        <p14:creationId xmlns:p14="http://schemas.microsoft.com/office/powerpoint/2010/main" val="106175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linear objects like</a:t>
            </a:r>
            <a:r>
              <a:rPr lang="en-US" baseline="0" dirty="0" smtClean="0"/>
              <a:t> </a:t>
            </a:r>
            <a:r>
              <a:rPr lang="en-US" baseline="0" dirty="0" err="1" smtClean="0"/>
              <a:t>normals</a:t>
            </a:r>
            <a:r>
              <a:rPr lang="en-US" baseline="0" dirty="0" smtClean="0"/>
              <a:t> and stacks, allocation is straight forward and involves allocating an appropriately sized chunk and, if larger than our predetermined chunk size, linking in additional chunks. We can calculate the chunk and offset directly from the pointers emitted by </a:t>
            </a:r>
            <a:r>
              <a:rPr lang="en-US" baseline="0" dirty="0" err="1" smtClean="0"/>
              <a:t>Mlton</a:t>
            </a:r>
            <a:r>
              <a:rPr lang="en-US" baseline="0" dirty="0" smtClean="0"/>
              <a:t>. What’s interesting about that is that we can potentially adjust the chunk sizes on a workload-by-workload basis, always trying to maintain constant time allocation and accessing for the majority of the cases.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8</a:t>
            </a:fld>
            <a:endParaRPr lang="en-US"/>
          </a:p>
        </p:txBody>
      </p:sp>
    </p:spTree>
    <p:extLst>
      <p:ext uri="{BB962C8B-B14F-4D97-AF65-F5344CB8AC3E}">
        <p14:creationId xmlns:p14="http://schemas.microsoft.com/office/powerpoint/2010/main" val="242397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Array</a:t>
            </a:r>
            <a:r>
              <a:rPr lang="en-US" baseline="0" dirty="0" smtClean="0"/>
              <a:t>s presented a particular challenge. We want to organize them into trees, but found that the optimization pass that flattens arrays into linear objects made it difficult for us to directly calculate the correct chunk and offset directly from the </a:t>
            </a:r>
            <a:r>
              <a:rPr lang="en-US" baseline="0" dirty="0" err="1" smtClean="0"/>
              <a:t>Mlton</a:t>
            </a:r>
            <a:r>
              <a:rPr lang="en-US" baseline="0" dirty="0" smtClean="0"/>
              <a:t> pointer.  We decided to disable flattening until we can study this more.</a:t>
            </a:r>
          </a:p>
          <a:p>
            <a:endParaRPr lang="en-US" dirty="0"/>
          </a:p>
        </p:txBody>
      </p:sp>
      <p:sp>
        <p:nvSpPr>
          <p:cNvPr id="4" name="Slide Number Placeholder 3"/>
          <p:cNvSpPr>
            <a:spLocks noGrp="1"/>
          </p:cNvSpPr>
          <p:nvPr>
            <p:ph type="sldNum" sz="quarter" idx="10"/>
          </p:nvPr>
        </p:nvSpPr>
        <p:spPr/>
        <p:txBody>
          <a:bodyPr/>
          <a:lstStyle/>
          <a:p>
            <a:fld id="{9149E180-01B1-FD4D-B83F-20E97DCFB56E}" type="slidenum">
              <a:rPr lang="en-US" smtClean="0"/>
              <a:t>9</a:t>
            </a:fld>
            <a:endParaRPr lang="en-US"/>
          </a:p>
        </p:txBody>
      </p:sp>
    </p:spTree>
    <p:extLst>
      <p:ext uri="{BB962C8B-B14F-4D97-AF65-F5344CB8AC3E}">
        <p14:creationId xmlns:p14="http://schemas.microsoft.com/office/powerpoint/2010/main" val="114491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DDF3F9-1981-4E48-B7BC-B8A03E21FE10}"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329694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DDF3F9-1981-4E48-B7BC-B8A03E21FE10}"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310665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DDF3F9-1981-4E48-B7BC-B8A03E21FE10}"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264491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DDF3F9-1981-4E48-B7BC-B8A03E21FE10}"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22031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DDF3F9-1981-4E48-B7BC-B8A03E21FE10}" type="datetimeFigureOut">
              <a:rPr lang="en-US" smtClean="0"/>
              <a:t>12/1/15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25730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DDF3F9-1981-4E48-B7BC-B8A03E21FE10}"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293287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DDF3F9-1981-4E48-B7BC-B8A03E21FE10}" type="datetimeFigureOut">
              <a:rPr lang="en-US" smtClean="0"/>
              <a:t>12/1/15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14729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DDF3F9-1981-4E48-B7BC-B8A03E21FE10}" type="datetimeFigureOut">
              <a:rPr lang="en-US" smtClean="0"/>
              <a:t>12/1/15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42602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DF3F9-1981-4E48-B7BC-B8A03E21FE10}" type="datetimeFigureOut">
              <a:rPr lang="en-US" smtClean="0"/>
              <a:t>12/1/15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151253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DDF3F9-1981-4E48-B7BC-B8A03E21FE10}"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8219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DDF3F9-1981-4E48-B7BC-B8A03E21FE10}" type="datetimeFigureOut">
              <a:rPr lang="en-US" smtClean="0"/>
              <a:t>12/1/15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6DAAB9-BB5F-294E-86DE-C7AC836C2027}" type="slidenum">
              <a:rPr lang="en-US" smtClean="0"/>
              <a:t>‹#›</a:t>
            </a:fld>
            <a:endParaRPr lang="en-US"/>
          </a:p>
        </p:txBody>
      </p:sp>
    </p:spTree>
    <p:extLst>
      <p:ext uri="{BB962C8B-B14F-4D97-AF65-F5344CB8AC3E}">
        <p14:creationId xmlns:p14="http://schemas.microsoft.com/office/powerpoint/2010/main" val="1447800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gray_seal_alt.jpg"/>
          <p:cNvPicPr>
            <a:picLocks noChangeAspect="1"/>
          </p:cNvPicPr>
          <p:nvPr userDrawn="1"/>
        </p:nvPicPr>
        <p:blipFill>
          <a:blip r:embed="rId13">
            <a:alphaModFix amt="20000"/>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DF3F9-1981-4E48-B7BC-B8A03E21FE10}" type="datetimeFigureOut">
              <a:rPr lang="en-US" smtClean="0"/>
              <a:t>12/1/15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DAAB9-BB5F-294E-86DE-C7AC836C2027}" type="slidenum">
              <a:rPr lang="en-US" smtClean="0"/>
              <a:t>‹#›</a:t>
            </a:fld>
            <a:endParaRPr lang="en-US"/>
          </a:p>
        </p:txBody>
      </p:sp>
    </p:spTree>
    <p:extLst>
      <p:ext uri="{BB962C8B-B14F-4D97-AF65-F5344CB8AC3E}">
        <p14:creationId xmlns:p14="http://schemas.microsoft.com/office/powerpoint/2010/main" val="359233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Adding Real-time Capabilities to a SML Compiler </a:t>
            </a:r>
            <a:r>
              <a:rPr lang="en-US" dirty="0" smtClean="0"/>
              <a:t/>
            </a:r>
            <a:br>
              <a:rPr lang="en-US" dirty="0" smtClean="0"/>
            </a:br>
            <a:r>
              <a:rPr lang="en-US" sz="2700" dirty="0" smtClean="0"/>
              <a:t>DPRTCPS 2015</a:t>
            </a:r>
            <a:endParaRPr lang="en-US" sz="2700" dirty="0"/>
          </a:p>
        </p:txBody>
      </p:sp>
      <p:sp>
        <p:nvSpPr>
          <p:cNvPr id="3" name="Subtitle 2"/>
          <p:cNvSpPr>
            <a:spLocks noGrp="1"/>
          </p:cNvSpPr>
          <p:nvPr>
            <p:ph type="subTitle" idx="1"/>
          </p:nvPr>
        </p:nvSpPr>
        <p:spPr/>
        <p:txBody>
          <a:bodyPr/>
          <a:lstStyle/>
          <a:p>
            <a:r>
              <a:rPr lang="en-US" dirty="0" err="1"/>
              <a:t>Muyuan</a:t>
            </a:r>
            <a:r>
              <a:rPr lang="en-US" dirty="0"/>
              <a:t> Li, Daniel E </a:t>
            </a:r>
            <a:r>
              <a:rPr lang="en-US" dirty="0" err="1"/>
              <a:t>McArdle</a:t>
            </a:r>
            <a:r>
              <a:rPr lang="en-US" dirty="0"/>
              <a:t>, </a:t>
            </a:r>
            <a:endParaRPr lang="en-US" dirty="0" smtClean="0"/>
          </a:p>
          <a:p>
            <a:r>
              <a:rPr lang="en-US" b="1" i="1" dirty="0" smtClean="0"/>
              <a:t>Jeff Murphy</a:t>
            </a:r>
            <a:r>
              <a:rPr lang="en-US" dirty="0"/>
              <a:t>, </a:t>
            </a:r>
            <a:r>
              <a:rPr lang="en-US" dirty="0" err="1"/>
              <a:t>Bhargav</a:t>
            </a:r>
            <a:r>
              <a:rPr lang="en-US" dirty="0"/>
              <a:t> </a:t>
            </a:r>
            <a:r>
              <a:rPr lang="en-US" dirty="0" err="1"/>
              <a:t>Shivkumar</a:t>
            </a:r>
            <a:r>
              <a:rPr lang="en-US" dirty="0"/>
              <a:t>, Lukasz </a:t>
            </a:r>
            <a:r>
              <a:rPr lang="en-US" dirty="0" err="1"/>
              <a:t>Ziarek</a:t>
            </a:r>
            <a:r>
              <a:rPr lang="en-US" dirty="0"/>
              <a:t> </a:t>
            </a:r>
            <a:r>
              <a:rPr lang="en-US" dirty="0" smtClean="0"/>
              <a:t>- SUNY </a:t>
            </a:r>
            <a:r>
              <a:rPr lang="en-US" dirty="0"/>
              <a:t>Buffalo </a:t>
            </a:r>
            <a:endParaRPr lang="en-US" dirty="0" smtClean="0"/>
          </a:p>
          <a:p>
            <a:endParaRPr lang="en-US" dirty="0"/>
          </a:p>
        </p:txBody>
      </p:sp>
    </p:spTree>
    <p:extLst>
      <p:ext uri="{BB962C8B-B14F-4D97-AF65-F5344CB8AC3E}">
        <p14:creationId xmlns:p14="http://schemas.microsoft.com/office/powerpoint/2010/main" val="189283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GC</a:t>
            </a:r>
            <a:endParaRPr lang="en-US" dirty="0"/>
          </a:p>
        </p:txBody>
      </p:sp>
      <p:sp>
        <p:nvSpPr>
          <p:cNvPr id="3" name="Content Placeholder 2"/>
          <p:cNvSpPr>
            <a:spLocks noGrp="1"/>
          </p:cNvSpPr>
          <p:nvPr>
            <p:ph idx="1"/>
          </p:nvPr>
        </p:nvSpPr>
        <p:spPr/>
        <p:txBody>
          <a:bodyPr/>
          <a:lstStyle/>
          <a:p>
            <a:r>
              <a:rPr lang="en-US" dirty="0" smtClean="0"/>
              <a:t>Mark/sweep</a:t>
            </a:r>
          </a:p>
          <a:p>
            <a:r>
              <a:rPr lang="en-US" dirty="0" smtClean="0"/>
              <a:t>Stack walking is complicated</a:t>
            </a:r>
          </a:p>
          <a:p>
            <a:r>
              <a:rPr lang="en-US" dirty="0" err="1" smtClean="0"/>
              <a:t>Mlton</a:t>
            </a:r>
            <a:r>
              <a:rPr lang="en-US" dirty="0" smtClean="0"/>
              <a:t> assumes a single heap when deciding when to GC, our model looks similar to multiple heap</a:t>
            </a:r>
          </a:p>
          <a:p>
            <a:endParaRPr lang="en-US" dirty="0"/>
          </a:p>
        </p:txBody>
      </p:sp>
    </p:spTree>
    <p:extLst>
      <p:ext uri="{BB962C8B-B14F-4D97-AF65-F5344CB8AC3E}">
        <p14:creationId xmlns:p14="http://schemas.microsoft.com/office/powerpoint/2010/main" val="24182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Threading</a:t>
            </a:r>
            <a:endParaRPr lang="en-US" dirty="0"/>
          </a:p>
        </p:txBody>
      </p:sp>
      <p:sp>
        <p:nvSpPr>
          <p:cNvPr id="3" name="Content Placeholder 2"/>
          <p:cNvSpPr>
            <a:spLocks noGrp="1"/>
          </p:cNvSpPr>
          <p:nvPr>
            <p:ph idx="1"/>
          </p:nvPr>
        </p:nvSpPr>
        <p:spPr/>
        <p:txBody>
          <a:bodyPr/>
          <a:lstStyle/>
          <a:p>
            <a:r>
              <a:rPr lang="en-US" dirty="0" smtClean="0"/>
              <a:t>Segment into N pre-allocated POSIX threads</a:t>
            </a:r>
          </a:p>
          <a:p>
            <a:pPr lvl="1"/>
            <a:r>
              <a:rPr lang="en-US" dirty="0" smtClean="0"/>
              <a:t>Threads call into ML code as soon as possible</a:t>
            </a:r>
          </a:p>
          <a:p>
            <a:pPr lvl="1"/>
            <a:r>
              <a:rPr lang="en-US" dirty="0" smtClean="0"/>
              <a:t>Allows for port to RTEMS</a:t>
            </a:r>
          </a:p>
          <a:p>
            <a:r>
              <a:rPr lang="en-US" dirty="0" smtClean="0"/>
              <a:t>Associate priorities with each POSIX thread</a:t>
            </a:r>
          </a:p>
          <a:p>
            <a:r>
              <a:rPr lang="en-US" dirty="0" smtClean="0"/>
              <a:t>Move stack allocation out of GC</a:t>
            </a:r>
            <a:endParaRPr lang="en-US" dirty="0"/>
          </a:p>
        </p:txBody>
      </p:sp>
    </p:spTree>
    <p:extLst>
      <p:ext uri="{BB962C8B-B14F-4D97-AF65-F5344CB8AC3E}">
        <p14:creationId xmlns:p14="http://schemas.microsoft.com/office/powerpoint/2010/main" val="1925883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Threading</a:t>
            </a:r>
            <a:endParaRPr lang="en-US" dirty="0"/>
          </a:p>
        </p:txBody>
      </p:sp>
      <p:pic>
        <p:nvPicPr>
          <p:cNvPr id="5" name="Content Placeholder 4" descr="priQ.pdf"/>
          <p:cNvPicPr>
            <a:picLocks noGrp="1" noChangeAspect="1"/>
          </p:cNvPicPr>
          <p:nvPr>
            <p:ph idx="1"/>
          </p:nvPr>
        </p:nvPicPr>
        <p:blipFill>
          <a:blip r:embed="rId3">
            <a:extLst>
              <a:ext uri="{28A0092B-C50C-407E-A947-70E740481C1C}">
                <a14:useLocalDpi xmlns:a14="http://schemas.microsoft.com/office/drawing/2010/main" val="0"/>
              </a:ext>
            </a:extLst>
          </a:blip>
          <a:srcRect t="-33096" b="-33096"/>
          <a:stretch>
            <a:fillRect/>
          </a:stretch>
        </p:blipFill>
        <p:spPr/>
      </p:pic>
    </p:spTree>
    <p:extLst>
      <p:ext uri="{BB962C8B-B14F-4D97-AF65-F5344CB8AC3E}">
        <p14:creationId xmlns:p14="http://schemas.microsoft.com/office/powerpoint/2010/main" val="4006273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0344"/>
            <a:ext cx="8229600" cy="1143000"/>
          </a:xfrm>
        </p:spPr>
        <p:txBody>
          <a:bodyPr/>
          <a:lstStyle/>
          <a:p>
            <a:r>
              <a:rPr lang="en-US" dirty="0" smtClean="0"/>
              <a:t>Preliminary Results</a:t>
            </a:r>
            <a:endParaRPr lang="en-US" dirty="0"/>
          </a:p>
        </p:txBody>
      </p:sp>
      <p:pic>
        <p:nvPicPr>
          <p:cNvPr id="4" name="Content Placeholder 3" descr="overall.pdf"/>
          <p:cNvPicPr>
            <a:picLocks noGrp="1" noChangeAspect="1"/>
          </p:cNvPicPr>
          <p:nvPr>
            <p:ph idx="1"/>
          </p:nvPr>
        </p:nvPicPr>
        <p:blipFill>
          <a:blip r:embed="rId3">
            <a:extLst>
              <a:ext uri="{28A0092B-C50C-407E-A947-70E740481C1C}">
                <a14:useLocalDpi xmlns:a14="http://schemas.microsoft.com/office/drawing/2010/main" val="0"/>
              </a:ext>
            </a:extLst>
          </a:blip>
          <a:srcRect l="-18187" r="-18187"/>
          <a:stretch>
            <a:fillRect/>
          </a:stretch>
        </p:blipFill>
        <p:spPr>
          <a:xfrm>
            <a:off x="457200" y="1600200"/>
            <a:ext cx="8229600" cy="4525963"/>
          </a:xfrm>
        </p:spPr>
      </p:pic>
    </p:spTree>
    <p:extLst>
      <p:ext uri="{BB962C8B-B14F-4D97-AF65-F5344CB8AC3E}">
        <p14:creationId xmlns:p14="http://schemas.microsoft.com/office/powerpoint/2010/main" val="2773433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Preliminary Results</a:t>
            </a:r>
            <a:endParaRPr lang="en-US" dirty="0"/>
          </a:p>
        </p:txBody>
      </p:sp>
      <p:pic>
        <p:nvPicPr>
          <p:cNvPr id="4" name="Content Placeholder 3" descr="rtems-benchmark.pdf"/>
          <p:cNvPicPr>
            <a:picLocks noGrp="1" noChangeAspect="1"/>
          </p:cNvPicPr>
          <p:nvPr>
            <p:ph idx="1"/>
          </p:nvPr>
        </p:nvPicPr>
        <p:blipFill>
          <a:blip r:embed="rId3">
            <a:extLst>
              <a:ext uri="{28A0092B-C50C-407E-A947-70E740481C1C}">
                <a14:useLocalDpi xmlns:a14="http://schemas.microsoft.com/office/drawing/2010/main" val="0"/>
              </a:ext>
            </a:extLst>
          </a:blip>
          <a:srcRect l="-18187" r="-18187"/>
          <a:stretch>
            <a:fillRect/>
          </a:stretch>
        </p:blipFill>
        <p:spPr/>
      </p:pic>
    </p:spTree>
    <p:extLst>
      <p:ext uri="{BB962C8B-B14F-4D97-AF65-F5344CB8AC3E}">
        <p14:creationId xmlns:p14="http://schemas.microsoft.com/office/powerpoint/2010/main" val="33375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What’s Next?</a:t>
            </a:r>
            <a:endParaRPr lang="en-US" dirty="0"/>
          </a:p>
        </p:txBody>
      </p:sp>
      <p:sp>
        <p:nvSpPr>
          <p:cNvPr id="3" name="Content Placeholder 2"/>
          <p:cNvSpPr>
            <a:spLocks noGrp="1"/>
          </p:cNvSpPr>
          <p:nvPr>
            <p:ph idx="1"/>
          </p:nvPr>
        </p:nvSpPr>
        <p:spPr/>
        <p:txBody>
          <a:bodyPr/>
          <a:lstStyle/>
          <a:p>
            <a:r>
              <a:rPr lang="en-US" dirty="0" smtClean="0"/>
              <a:t>Exploration of programming models, </a:t>
            </a:r>
            <a:r>
              <a:rPr lang="en-US" dirty="0" err="1" smtClean="0"/>
              <a:t>eg</a:t>
            </a:r>
            <a:r>
              <a:rPr lang="en-US" dirty="0" smtClean="0"/>
              <a:t>, message passing, promises</a:t>
            </a:r>
          </a:p>
          <a:p>
            <a:r>
              <a:rPr lang="en-US" dirty="0" smtClean="0"/>
              <a:t>Compiler optimizations that are RT specific</a:t>
            </a:r>
          </a:p>
          <a:p>
            <a:pPr lvl="1"/>
            <a:r>
              <a:rPr lang="en-US" dirty="0" smtClean="0"/>
              <a:t>Optimization of GC</a:t>
            </a:r>
          </a:p>
          <a:p>
            <a:pPr lvl="1"/>
            <a:r>
              <a:rPr lang="en-US" dirty="0" smtClean="0"/>
              <a:t>There is much information available within </a:t>
            </a:r>
            <a:r>
              <a:rPr lang="en-US" dirty="0" err="1" smtClean="0"/>
              <a:t>MLton</a:t>
            </a:r>
            <a:r>
              <a:rPr lang="en-US" dirty="0" smtClean="0"/>
              <a:t> that can be used to make RT optimization decisions </a:t>
            </a:r>
          </a:p>
          <a:p>
            <a:r>
              <a:rPr lang="en-US" dirty="0" smtClean="0"/>
              <a:t>Hierarchical Scheduling models</a:t>
            </a:r>
          </a:p>
          <a:p>
            <a:endParaRPr lang="en-US" dirty="0"/>
          </a:p>
        </p:txBody>
      </p:sp>
    </p:spTree>
    <p:extLst>
      <p:ext uri="{BB962C8B-B14F-4D97-AF65-F5344CB8AC3E}">
        <p14:creationId xmlns:p14="http://schemas.microsoft.com/office/powerpoint/2010/main" val="237702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1037"/>
            <a:ext cx="8229600" cy="1143000"/>
          </a:xfrm>
        </p:spPr>
        <p:txBody>
          <a:bodyPr/>
          <a:lstStyle/>
          <a:p>
            <a:r>
              <a:rPr lang="en-US" dirty="0" smtClean="0"/>
              <a:t>Why FP for RTS?</a:t>
            </a:r>
            <a:endParaRPr lang="en-US" dirty="0"/>
          </a:p>
        </p:txBody>
      </p:sp>
      <p:sp>
        <p:nvSpPr>
          <p:cNvPr id="3" name="Content Placeholder 2"/>
          <p:cNvSpPr>
            <a:spLocks noGrp="1"/>
          </p:cNvSpPr>
          <p:nvPr>
            <p:ph idx="1"/>
          </p:nvPr>
        </p:nvSpPr>
        <p:spPr>
          <a:xfrm>
            <a:off x="457200" y="1886599"/>
            <a:ext cx="8229600" cy="4525963"/>
          </a:xfrm>
        </p:spPr>
        <p:txBody>
          <a:bodyPr/>
          <a:lstStyle/>
          <a:p>
            <a:r>
              <a:rPr lang="en-US" dirty="0" smtClean="0"/>
              <a:t>Functional programs are easier to reason about</a:t>
            </a:r>
          </a:p>
          <a:p>
            <a:r>
              <a:rPr lang="en-US" dirty="0" smtClean="0"/>
              <a:t>A lot of study of GC and Threading models in imperative space, not as much in the FP space</a:t>
            </a:r>
            <a:endParaRPr lang="en-US" dirty="0"/>
          </a:p>
        </p:txBody>
      </p:sp>
    </p:spTree>
    <p:extLst>
      <p:ext uri="{BB962C8B-B14F-4D97-AF65-F5344CB8AC3E}">
        <p14:creationId xmlns:p14="http://schemas.microsoft.com/office/powerpoint/2010/main" val="190918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8393"/>
            <a:ext cx="8229600" cy="1143000"/>
          </a:xfrm>
        </p:spPr>
        <p:txBody>
          <a:bodyPr/>
          <a:lstStyle/>
          <a:p>
            <a:r>
              <a:rPr lang="en-US" dirty="0" smtClean="0"/>
              <a:t>Lack of Infrastructure</a:t>
            </a:r>
            <a:endParaRPr lang="en-US" dirty="0"/>
          </a:p>
        </p:txBody>
      </p:sp>
      <p:sp>
        <p:nvSpPr>
          <p:cNvPr id="3" name="Content Placeholder 2"/>
          <p:cNvSpPr>
            <a:spLocks noGrp="1"/>
          </p:cNvSpPr>
          <p:nvPr>
            <p:ph idx="1"/>
          </p:nvPr>
        </p:nvSpPr>
        <p:spPr>
          <a:xfrm>
            <a:off x="457200" y="1923955"/>
            <a:ext cx="8229600" cy="4525963"/>
          </a:xfrm>
        </p:spPr>
        <p:txBody>
          <a:bodyPr/>
          <a:lstStyle/>
          <a:p>
            <a:r>
              <a:rPr lang="en-US" dirty="0" smtClean="0"/>
              <a:t>No FP for RTS that we are aware of</a:t>
            </a:r>
          </a:p>
          <a:p>
            <a:r>
              <a:rPr lang="en-US" dirty="0" smtClean="0"/>
              <a:t>Existing FP compilers lack</a:t>
            </a:r>
          </a:p>
          <a:p>
            <a:pPr lvl="1"/>
            <a:r>
              <a:rPr lang="en-US" dirty="0" smtClean="0"/>
              <a:t>RT GC</a:t>
            </a:r>
          </a:p>
          <a:p>
            <a:pPr lvl="1"/>
            <a:r>
              <a:rPr lang="en-US" dirty="0" smtClean="0"/>
              <a:t>RTOS integration</a:t>
            </a:r>
          </a:p>
          <a:p>
            <a:pPr lvl="1"/>
            <a:endParaRPr lang="en-US" dirty="0" smtClean="0"/>
          </a:p>
        </p:txBody>
      </p:sp>
    </p:spTree>
    <p:extLst>
      <p:ext uri="{BB962C8B-B14F-4D97-AF65-F5344CB8AC3E}">
        <p14:creationId xmlns:p14="http://schemas.microsoft.com/office/powerpoint/2010/main" val="261728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558"/>
            <a:ext cx="8229600" cy="1143000"/>
          </a:xfrm>
        </p:spPr>
        <p:txBody>
          <a:bodyPr/>
          <a:lstStyle/>
          <a:p>
            <a:r>
              <a:rPr lang="en-US" dirty="0" smtClean="0"/>
              <a:t>What are we exploring?</a:t>
            </a:r>
            <a:endParaRPr lang="en-US" dirty="0"/>
          </a:p>
        </p:txBody>
      </p:sp>
      <p:sp>
        <p:nvSpPr>
          <p:cNvPr id="3" name="Content Placeholder 2"/>
          <p:cNvSpPr>
            <a:spLocks noGrp="1"/>
          </p:cNvSpPr>
          <p:nvPr>
            <p:ph idx="1"/>
          </p:nvPr>
        </p:nvSpPr>
        <p:spPr>
          <a:xfrm>
            <a:off x="457200" y="2011120"/>
            <a:ext cx="8229600" cy="4525963"/>
          </a:xfrm>
        </p:spPr>
        <p:txBody>
          <a:bodyPr/>
          <a:lstStyle/>
          <a:p>
            <a:r>
              <a:rPr lang="en-US" dirty="0" smtClean="0"/>
              <a:t>Adding compiler support for RT</a:t>
            </a:r>
          </a:p>
          <a:p>
            <a:pPr lvl="1"/>
            <a:r>
              <a:rPr lang="en-US" dirty="0" smtClean="0"/>
              <a:t>Allocation model</a:t>
            </a:r>
          </a:p>
          <a:p>
            <a:pPr lvl="1"/>
            <a:r>
              <a:rPr lang="en-US" dirty="0" smtClean="0"/>
              <a:t>Reasoning about things that are important to RT e.g. when to GC</a:t>
            </a:r>
          </a:p>
          <a:p>
            <a:r>
              <a:rPr lang="en-US" dirty="0" smtClean="0"/>
              <a:t>Adding language runtime support for RT</a:t>
            </a:r>
          </a:p>
          <a:p>
            <a:pPr lvl="1"/>
            <a:r>
              <a:rPr lang="en-US" dirty="0" smtClean="0"/>
              <a:t>OS threads integration</a:t>
            </a:r>
            <a:endParaRPr lang="en-US" dirty="0"/>
          </a:p>
        </p:txBody>
      </p:sp>
    </p:spTree>
    <p:extLst>
      <p:ext uri="{BB962C8B-B14F-4D97-AF65-F5344CB8AC3E}">
        <p14:creationId xmlns:p14="http://schemas.microsoft.com/office/powerpoint/2010/main" val="33180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762"/>
            <a:ext cx="8229600" cy="1143000"/>
          </a:xfrm>
        </p:spPr>
        <p:txBody>
          <a:bodyPr/>
          <a:lstStyle/>
          <a:p>
            <a:r>
              <a:rPr lang="en-US" dirty="0" smtClean="0"/>
              <a:t>Why </a:t>
            </a:r>
            <a:r>
              <a:rPr lang="en-US" dirty="0" err="1" smtClean="0"/>
              <a:t>MLton</a:t>
            </a:r>
            <a:r>
              <a:rPr lang="en-US" dirty="0" smtClean="0"/>
              <a:t>?</a:t>
            </a:r>
            <a:endParaRPr lang="en-US" dirty="0"/>
          </a:p>
        </p:txBody>
      </p:sp>
      <p:sp>
        <p:nvSpPr>
          <p:cNvPr id="3" name="Content Placeholder 2"/>
          <p:cNvSpPr>
            <a:spLocks noGrp="1"/>
          </p:cNvSpPr>
          <p:nvPr>
            <p:ph idx="1"/>
          </p:nvPr>
        </p:nvSpPr>
        <p:spPr>
          <a:xfrm>
            <a:off x="457200" y="1782762"/>
            <a:ext cx="8229600" cy="4525963"/>
          </a:xfrm>
        </p:spPr>
        <p:txBody>
          <a:bodyPr/>
          <a:lstStyle/>
          <a:p>
            <a:r>
              <a:rPr lang="en-US" dirty="0" smtClean="0"/>
              <a:t>Mature code base</a:t>
            </a:r>
          </a:p>
          <a:p>
            <a:r>
              <a:rPr lang="en-US" dirty="0" smtClean="0"/>
              <a:t>Whole-program optimizing, so produced code is more predictable</a:t>
            </a:r>
          </a:p>
          <a:p>
            <a:r>
              <a:rPr lang="en-US" dirty="0" smtClean="0"/>
              <a:t>Produces C code thus easing the path to experimentation on RT platforms</a:t>
            </a:r>
          </a:p>
          <a:p>
            <a:r>
              <a:rPr lang="en-US" dirty="0" smtClean="0"/>
              <a:t>But there are challenges to overcome..</a:t>
            </a:r>
            <a:endParaRPr lang="en-US" dirty="0"/>
          </a:p>
        </p:txBody>
      </p:sp>
    </p:spTree>
    <p:extLst>
      <p:ext uri="{BB962C8B-B14F-4D97-AF65-F5344CB8AC3E}">
        <p14:creationId xmlns:p14="http://schemas.microsoft.com/office/powerpoint/2010/main" val="356161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4069"/>
            <a:ext cx="8229600" cy="1143000"/>
          </a:xfrm>
        </p:spPr>
        <p:txBody>
          <a:bodyPr/>
          <a:lstStyle/>
          <a:p>
            <a:r>
              <a:rPr lang="en-US" dirty="0" smtClean="0"/>
              <a:t>Where are we going?</a:t>
            </a:r>
            <a:endParaRPr lang="en-US" dirty="0"/>
          </a:p>
        </p:txBody>
      </p:sp>
      <p:sp>
        <p:nvSpPr>
          <p:cNvPr id="3" name="Content Placeholder 2"/>
          <p:cNvSpPr>
            <a:spLocks noGrp="1"/>
          </p:cNvSpPr>
          <p:nvPr>
            <p:ph idx="1"/>
          </p:nvPr>
        </p:nvSpPr>
        <p:spPr>
          <a:xfrm>
            <a:off x="457200" y="2171700"/>
            <a:ext cx="8229600" cy="4525963"/>
          </a:xfrm>
        </p:spPr>
        <p:txBody>
          <a:bodyPr/>
          <a:lstStyle/>
          <a:p>
            <a:r>
              <a:rPr lang="en-US" dirty="0" smtClean="0"/>
              <a:t>Goal is to build a useful framework for exploring FP+RT concepts</a:t>
            </a:r>
          </a:p>
          <a:p>
            <a:r>
              <a:rPr lang="en-US" dirty="0" smtClean="0"/>
              <a:t>E.g. we need lower level constructs like priority-aware threads and predictable GC in order to explore higher level models relevant to RT</a:t>
            </a:r>
            <a:endParaRPr lang="en-US" dirty="0"/>
          </a:p>
        </p:txBody>
      </p:sp>
    </p:spTree>
    <p:extLst>
      <p:ext uri="{BB962C8B-B14F-4D97-AF65-F5344CB8AC3E}">
        <p14:creationId xmlns:p14="http://schemas.microsoft.com/office/powerpoint/2010/main" val="298260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8010"/>
            <a:ext cx="8229600" cy="1143000"/>
          </a:xfrm>
        </p:spPr>
        <p:txBody>
          <a:bodyPr>
            <a:normAutofit fontScale="90000"/>
          </a:bodyPr>
          <a:lstStyle/>
          <a:p>
            <a:r>
              <a:rPr lang="en-US" dirty="0" smtClean="0"/>
              <a:t>The path so far: Chunked Allocation</a:t>
            </a:r>
            <a:endParaRPr lang="en-US" dirty="0"/>
          </a:p>
        </p:txBody>
      </p:sp>
      <p:sp>
        <p:nvSpPr>
          <p:cNvPr id="3" name="Content Placeholder 2"/>
          <p:cNvSpPr>
            <a:spLocks noGrp="1"/>
          </p:cNvSpPr>
          <p:nvPr>
            <p:ph idx="1"/>
          </p:nvPr>
        </p:nvSpPr>
        <p:spPr>
          <a:xfrm>
            <a:off x="457200" y="1936407"/>
            <a:ext cx="8229600" cy="4525963"/>
          </a:xfrm>
        </p:spPr>
        <p:txBody>
          <a:bodyPr/>
          <a:lstStyle/>
          <a:p>
            <a:r>
              <a:rPr lang="en-US" dirty="0" smtClean="0"/>
              <a:t>Quantize allocations based on typical object allocation sizes</a:t>
            </a:r>
          </a:p>
          <a:p>
            <a:pPr lvl="1"/>
            <a:r>
              <a:rPr lang="en-US" dirty="0" smtClean="0"/>
              <a:t>Objects</a:t>
            </a:r>
          </a:p>
          <a:p>
            <a:pPr lvl="1"/>
            <a:r>
              <a:rPr lang="en-US" dirty="0" smtClean="0"/>
              <a:t>Arrays</a:t>
            </a:r>
          </a:p>
          <a:p>
            <a:pPr lvl="1"/>
            <a:r>
              <a:rPr lang="en-US" dirty="0" smtClean="0"/>
              <a:t>Stacks</a:t>
            </a:r>
            <a:endParaRPr lang="en-US" dirty="0"/>
          </a:p>
        </p:txBody>
      </p:sp>
    </p:spTree>
    <p:extLst>
      <p:ext uri="{BB962C8B-B14F-4D97-AF65-F5344CB8AC3E}">
        <p14:creationId xmlns:p14="http://schemas.microsoft.com/office/powerpoint/2010/main" val="189867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7308"/>
            <a:ext cx="8229600" cy="1143000"/>
          </a:xfrm>
        </p:spPr>
        <p:txBody>
          <a:bodyPr>
            <a:normAutofit fontScale="90000"/>
          </a:bodyPr>
          <a:lstStyle/>
          <a:p>
            <a:r>
              <a:rPr lang="en-US" dirty="0" smtClean="0"/>
              <a:t>Allocators and </a:t>
            </a:r>
            <a:r>
              <a:rPr lang="en-US" dirty="0" err="1" smtClean="0"/>
              <a:t>Accessors</a:t>
            </a:r>
            <a:r>
              <a:rPr lang="en-US" dirty="0" smtClean="0"/>
              <a:t>: </a:t>
            </a:r>
            <a:br>
              <a:rPr lang="en-US" dirty="0" smtClean="0"/>
            </a:br>
            <a:r>
              <a:rPr lang="en-US" dirty="0" smtClean="0"/>
              <a:t>Objects/stacks</a:t>
            </a:r>
            <a:endParaRPr lang="en-US" dirty="0"/>
          </a:p>
        </p:txBody>
      </p:sp>
      <p:sp>
        <p:nvSpPr>
          <p:cNvPr id="3" name="Content Placeholder 2"/>
          <p:cNvSpPr>
            <a:spLocks noGrp="1"/>
          </p:cNvSpPr>
          <p:nvPr>
            <p:ph idx="1"/>
          </p:nvPr>
        </p:nvSpPr>
        <p:spPr>
          <a:xfrm>
            <a:off x="457200" y="2083490"/>
            <a:ext cx="8229600" cy="4525963"/>
          </a:xfrm>
        </p:spPr>
        <p:txBody>
          <a:bodyPr/>
          <a:lstStyle/>
          <a:p>
            <a:r>
              <a:rPr lang="en-US" dirty="0" smtClean="0"/>
              <a:t>Straight forward allocations</a:t>
            </a:r>
          </a:p>
          <a:p>
            <a:r>
              <a:rPr lang="en-US" dirty="0" smtClean="0"/>
              <a:t>Modifications to stock allocators to facilitate linking the chunks together</a:t>
            </a:r>
          </a:p>
          <a:p>
            <a:r>
              <a:rPr lang="en-US" dirty="0" smtClean="0"/>
              <a:t>Select chunk size to maximize probability that only one chunk is needed ensuring predictable access </a:t>
            </a:r>
            <a:endParaRPr lang="en-US" dirty="0"/>
          </a:p>
        </p:txBody>
      </p:sp>
    </p:spTree>
    <p:extLst>
      <p:ext uri="{BB962C8B-B14F-4D97-AF65-F5344CB8AC3E}">
        <p14:creationId xmlns:p14="http://schemas.microsoft.com/office/powerpoint/2010/main" val="128652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192"/>
            <a:ext cx="8229600" cy="1143000"/>
          </a:xfrm>
        </p:spPr>
        <p:txBody>
          <a:bodyPr>
            <a:normAutofit fontScale="90000"/>
          </a:bodyPr>
          <a:lstStyle/>
          <a:p>
            <a:r>
              <a:rPr lang="en-US" dirty="0" smtClean="0"/>
              <a:t>Allocators and </a:t>
            </a:r>
            <a:r>
              <a:rPr lang="en-US" dirty="0" err="1" smtClean="0"/>
              <a:t>Accessors</a:t>
            </a:r>
            <a:r>
              <a:rPr lang="en-US" dirty="0" smtClean="0"/>
              <a:t>: </a:t>
            </a:r>
            <a:br>
              <a:rPr lang="en-US" dirty="0" smtClean="0"/>
            </a:br>
            <a:r>
              <a:rPr lang="en-US" dirty="0" smtClean="0"/>
              <a:t>Arrays</a:t>
            </a:r>
            <a:endParaRPr lang="en-US" dirty="0"/>
          </a:p>
        </p:txBody>
      </p:sp>
      <p:sp>
        <p:nvSpPr>
          <p:cNvPr id="3" name="Content Placeholder 2"/>
          <p:cNvSpPr>
            <a:spLocks noGrp="1"/>
          </p:cNvSpPr>
          <p:nvPr>
            <p:ph idx="1"/>
          </p:nvPr>
        </p:nvSpPr>
        <p:spPr>
          <a:xfrm>
            <a:off x="457200" y="1970643"/>
            <a:ext cx="8229600" cy="4525963"/>
          </a:xfrm>
        </p:spPr>
        <p:txBody>
          <a:bodyPr/>
          <a:lstStyle/>
          <a:p>
            <a:r>
              <a:rPr lang="en-US" dirty="0"/>
              <a:t>Arrays represented as trees</a:t>
            </a:r>
          </a:p>
          <a:p>
            <a:r>
              <a:rPr lang="en-US" dirty="0" smtClean="0"/>
              <a:t>Needed to disable some optimizations</a:t>
            </a:r>
          </a:p>
          <a:p>
            <a:pPr lvl="1"/>
            <a:r>
              <a:rPr lang="en-US" dirty="0" smtClean="0"/>
              <a:t>Flattening complicates </a:t>
            </a:r>
            <a:r>
              <a:rPr lang="en-US" dirty="0" err="1" smtClean="0"/>
              <a:t>accessor</a:t>
            </a:r>
            <a:r>
              <a:rPr lang="en-US" dirty="0" smtClean="0"/>
              <a:t> calculations</a:t>
            </a:r>
          </a:p>
        </p:txBody>
      </p:sp>
    </p:spTree>
    <p:extLst>
      <p:ext uri="{BB962C8B-B14F-4D97-AF65-F5344CB8AC3E}">
        <p14:creationId xmlns:p14="http://schemas.microsoft.com/office/powerpoint/2010/main" val="4292113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5736</TotalTime>
  <Words>2071</Words>
  <Application>Microsoft Macintosh PowerPoint</Application>
  <PresentationFormat>On-screen Show (4:3)</PresentationFormat>
  <Paragraphs>120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Adding Real-time Capabilities to a SML Compiler  DPRTCPS 2015</vt:lpstr>
      <vt:lpstr>Why FP for RTS?</vt:lpstr>
      <vt:lpstr>Lack of Infrastructure</vt:lpstr>
      <vt:lpstr>What are we exploring?</vt:lpstr>
      <vt:lpstr>Why MLton?</vt:lpstr>
      <vt:lpstr>Where are we going?</vt:lpstr>
      <vt:lpstr>The path so far: Chunked Allocation</vt:lpstr>
      <vt:lpstr>Allocators and Accessors:  Objects/stacks</vt:lpstr>
      <vt:lpstr>Allocators and Accessors:  Arrays</vt:lpstr>
      <vt:lpstr>GC</vt:lpstr>
      <vt:lpstr>Threading</vt:lpstr>
      <vt:lpstr>Threading</vt:lpstr>
      <vt:lpstr>Preliminary Results</vt:lpstr>
      <vt:lpstr>Preliminary Results</vt:lpstr>
      <vt:lpstr>What’s Next?</vt:lpstr>
    </vt:vector>
  </TitlesOfParts>
  <Company>UB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Real-time Capabilities to a SML Compiler  </dc:title>
  <dc:creator>jeff murphy</dc:creator>
  <cp:lastModifiedBy>jeff murphy</cp:lastModifiedBy>
  <cp:revision>77</cp:revision>
  <dcterms:created xsi:type="dcterms:W3CDTF">2015-11-20T15:25:47Z</dcterms:created>
  <dcterms:modified xsi:type="dcterms:W3CDTF">2015-12-01T19:34:02Z</dcterms:modified>
</cp:coreProperties>
</file>