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7" r:id="rId7"/>
    <p:sldId id="262" r:id="rId8"/>
    <p:sldId id="263" r:id="rId9"/>
    <p:sldId id="264" r:id="rId10"/>
    <p:sldId id="265" r:id="rId11"/>
    <p:sldId id="276"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22" autoAdjust="0"/>
  </p:normalViewPr>
  <p:slideViewPr>
    <p:cSldViewPr snapToGrid="0" snapToObjects="1">
      <p:cViewPr varScale="1">
        <p:scale>
          <a:sx n="79" d="100"/>
          <a:sy n="79" d="100"/>
        </p:scale>
        <p:origin x="-23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7200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75" name="Shape 1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FRP – as green threads, if we have to abort/restart, we don</a:t>
            </a:r>
            <a:r>
              <a:rPr lang="uk-UA"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t have to do it in the OS,</a:t>
            </a:r>
            <a:r>
              <a:rPr lang="en-US" sz="1200" b="0" i="0" u="none" strike="noStrike" cap="none" baseline="0" dirty="0" smtClean="0">
                <a:solidFill>
                  <a:schemeClr val="dk1"/>
                </a:solidFill>
                <a:latin typeface="Calibri"/>
                <a:ea typeface="Calibri"/>
                <a:cs typeface="Calibri"/>
                <a:sym typeface="Calibri"/>
              </a:rPr>
              <a:t> we can do it at the app level which will be less expensive and benefits from some of FP’s characteristics. For example if a function is already evaluated, we do not need to necessarily re-evaluate it which allows us to restart the computation at a later stage than the absolute beginning since the first N stages can potentially benefit from </a:t>
            </a:r>
            <a:r>
              <a:rPr lang="en-US" sz="1200" b="0" i="0" u="none" strike="noStrike" cap="none" baseline="0" dirty="0" err="1" smtClean="0">
                <a:solidFill>
                  <a:schemeClr val="dk1"/>
                </a:solidFill>
                <a:latin typeface="Calibri"/>
                <a:ea typeface="Calibri"/>
                <a:cs typeface="Calibri"/>
                <a:sym typeface="Calibri"/>
              </a:rPr>
              <a:t>memoization</a:t>
            </a:r>
            <a:r>
              <a:rPr lang="en-US" sz="1200" b="0" i="0" u="none" strike="noStrike" cap="none" baseline="0" dirty="0" smtClean="0">
                <a:solidFill>
                  <a:schemeClr val="dk1"/>
                </a:solidFill>
                <a:latin typeface="Calibri"/>
                <a:ea typeface="Calibri"/>
                <a:cs typeface="Calibri"/>
                <a:sym typeface="Calibri"/>
              </a:rPr>
              <a:t>.</a:t>
            </a: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175" name="Shape 1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Green</a:t>
            </a:r>
            <a:r>
              <a:rPr lang="en-US" baseline="0" dirty="0" smtClean="0"/>
              <a:t> thread example</a:t>
            </a:r>
          </a:p>
          <a:p>
            <a:pPr lvl="0">
              <a:spcBef>
                <a:spcPts val="0"/>
              </a:spcBef>
              <a:buNone/>
            </a:pPr>
            <a:endParaRPr dirty="0"/>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15" name="Shape 2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5" name="Shape 22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32" name="Shape 23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So what’s next? What else do we want to tackle in those later stages?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very </a:t>
            </a:r>
            <a:r>
              <a:rPr lang="en-US" sz="1200" b="0" i="0" u="none" strike="noStrike" cap="none" dirty="0">
                <a:solidFill>
                  <a:schemeClr val="dk1"/>
                </a:solidFill>
                <a:latin typeface="Calibri"/>
                <a:ea typeface="Calibri"/>
                <a:cs typeface="Calibri"/>
                <a:sym typeface="Calibri"/>
              </a:rPr>
              <a:t>interested in getting past the engineering stage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into </a:t>
            </a:r>
            <a:r>
              <a:rPr lang="en-US" sz="1200" b="0" i="0" u="none" strike="noStrike" cap="none" dirty="0">
                <a:solidFill>
                  <a:schemeClr val="dk1"/>
                </a:solidFill>
                <a:latin typeface="Calibri"/>
                <a:ea typeface="Calibri"/>
                <a:cs typeface="Calibri"/>
                <a:sym typeface="Calibri"/>
              </a:rPr>
              <a:t>the model exploration stage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explore </a:t>
            </a:r>
            <a:r>
              <a:rPr lang="en-US" sz="1200" b="0" i="0" u="none" strike="noStrike" cap="none" dirty="0">
                <a:solidFill>
                  <a:schemeClr val="dk1"/>
                </a:solidFill>
                <a:latin typeface="Calibri"/>
                <a:ea typeface="Calibri"/>
                <a:cs typeface="Calibri"/>
                <a:sym typeface="Calibri"/>
              </a:rPr>
              <a:t>message passing between threads, various thread models, and </a:t>
            </a:r>
            <a:r>
              <a:rPr lang="en-US" sz="1200" b="0" i="0" u="none" strike="noStrike" cap="none" dirty="0" smtClean="0">
                <a:solidFill>
                  <a:schemeClr val="dk1"/>
                </a:solidFill>
                <a:latin typeface="Calibri"/>
                <a:ea typeface="Calibri"/>
                <a:cs typeface="Calibri"/>
                <a:sym typeface="Calibri"/>
              </a:rPr>
              <a:t>FP</a:t>
            </a:r>
            <a:r>
              <a:rPr lang="en-US" sz="1200" b="0" i="0" u="none" strike="noStrike" cap="none" dirty="0">
                <a:solidFill>
                  <a:schemeClr val="dk1"/>
                </a:solidFill>
                <a:latin typeface="Calibri"/>
                <a:ea typeface="Calibri"/>
                <a:cs typeface="Calibri"/>
                <a:sym typeface="Calibri"/>
              </a:rPr>
              <a:t>+RT </a:t>
            </a:r>
            <a:r>
              <a:rPr lang="en-US" sz="1200" b="0" i="0" u="none" strike="noStrike" cap="none" dirty="0" smtClean="0">
                <a:solidFill>
                  <a:schemeClr val="dk1"/>
                </a:solidFill>
                <a:latin typeface="Calibri"/>
                <a:ea typeface="Calibri"/>
                <a:cs typeface="Calibri"/>
                <a:sym typeface="Calibri"/>
              </a:rPr>
              <a:t>programming</a:t>
            </a: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smtClean="0">
                <a:solidFill>
                  <a:schemeClr val="dk1"/>
                </a:solidFill>
                <a:latin typeface="Calibri"/>
                <a:ea typeface="Calibri"/>
                <a:cs typeface="Calibri"/>
                <a:sym typeface="Calibri"/>
              </a:rPr>
              <a:t>not yet </a:t>
            </a:r>
            <a:r>
              <a:rPr lang="en-US" sz="1200" b="0" i="0" u="none" strike="noStrike" cap="none" dirty="0">
                <a:solidFill>
                  <a:schemeClr val="dk1"/>
                </a:solidFill>
                <a:latin typeface="Calibri"/>
                <a:ea typeface="Calibri"/>
                <a:cs typeface="Calibri"/>
                <a:sym typeface="Calibri"/>
              </a:rPr>
              <a:t>looked deeply at the information that </a:t>
            </a:r>
            <a:r>
              <a:rPr lang="en-US" sz="1200" b="0" i="0" u="none" strike="noStrike" cap="none" dirty="0" err="1">
                <a:solidFill>
                  <a:schemeClr val="dk1"/>
                </a:solidFill>
                <a:latin typeface="Calibri"/>
                <a:ea typeface="Calibri"/>
                <a:cs typeface="Calibri"/>
                <a:sym typeface="Calibri"/>
              </a:rPr>
              <a:t>Mlton</a:t>
            </a:r>
            <a:r>
              <a:rPr lang="en-US" sz="1200" b="0" i="0" u="none" strike="noStrike" cap="none" dirty="0">
                <a:solidFill>
                  <a:schemeClr val="dk1"/>
                </a:solidFill>
                <a:latin typeface="Calibri"/>
                <a:ea typeface="Calibri"/>
                <a:cs typeface="Calibri"/>
                <a:sym typeface="Calibri"/>
              </a:rPr>
              <a:t> derives during compilation. </a:t>
            </a: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err="1" smtClean="0">
                <a:solidFill>
                  <a:schemeClr val="dk1"/>
                </a:solidFill>
                <a:latin typeface="Calibri"/>
                <a:ea typeface="Calibri"/>
                <a:cs typeface="Calibri"/>
                <a:sym typeface="Calibri"/>
              </a:rPr>
              <a:t>MLton</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uses this information for optimization the generated code, but obviously only in a non-real-time context. Our expectation is that as we begin to look at FP from an RT perspective, this information will be useful for calculating RT specific optimizations. We also want to explore hierarchical scheduling models. </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So to wrap up, we’ve done a lot of engineering over the past six months or so to move </a:t>
            </a:r>
            <a:r>
              <a:rPr lang="en-US" sz="1200" b="0" i="0" u="none" strike="noStrike" cap="none" dirty="0" err="1">
                <a:solidFill>
                  <a:schemeClr val="dk1"/>
                </a:solidFill>
                <a:latin typeface="Calibri"/>
                <a:ea typeface="Calibri"/>
                <a:cs typeface="Calibri"/>
                <a:sym typeface="Calibri"/>
              </a:rPr>
              <a:t>Mlton</a:t>
            </a:r>
            <a:r>
              <a:rPr lang="en-US" sz="1200" b="0" i="0" u="none" strike="noStrike" cap="none" dirty="0">
                <a:solidFill>
                  <a:schemeClr val="dk1"/>
                </a:solidFill>
                <a:latin typeface="Calibri"/>
                <a:ea typeface="Calibri"/>
                <a:cs typeface="Calibri"/>
                <a:sym typeface="Calibri"/>
              </a:rPr>
              <a:t> in the direction of having a new allocation, GC and threading model in its runtime and compiler. Once we’ve stabilized these changes and worked through their nuances, we believe this will be </a:t>
            </a:r>
            <a:r>
              <a:rPr lang="en-US" sz="1200" b="0" i="0" u="none" strike="noStrike" cap="none" dirty="0" smtClean="0">
                <a:solidFill>
                  <a:schemeClr val="dk1"/>
                </a:solidFill>
                <a:latin typeface="Calibri"/>
                <a:ea typeface="Calibri"/>
                <a:cs typeface="Calibri"/>
                <a:sym typeface="Calibri"/>
              </a:rPr>
              <a:t>a good </a:t>
            </a:r>
            <a:r>
              <a:rPr lang="en-US" sz="1200" b="0" i="0" u="none" strike="noStrike" cap="none" dirty="0">
                <a:solidFill>
                  <a:schemeClr val="dk1"/>
                </a:solidFill>
                <a:latin typeface="Calibri"/>
                <a:ea typeface="Calibri"/>
                <a:cs typeface="Calibri"/>
                <a:sym typeface="Calibri"/>
              </a:rPr>
              <a:t>platform for exploring many interesting questions about FP on RTS. </a:t>
            </a:r>
          </a:p>
        </p:txBody>
      </p:sp>
      <p:sp>
        <p:nvSpPr>
          <p:cNvPr id="239" name="Shape 2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RT embedded has </a:t>
            </a:r>
            <a:r>
              <a:rPr lang="en-US" dirty="0" err="1"/>
              <a:t>addtl</a:t>
            </a:r>
            <a:r>
              <a:rPr lang="en-US" dirty="0"/>
              <a:t> constraints on top of memory/</a:t>
            </a:r>
            <a:r>
              <a:rPr lang="en-US" dirty="0" err="1"/>
              <a:t>cpu</a:t>
            </a:r>
            <a:r>
              <a:rPr lang="en-US" dirty="0"/>
              <a:t>.. </a:t>
            </a:r>
            <a:r>
              <a:rPr lang="en-US" dirty="0" err="1"/>
              <a:t>eg</a:t>
            </a:r>
            <a:r>
              <a:rPr lang="en-US" dirty="0"/>
              <a:t> timing/</a:t>
            </a:r>
            <a:r>
              <a:rPr lang="en-US" dirty="0" smtClean="0"/>
              <a:t>deadlines</a:t>
            </a:r>
          </a:p>
          <a:p>
            <a:pPr lvl="0">
              <a:spcBef>
                <a:spcPts val="0"/>
              </a:spcBef>
              <a:buNone/>
            </a:pPr>
            <a:endParaRPr lang="en-US" dirty="0" smtClean="0"/>
          </a:p>
          <a:p>
            <a:pPr lvl="0">
              <a:spcBef>
                <a:spcPts val="0"/>
              </a:spcBef>
              <a:buNone/>
            </a:pPr>
            <a:r>
              <a:rPr lang="en-US" dirty="0" smtClean="0"/>
              <a:t>Embedded systems are everywhere,</a:t>
            </a:r>
            <a:r>
              <a:rPr lang="en-US" baseline="0" dirty="0" smtClean="0"/>
              <a:t> in our cars, planes, medical devices, wearable technology. </a:t>
            </a:r>
          </a:p>
          <a:p>
            <a:pPr lvl="0">
              <a:spcBef>
                <a:spcPts val="0"/>
              </a:spcBef>
              <a:buNone/>
            </a:pPr>
            <a:r>
              <a:rPr lang="en-US" baseline="0" dirty="0" smtClean="0"/>
              <a:t>The Internet of Things is an explosion of embedded devices.</a:t>
            </a:r>
          </a:p>
          <a:p>
            <a:pPr lvl="0">
              <a:spcBef>
                <a:spcPts val="0"/>
              </a:spcBef>
              <a:buNone/>
            </a:pPr>
            <a:r>
              <a:rPr lang="en-US" dirty="0" smtClean="0"/>
              <a:t>What these systems</a:t>
            </a:r>
            <a:r>
              <a:rPr lang="en-US" baseline="0" dirty="0" smtClean="0"/>
              <a:t> have in common is that they interact with the environment. </a:t>
            </a:r>
          </a:p>
          <a:p>
            <a:pPr lvl="0">
              <a:spcBef>
                <a:spcPts val="0"/>
              </a:spcBef>
              <a:buNone/>
            </a:pPr>
            <a:r>
              <a:rPr lang="en-US" baseline="0" dirty="0" smtClean="0"/>
              <a:t>Those interactions must be timely for the devices to be useful. </a:t>
            </a:r>
          </a:p>
          <a:p>
            <a:pPr lvl="0">
              <a:spcBef>
                <a:spcPts val="0"/>
              </a:spcBef>
              <a:buNone/>
            </a:pPr>
            <a:r>
              <a:rPr lang="en-US" baseline="0" dirty="0" smtClean="0"/>
              <a:t>For example an embedded device that processes audio isn’t useful if it cant do it in a timely manner. </a:t>
            </a:r>
          </a:p>
          <a:p>
            <a:pPr lvl="0">
              <a:spcBef>
                <a:spcPts val="0"/>
              </a:spcBef>
              <a:buNone/>
            </a:pPr>
            <a:r>
              <a:rPr lang="en-US" baseline="0" dirty="0" smtClean="0"/>
              <a:t>The audio quality will suffer and the user will notice.</a:t>
            </a:r>
          </a:p>
          <a:p>
            <a:pPr lvl="0">
              <a:spcBef>
                <a:spcPts val="0"/>
              </a:spcBef>
              <a:buNone/>
            </a:pPr>
            <a:endParaRPr lang="en-US" baseline="0" dirty="0" smtClean="0"/>
          </a:p>
        </p:txBody>
      </p:sp>
      <p:sp>
        <p:nvSpPr>
          <p:cNvPr id="95" name="Shape 9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For linear objects like </a:t>
            </a:r>
            <a:r>
              <a:rPr lang="en-US" sz="1200" b="0" i="0" u="none" strike="noStrike" cap="none" dirty="0" err="1">
                <a:solidFill>
                  <a:schemeClr val="dk1"/>
                </a:solidFill>
                <a:latin typeface="Calibri"/>
                <a:ea typeface="Calibri"/>
                <a:cs typeface="Calibri"/>
                <a:sym typeface="Calibri"/>
              </a:rPr>
              <a:t>normals</a:t>
            </a:r>
            <a:r>
              <a:rPr lang="en-US" sz="1200" b="0" i="0" u="none" strike="noStrike" cap="none" dirty="0">
                <a:solidFill>
                  <a:schemeClr val="dk1"/>
                </a:solidFill>
                <a:latin typeface="Calibri"/>
                <a:ea typeface="Calibri"/>
                <a:cs typeface="Calibri"/>
                <a:sym typeface="Calibri"/>
              </a:rPr>
              <a:t> and stacks, allocation is straight forward and involves allocating an appropriately sized chunk and, if larger than our predetermined chunk size, linking in additional chunks. We can calculate the chunk and offset directly from the pointers emitted by </a:t>
            </a:r>
            <a:r>
              <a:rPr lang="en-US" sz="1200" b="0" i="0" u="none" strike="noStrike" cap="none" dirty="0" err="1">
                <a:solidFill>
                  <a:schemeClr val="dk1"/>
                </a:solidFill>
                <a:latin typeface="Calibri"/>
                <a:ea typeface="Calibri"/>
                <a:cs typeface="Calibri"/>
                <a:sym typeface="Calibri"/>
              </a:rPr>
              <a:t>Mlton</a:t>
            </a:r>
            <a:r>
              <a:rPr lang="en-US" sz="1200" b="0" i="0" u="none" strike="noStrike" cap="none" dirty="0">
                <a:solidFill>
                  <a:schemeClr val="dk1"/>
                </a:solidFill>
                <a:latin typeface="Calibri"/>
                <a:ea typeface="Calibri"/>
                <a:cs typeface="Calibri"/>
                <a:sym typeface="Calibri"/>
              </a:rPr>
              <a:t>. What’s interesting about that is that we can potentially adjust the chunk sizes on a workload-by-workload basis, always trying to maintain constant time allocation and accessing for the majority of the cases.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 </a:t>
            </a:r>
          </a:p>
        </p:txBody>
      </p:sp>
      <p:sp>
        <p:nvSpPr>
          <p:cNvPr id="259" name="Shape 25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04800" algn="l" rtl="0">
              <a:spcBef>
                <a:spcPts val="0"/>
              </a:spcBef>
              <a:buSzPct val="100000"/>
              <a:buChar char="-"/>
            </a:pPr>
            <a:r>
              <a:rPr lang="en-US" dirty="0"/>
              <a:t>so FP is a natural fit</a:t>
            </a:r>
          </a:p>
          <a:p>
            <a:pPr marL="457200" marR="0" lvl="0" indent="-304800" algn="l" rtl="0">
              <a:spcBef>
                <a:spcPts val="0"/>
              </a:spcBef>
              <a:buSzPct val="100000"/>
              <a:buChar char="-"/>
            </a:pPr>
            <a:r>
              <a:rPr lang="en-US" dirty="0"/>
              <a:t>generally resource constrained</a:t>
            </a:r>
          </a:p>
          <a:p>
            <a:pPr marL="457200" marR="0" lvl="0" indent="-304800" algn="l" rtl="0">
              <a:spcBef>
                <a:spcPts val="0"/>
              </a:spcBef>
              <a:buSzPct val="100000"/>
              <a:buChar char="-"/>
            </a:pPr>
            <a:r>
              <a:rPr lang="en-US" dirty="0"/>
              <a:t>deadline constraints apply specifically to the RT subdomain</a:t>
            </a:r>
          </a:p>
          <a:p>
            <a:pPr marL="457200" marR="0" lvl="0" indent="-304800" algn="l" rtl="0">
              <a:spcBef>
                <a:spcPts val="0"/>
              </a:spcBef>
              <a:buSzPct val="100000"/>
              <a:buChar char="-"/>
            </a:pPr>
            <a:r>
              <a:rPr lang="en-US" dirty="0" err="1"/>
              <a:t>v&amp;v</a:t>
            </a:r>
            <a:r>
              <a:rPr lang="en-US" dirty="0"/>
              <a:t> expense: Boris </a:t>
            </a:r>
            <a:r>
              <a:rPr lang="en-US" dirty="0" err="1"/>
              <a:t>Beizer</a:t>
            </a:r>
            <a:r>
              <a:rPr lang="en-US" dirty="0"/>
              <a:t> 1990 Software Testing Techniques</a:t>
            </a:r>
          </a:p>
          <a:p>
            <a:pPr marR="0" lvl="0" algn="l" rtl="0">
              <a:spcBef>
                <a:spcPts val="0"/>
              </a:spcBef>
              <a:buNone/>
            </a:pPr>
            <a:endParaRPr dirty="0"/>
          </a:p>
          <a:p>
            <a:pPr lvl="0" rtl="0">
              <a:lnSpc>
                <a:spcPct val="115000"/>
              </a:lnSpc>
              <a:spcBef>
                <a:spcPts val="0"/>
              </a:spcBef>
              <a:buClr>
                <a:schemeClr val="dk1"/>
              </a:buClr>
              <a:buSzPct val="91666"/>
              <a:buFont typeface="Arial"/>
              <a:buNone/>
            </a:pPr>
            <a:r>
              <a:rPr lang="en-US" dirty="0"/>
              <a:t>Typically implemented in low level </a:t>
            </a:r>
            <a:r>
              <a:rPr lang="en-US" dirty="0" err="1"/>
              <a:t>lang</a:t>
            </a:r>
            <a:r>
              <a:rPr lang="en-US" dirty="0"/>
              <a:t> like C and </a:t>
            </a:r>
            <a:r>
              <a:rPr lang="en-US" dirty="0" smtClean="0"/>
              <a:t>Ada</a:t>
            </a:r>
          </a:p>
          <a:p>
            <a:pPr lvl="0" rtl="0">
              <a:lnSpc>
                <a:spcPct val="115000"/>
              </a:lnSpc>
              <a:spcBef>
                <a:spcPts val="0"/>
              </a:spcBef>
              <a:buClr>
                <a:schemeClr val="dk1"/>
              </a:buClr>
              <a:buSzPct val="91666"/>
              <a:buFont typeface="Arial"/>
              <a:buNone/>
            </a:pPr>
            <a:endParaRPr sz="3200" dirty="0"/>
          </a:p>
          <a:p>
            <a:pPr marR="0" lvl="0" algn="l" rtl="0">
              <a:spcBef>
                <a:spcPts val="0"/>
              </a:spcBef>
              <a:buNone/>
            </a:pPr>
            <a:endParaRPr dirty="0"/>
          </a:p>
          <a:p>
            <a:pPr marL="342900" lvl="0" indent="-215900" rtl="0">
              <a:spcBef>
                <a:spcPts val="0"/>
              </a:spcBef>
              <a:buClr>
                <a:schemeClr val="dk1"/>
              </a:buClr>
              <a:buSzPct val="100000"/>
              <a:buChar char="•"/>
            </a:pPr>
            <a:endParaRPr dirty="0"/>
          </a:p>
          <a:p>
            <a:pPr marL="457200" lvl="0" indent="-69850" rtl="0">
              <a:spcBef>
                <a:spcPts val="560"/>
              </a:spcBef>
              <a:buClr>
                <a:schemeClr val="dk1"/>
              </a:buClr>
              <a:buSzPct val="34375"/>
              <a:buFont typeface="Arial"/>
              <a:buNone/>
            </a:pPr>
            <a:endParaRPr sz="3200" dirty="0"/>
          </a:p>
          <a:p>
            <a:pPr marR="0" lvl="0" algn="l" rtl="0">
              <a:spcBef>
                <a:spcPts val="0"/>
              </a:spcBef>
              <a:buNone/>
            </a:pPr>
            <a:endParaRPr dirty="0"/>
          </a:p>
          <a:p>
            <a:pPr marR="0" lvl="0" algn="l" rtl="0">
              <a:spcBef>
                <a:spcPts val="0"/>
              </a:spcBef>
              <a:buNone/>
            </a:pPr>
            <a:endParaRPr dirty="0"/>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lnSpc>
                <a:spcPct val="115000"/>
              </a:lnSpc>
              <a:spcBef>
                <a:spcPts val="0"/>
              </a:spcBef>
              <a:buClr>
                <a:schemeClr val="dk1"/>
              </a:buClr>
              <a:buSzPct val="91666"/>
              <a:buFont typeface="Arial"/>
              <a:buNone/>
            </a:pPr>
            <a:r>
              <a:rPr lang="en-US" dirty="0"/>
              <a:t>What do we as a community do well? Bubble: FP compilers. Great for many domains. What’s the other thing we do very well? DSLs. The issue we see is there’s no intersection between these. The DSLs have embedded support, but the general FP systems generally don’t. DSLs are highly constrained, and the general purpose is applied to a lot of great problems, but there’s no over lap. We believe that over lap is ideal for embedded programming. </a:t>
            </a:r>
            <a:endParaRPr lang="en-US" dirty="0" smtClean="0"/>
          </a:p>
          <a:p>
            <a:pPr lvl="0" rtl="0">
              <a:lnSpc>
                <a:spcPct val="115000"/>
              </a:lnSpc>
              <a:spcBef>
                <a:spcPts val="0"/>
              </a:spcBef>
              <a:buClr>
                <a:schemeClr val="dk1"/>
              </a:buClr>
              <a:buSzPct val="91666"/>
              <a:buFont typeface="Arial"/>
              <a:buNone/>
            </a:pPr>
            <a:endParaRPr lang="en-US" dirty="0" smtClean="0"/>
          </a:p>
        </p:txBody>
      </p:sp>
      <p:sp>
        <p:nvSpPr>
          <p:cNvPr id="120" name="Shape 1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l" rtl="0">
              <a:spcBef>
                <a:spcPts val="560"/>
              </a:spcBef>
              <a:spcAft>
                <a:spcPts val="0"/>
              </a:spcAft>
              <a:buClr>
                <a:schemeClr val="dk1"/>
              </a:buClr>
              <a:buSzPct val="100000"/>
              <a:buFont typeface="Arial"/>
              <a:buChar char="–"/>
            </a:pPr>
            <a:r>
              <a:rPr lang="en-US" sz="2800" b="0" i="0" u="none" strike="noStrike" cap="none" dirty="0" smtClean="0">
                <a:solidFill>
                  <a:schemeClr val="dk1"/>
                </a:solidFill>
                <a:latin typeface="Calibri"/>
                <a:ea typeface="Calibri"/>
                <a:cs typeface="Calibri"/>
                <a:sym typeface="Calibri"/>
              </a:rPr>
              <a:t>Compiler support</a:t>
            </a:r>
          </a:p>
          <a:p>
            <a:pPr marL="1143000" marR="0" lvl="2" indent="-228600" algn="l" rtl="0">
              <a:spcBef>
                <a:spcPts val="48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optimizations</a:t>
            </a:r>
            <a:r>
              <a:rPr lang="en-US" sz="2400" b="0" i="0" u="none" strike="noStrike" cap="none" baseline="0" dirty="0" smtClean="0">
                <a:solidFill>
                  <a:schemeClr val="dk1"/>
                </a:solidFill>
                <a:latin typeface="Calibri"/>
                <a:ea typeface="Calibri"/>
                <a:cs typeface="Calibri"/>
                <a:sym typeface="Calibri"/>
              </a:rPr>
              <a:t> – open question, perhaps object layout, or scheduling. For example the DSL Timber.</a:t>
            </a:r>
            <a:endParaRPr lang="en-US" sz="2400" b="0" i="0" u="none" strike="noStrike" cap="none" dirty="0" smtClean="0">
              <a:solidFill>
                <a:schemeClr val="dk1"/>
              </a:solidFill>
              <a:latin typeface="Calibri"/>
              <a:ea typeface="Calibri"/>
              <a:cs typeface="Calibri"/>
              <a:sym typeface="Calibri"/>
            </a:endParaRPr>
          </a:p>
          <a:p>
            <a:pPr marL="1143000" marR="0" lvl="2" indent="-228600" algn="l" rtl="0">
              <a:spcBef>
                <a:spcPts val="480"/>
              </a:spcBef>
              <a:spcAft>
                <a:spcPts val="0"/>
              </a:spcAft>
              <a:buClr>
                <a:schemeClr val="dk1"/>
              </a:buClr>
              <a:buSzPct val="100000"/>
              <a:buFont typeface="Arial"/>
              <a:buChar char="•"/>
            </a:pPr>
            <a:r>
              <a:rPr lang="en-US" sz="2400" b="0" i="0" u="none" strike="noStrike" cap="none" dirty="0" err="1" smtClean="0">
                <a:solidFill>
                  <a:schemeClr val="dk1"/>
                </a:solidFill>
                <a:latin typeface="Calibri"/>
                <a:ea typeface="Calibri"/>
                <a:cs typeface="Calibri"/>
                <a:sym typeface="Calibri"/>
              </a:rPr>
              <a:t>Autoconfiguration</a:t>
            </a:r>
            <a:r>
              <a:rPr lang="en-US" sz="2400" b="0" i="0" u="none" strike="noStrike" cap="none" dirty="0" smtClean="0">
                <a:solidFill>
                  <a:schemeClr val="dk1"/>
                </a:solidFill>
                <a:latin typeface="Calibri"/>
                <a:ea typeface="Calibri"/>
                <a:cs typeface="Calibri"/>
                <a:sym typeface="Calibri"/>
              </a:rPr>
              <a:t> – generate</a:t>
            </a:r>
            <a:r>
              <a:rPr lang="en-US" sz="2400" b="0" i="0" u="none" strike="noStrike" cap="none" baseline="0" dirty="0" smtClean="0">
                <a:solidFill>
                  <a:schemeClr val="dk1"/>
                </a:solidFill>
                <a:latin typeface="Calibri"/>
                <a:ea typeface="Calibri"/>
                <a:cs typeface="Calibri"/>
                <a:sym typeface="Calibri"/>
              </a:rPr>
              <a:t> embedded </a:t>
            </a:r>
            <a:r>
              <a:rPr lang="en-US" sz="2400" b="0" i="0" u="none" strike="noStrike" cap="none" baseline="0" dirty="0" err="1" smtClean="0">
                <a:solidFill>
                  <a:schemeClr val="dk1"/>
                </a:solidFill>
                <a:latin typeface="Calibri"/>
                <a:ea typeface="Calibri"/>
                <a:cs typeface="Calibri"/>
                <a:sym typeface="Calibri"/>
              </a:rPr>
              <a:t>config</a:t>
            </a:r>
            <a:r>
              <a:rPr lang="en-US" sz="2400" b="0" i="0" u="none" strike="noStrike" cap="none" baseline="0" dirty="0" smtClean="0">
                <a:solidFill>
                  <a:schemeClr val="dk1"/>
                </a:solidFill>
                <a:latin typeface="Calibri"/>
                <a:ea typeface="Calibri"/>
                <a:cs typeface="Calibri"/>
                <a:sym typeface="Calibri"/>
              </a:rPr>
              <a:t> based on application analysis, heap size, # threads, what subsystems to include/exclude</a:t>
            </a:r>
            <a:endParaRPr lang="en-US" sz="2400" b="0" i="0" u="none" strike="noStrike" cap="none" dirty="0" smtClean="0">
              <a:solidFill>
                <a:schemeClr val="dk1"/>
              </a:solidFill>
              <a:latin typeface="Calibri"/>
              <a:ea typeface="Calibri"/>
              <a:cs typeface="Calibri"/>
              <a:sym typeface="Calibri"/>
            </a:endParaRPr>
          </a:p>
          <a:p>
            <a:pPr marL="0" marR="0" lvl="0" indent="0" algn="l" rtl="0">
              <a:spcBef>
                <a:spcPts val="0"/>
              </a:spcBef>
              <a:buSzPct val="25000"/>
              <a:buNone/>
            </a:pPr>
            <a:endParaRPr lang="en-US" sz="1200" b="0" i="0" u="none" strike="noStrike" cap="none" dirty="0" smtClean="0">
              <a:solidFill>
                <a:schemeClr val="dk1"/>
              </a:solidFill>
              <a:latin typeface="Calibri"/>
              <a:ea typeface="Calibri"/>
              <a:cs typeface="Calibri"/>
              <a:sym typeface="Calibri"/>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73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317500">
              <a:spcBef>
                <a:spcPts val="560"/>
              </a:spcBef>
              <a:buClr>
                <a:schemeClr val="dk1"/>
              </a:buClr>
              <a:buSzPct val="100000"/>
              <a:buChar char="-"/>
            </a:pPr>
            <a:r>
              <a:rPr lang="en-US" sz="1400" dirty="0"/>
              <a:t>For MM: when using it on an embedded system with one or only a few cores and a relatively minimal amount of memory, we take on the overhead of MM’s architecture but not the benefits</a:t>
            </a:r>
          </a:p>
          <a:p>
            <a:pPr lvl="0">
              <a:spcBef>
                <a:spcPts val="0"/>
              </a:spcBef>
              <a:buNone/>
            </a:pPr>
            <a:endParaRPr sz="1400" dirty="0"/>
          </a:p>
        </p:txBody>
      </p:sp>
      <p:sp>
        <p:nvSpPr>
          <p:cNvPr id="154" name="Shape 15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1" name="Shape 16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gray_seal_alt.jpg"/>
          <p:cNvPicPr preferRelativeResize="0"/>
          <p:nvPr/>
        </p:nvPicPr>
        <p:blipFill rotWithShape="1">
          <a:blip r:embed="rId13">
            <a:alphaModFix amt="20000"/>
          </a:blip>
          <a:srcRect/>
          <a:stretch/>
        </p:blipFill>
        <p:spPr>
          <a:xfrm>
            <a:off x="0" y="0"/>
            <a:ext cx="9144000" cy="6858000"/>
          </a:xfrm>
          <a:prstGeom prst="rect">
            <a:avLst/>
          </a:prstGeom>
          <a:noFill/>
          <a:ln>
            <a:noFill/>
          </a:ln>
        </p:spPr>
      </p:pic>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users.ece.cmu.edu/~koopman/des_s99/verif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1" i="0" u="none" strike="noStrike" cap="none" dirty="0">
                <a:solidFill>
                  <a:schemeClr val="dk1"/>
                </a:solidFill>
                <a:latin typeface="Calibri"/>
                <a:ea typeface="Calibri"/>
                <a:cs typeface="Calibri"/>
                <a:sym typeface="Calibri"/>
              </a:rPr>
              <a:t>Embedding SML using the </a:t>
            </a:r>
            <a:r>
              <a:rPr lang="en-US" sz="3959" b="1" i="0" u="none" strike="noStrike" cap="none" dirty="0" err="1">
                <a:solidFill>
                  <a:schemeClr val="dk1"/>
                </a:solidFill>
                <a:latin typeface="Calibri"/>
                <a:ea typeface="Calibri"/>
                <a:cs typeface="Calibri"/>
                <a:sym typeface="Calibri"/>
              </a:rPr>
              <a:t>MLton</a:t>
            </a:r>
            <a:r>
              <a:rPr lang="en-US" sz="3959" b="1" i="0" u="none" strike="noStrike" cap="none" dirty="0">
                <a:solidFill>
                  <a:schemeClr val="dk1"/>
                </a:solidFill>
                <a:latin typeface="Calibri"/>
                <a:ea typeface="Calibri"/>
                <a:cs typeface="Calibri"/>
                <a:sym typeface="Calibri"/>
              </a:rPr>
              <a:t> compiler</a:t>
            </a:r>
            <a:r>
              <a:rPr lang="en-US" sz="3959" b="0" i="0" u="none" strike="noStrike" cap="none" dirty="0">
                <a:solidFill>
                  <a:schemeClr val="dk1"/>
                </a:solidFill>
                <a:latin typeface="Calibri"/>
                <a:ea typeface="Calibri"/>
                <a:cs typeface="Calibri"/>
                <a:sym typeface="Calibri"/>
              </a:rPr>
              <a:t/>
            </a:r>
            <a:br>
              <a:rPr lang="en-US" sz="3959" b="0" i="0" u="none" strike="noStrike" cap="none" dirty="0">
                <a:solidFill>
                  <a:schemeClr val="dk1"/>
                </a:solidFill>
                <a:latin typeface="Calibri"/>
                <a:ea typeface="Calibri"/>
                <a:cs typeface="Calibri"/>
                <a:sym typeface="Calibri"/>
              </a:rPr>
            </a:br>
            <a:r>
              <a:rPr lang="en-US" sz="2430" b="0" i="0" u="none" strike="noStrike" cap="none" dirty="0">
                <a:solidFill>
                  <a:schemeClr val="dk1"/>
                </a:solidFill>
                <a:latin typeface="Calibri"/>
                <a:ea typeface="Calibri"/>
                <a:cs typeface="Calibri"/>
                <a:sym typeface="Calibri"/>
              </a:rPr>
              <a:t>IFL2016</a:t>
            </a:r>
          </a:p>
        </p:txBody>
      </p:sp>
      <p:sp>
        <p:nvSpPr>
          <p:cNvPr id="91" name="Shape 91"/>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dirty="0">
                <a:solidFill>
                  <a:srgbClr val="888888"/>
                </a:solidFill>
                <a:latin typeface="Calibri"/>
                <a:ea typeface="Calibri"/>
                <a:cs typeface="Calibri"/>
                <a:sym typeface="Calibri"/>
              </a:rPr>
              <a:t> </a:t>
            </a:r>
            <a:r>
              <a:rPr lang="en-US" sz="3200" b="1" i="1" u="none" strike="noStrike" cap="none" dirty="0">
                <a:solidFill>
                  <a:srgbClr val="888888"/>
                </a:solidFill>
                <a:latin typeface="Calibri"/>
                <a:ea typeface="Calibri"/>
                <a:cs typeface="Calibri"/>
                <a:sym typeface="Calibri"/>
              </a:rPr>
              <a:t>Jeff Murphy</a:t>
            </a:r>
            <a:r>
              <a:rPr lang="en-US" sz="3200" b="0" i="0" u="none" strike="noStrike" cap="none" dirty="0">
                <a:solidFill>
                  <a:srgbClr val="888888"/>
                </a:solidFill>
                <a:latin typeface="Calibri"/>
                <a:ea typeface="Calibri"/>
                <a:cs typeface="Calibri"/>
                <a:sym typeface="Calibri"/>
              </a:rPr>
              <a:t>, </a:t>
            </a:r>
            <a:r>
              <a:rPr lang="en-US" sz="3200" b="0" i="0" u="none" strike="noStrike" cap="none" dirty="0" err="1">
                <a:solidFill>
                  <a:srgbClr val="888888"/>
                </a:solidFill>
                <a:latin typeface="Calibri"/>
                <a:ea typeface="Calibri"/>
                <a:cs typeface="Calibri"/>
                <a:sym typeface="Calibri"/>
              </a:rPr>
              <a:t>Bhargav</a:t>
            </a:r>
            <a:r>
              <a:rPr lang="en-US" sz="3200" b="0" i="0" u="none" strike="noStrike" cap="none" dirty="0">
                <a:solidFill>
                  <a:srgbClr val="888888"/>
                </a:solidFill>
                <a:latin typeface="Calibri"/>
                <a:ea typeface="Calibri"/>
                <a:cs typeface="Calibri"/>
                <a:sym typeface="Calibri"/>
              </a:rPr>
              <a:t> </a:t>
            </a:r>
            <a:r>
              <a:rPr lang="en-US" sz="3200" b="0" i="0" u="none" strike="noStrike" cap="none" dirty="0" err="1">
                <a:solidFill>
                  <a:srgbClr val="888888"/>
                </a:solidFill>
                <a:latin typeface="Calibri"/>
                <a:ea typeface="Calibri"/>
                <a:cs typeface="Calibri"/>
                <a:sym typeface="Calibri"/>
              </a:rPr>
              <a:t>Shivkumar</a:t>
            </a:r>
            <a:r>
              <a:rPr lang="en-US" sz="3200" b="0" i="0" u="none" strike="noStrike" cap="none" dirty="0">
                <a:solidFill>
                  <a:srgbClr val="888888"/>
                </a:solidFill>
                <a:latin typeface="Calibri"/>
                <a:ea typeface="Calibri"/>
                <a:cs typeface="Calibri"/>
                <a:sym typeface="Calibri"/>
              </a:rPr>
              <a:t>, Lukasz </a:t>
            </a:r>
            <a:r>
              <a:rPr lang="en-US" sz="3200" b="0" i="0" u="none" strike="noStrike" cap="none" dirty="0" err="1">
                <a:solidFill>
                  <a:srgbClr val="888888"/>
                </a:solidFill>
                <a:latin typeface="Calibri"/>
                <a:ea typeface="Calibri"/>
                <a:cs typeface="Calibri"/>
                <a:sym typeface="Calibri"/>
              </a:rPr>
              <a:t>Ziarek</a:t>
            </a:r>
            <a:r>
              <a:rPr lang="en-US" sz="3200" b="0" i="0" u="none" strike="noStrike" cap="none" dirty="0">
                <a:solidFill>
                  <a:srgbClr val="888888"/>
                </a:solidFill>
                <a:latin typeface="Calibri"/>
                <a:ea typeface="Calibri"/>
                <a:cs typeface="Calibri"/>
                <a:sym typeface="Calibri"/>
              </a:rPr>
              <a:t> - SUNY Buffalo </a:t>
            </a:r>
          </a:p>
          <a:p>
            <a:pPr marL="0" marR="0" lvl="0" indent="0" algn="ctr" rtl="0">
              <a:spcBef>
                <a:spcPts val="0"/>
              </a:spcBef>
              <a:spcAft>
                <a:spcPts val="0"/>
              </a:spcAft>
              <a:buClr>
                <a:srgbClr val="888888"/>
              </a:buClr>
              <a:buSzPct val="25000"/>
              <a:buFont typeface="Arial"/>
              <a:buNone/>
            </a:pPr>
            <a:endParaRPr sz="1800" dirty="0"/>
          </a:p>
          <a:p>
            <a:pPr marL="0" marR="0" lvl="0" indent="0" algn="ctr" rtl="0">
              <a:spcBef>
                <a:spcPts val="0"/>
              </a:spcBef>
              <a:spcAft>
                <a:spcPts val="0"/>
              </a:spcAft>
              <a:buClr>
                <a:srgbClr val="888888"/>
              </a:buClr>
              <a:buSzPct val="25000"/>
              <a:buFont typeface="Arial"/>
              <a:buNone/>
            </a:pPr>
            <a:r>
              <a:rPr lang="en-US" sz="2400" dirty="0"/>
              <a:t>Additional Team Members:</a:t>
            </a:r>
          </a:p>
          <a:p>
            <a:pPr marL="0" marR="0" lvl="0" indent="0" algn="ctr" rtl="0">
              <a:spcBef>
                <a:spcPts val="0"/>
              </a:spcBef>
              <a:spcAft>
                <a:spcPts val="0"/>
              </a:spcAft>
              <a:buClr>
                <a:srgbClr val="888888"/>
              </a:buClr>
              <a:buSzPct val="25000"/>
              <a:buFont typeface="Arial"/>
              <a:buNone/>
            </a:pPr>
            <a:r>
              <a:rPr lang="en-US" sz="2400" dirty="0"/>
              <a:t>Sun </a:t>
            </a:r>
            <a:r>
              <a:rPr lang="en-US" sz="2400" dirty="0" err="1"/>
              <a:t>Hyoung</a:t>
            </a:r>
            <a:r>
              <a:rPr lang="en-US" sz="2400" dirty="0"/>
              <a:t> Kim, </a:t>
            </a:r>
            <a:r>
              <a:rPr lang="en-US" sz="2400" dirty="0" err="1"/>
              <a:t>Dhruv</a:t>
            </a:r>
            <a:r>
              <a:rPr lang="en-US" sz="2400" dirty="0"/>
              <a:t> Kumar, Amy Pritchard</a:t>
            </a:r>
          </a:p>
          <a:p>
            <a:pPr marL="0" marR="0" lvl="0" indent="0" algn="ctr" rtl="0">
              <a:spcBef>
                <a:spcPts val="640"/>
              </a:spcBef>
              <a:buClr>
                <a:srgbClr val="888888"/>
              </a:buClr>
              <a:buSzPct val="25000"/>
              <a:buFont typeface="Arial"/>
              <a:buNone/>
            </a:pPr>
            <a:r>
              <a:rPr lang="en-US" sz="2400" b="0" i="1" u="none" strike="noStrike" cap="none" dirty="0" smtClean="0">
                <a:solidFill>
                  <a:schemeClr val="tx1"/>
                </a:solidFill>
                <a:latin typeface="Calibri"/>
                <a:ea typeface="Calibri"/>
                <a:cs typeface="Calibri"/>
                <a:sym typeface="Calibri"/>
              </a:rPr>
              <a:t>https://</a:t>
            </a:r>
            <a:r>
              <a:rPr lang="en-US" sz="2400" b="0" i="1" u="none" strike="noStrike" cap="none" dirty="0" err="1" smtClean="0">
                <a:solidFill>
                  <a:schemeClr val="tx1"/>
                </a:solidFill>
                <a:latin typeface="Calibri"/>
                <a:ea typeface="Calibri"/>
                <a:cs typeface="Calibri"/>
                <a:sym typeface="Calibri"/>
              </a:rPr>
              <a:t>ubmltongroup.github.io</a:t>
            </a:r>
            <a:endParaRPr sz="2400" b="0" i="1" u="none" strike="noStrike" cap="none" dirty="0">
              <a:solidFill>
                <a:schemeClr val="tx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Our Threading Model</a:t>
            </a:r>
          </a:p>
        </p:txBody>
      </p:sp>
      <p:sp>
        <p:nvSpPr>
          <p:cNvPr id="178" name="Shape 17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Our model is to segment process into N pre-allocated POSIX threads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GC runs as one of those threads</a:t>
            </a:r>
          </a:p>
          <a:p>
            <a:pPr marL="342900" marR="0" lvl="0" indent="-342900" algn="l" rtl="0">
              <a:spcBef>
                <a:spcPts val="640"/>
              </a:spcBef>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Associate priorities with each POSIX thread to support real-time</a:t>
            </a:r>
          </a:p>
        </p:txBody>
      </p:sp>
      <p:sp>
        <p:nvSpPr>
          <p:cNvPr id="179" name="Shape 179"/>
          <p:cNvSpPr/>
          <p:nvPr/>
        </p:nvSpPr>
        <p:spPr>
          <a:xfrm>
            <a:off x="455225" y="4195950"/>
            <a:ext cx="8229600" cy="2444400"/>
          </a:xfrm>
          <a:prstGeom prst="rect">
            <a:avLst/>
          </a:prstGeom>
          <a:solidFill>
            <a:srgbClr val="FFF2CC"/>
          </a:solidFill>
          <a:ln w="9525" cap="flat" cmpd="sng">
            <a:solidFill>
              <a:srgbClr val="000000"/>
            </a:solidFill>
            <a:prstDash val="solid"/>
            <a:round/>
            <a:headEnd type="none" w="med" len="med"/>
            <a:tailEnd type="none" w="med" len="med"/>
          </a:ln>
        </p:spPr>
        <p:txBody>
          <a:bodyPr lIns="91425" tIns="91425" rIns="91425" bIns="91425" anchor="b" anchorCtr="0">
            <a:noAutofit/>
          </a:bodyPr>
          <a:lstStyle/>
          <a:p>
            <a:pPr lvl="0" algn="ctr">
              <a:spcBef>
                <a:spcPts val="0"/>
              </a:spcBef>
              <a:buNone/>
            </a:pPr>
            <a:r>
              <a:rPr lang="en-US"/>
              <a:t>OS Process</a:t>
            </a:r>
          </a:p>
        </p:txBody>
      </p:sp>
      <p:grpSp>
        <p:nvGrpSpPr>
          <p:cNvPr id="180" name="Shape 180"/>
          <p:cNvGrpSpPr/>
          <p:nvPr/>
        </p:nvGrpSpPr>
        <p:grpSpPr>
          <a:xfrm>
            <a:off x="638050" y="4335075"/>
            <a:ext cx="7867900" cy="1989000"/>
            <a:chOff x="613550" y="1959425"/>
            <a:chExt cx="7867900" cy="1989000"/>
          </a:xfrm>
        </p:grpSpPr>
        <p:sp>
          <p:nvSpPr>
            <p:cNvPr id="181" name="Shape 181"/>
            <p:cNvSpPr/>
            <p:nvPr/>
          </p:nvSpPr>
          <p:spPr>
            <a:xfrm>
              <a:off x="6135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0</a:t>
              </a:r>
            </a:p>
          </p:txBody>
        </p:sp>
        <p:sp>
          <p:nvSpPr>
            <p:cNvPr id="182" name="Shape 182"/>
            <p:cNvSpPr/>
            <p:nvPr/>
          </p:nvSpPr>
          <p:spPr>
            <a:xfrm>
              <a:off x="890650" y="22939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3" name="Shape 183"/>
            <p:cNvSpPr/>
            <p:nvPr/>
          </p:nvSpPr>
          <p:spPr>
            <a:xfrm>
              <a:off x="1043050" y="24463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4" name="Shape 184"/>
            <p:cNvSpPr/>
            <p:nvPr/>
          </p:nvSpPr>
          <p:spPr>
            <a:xfrm>
              <a:off x="1195450" y="25987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5" name="Shape 185"/>
            <p:cNvSpPr/>
            <p:nvPr/>
          </p:nvSpPr>
          <p:spPr>
            <a:xfrm>
              <a:off x="24147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1</a:t>
              </a:r>
            </a:p>
          </p:txBody>
        </p:sp>
        <p:sp>
          <p:nvSpPr>
            <p:cNvPr id="186" name="Shape 186"/>
            <p:cNvSpPr/>
            <p:nvPr/>
          </p:nvSpPr>
          <p:spPr>
            <a:xfrm>
              <a:off x="2884850" y="2446300"/>
              <a:ext cx="861000" cy="593700"/>
            </a:xfrm>
            <a:prstGeom prst="rect">
              <a:avLst/>
            </a:prstGeom>
            <a:solidFill>
              <a:srgbClr val="FFE599"/>
            </a:solidFill>
            <a:ln>
              <a:noFill/>
            </a:ln>
          </p:spPr>
          <p:txBody>
            <a:bodyPr lIns="91425" tIns="91425" rIns="91425" bIns="91425" anchor="ctr" anchorCtr="0">
              <a:noAutofit/>
            </a:bodyPr>
            <a:lstStyle/>
            <a:p>
              <a:pPr lvl="0" algn="ctr" rtl="0">
                <a:spcBef>
                  <a:spcPts val="0"/>
                </a:spcBef>
                <a:buNone/>
              </a:pPr>
              <a:r>
                <a:rPr lang="en-US"/>
                <a:t>GC</a:t>
              </a:r>
            </a:p>
          </p:txBody>
        </p:sp>
        <p:sp>
          <p:nvSpPr>
            <p:cNvPr id="187" name="Shape 187"/>
            <p:cNvSpPr/>
            <p:nvPr/>
          </p:nvSpPr>
          <p:spPr>
            <a:xfrm>
              <a:off x="42159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2</a:t>
              </a:r>
            </a:p>
          </p:txBody>
        </p:sp>
        <p:sp>
          <p:nvSpPr>
            <p:cNvPr id="188" name="Shape 188"/>
            <p:cNvSpPr/>
            <p:nvPr/>
          </p:nvSpPr>
          <p:spPr>
            <a:xfrm>
              <a:off x="4493050" y="22939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89" name="Shape 189"/>
            <p:cNvSpPr/>
            <p:nvPr/>
          </p:nvSpPr>
          <p:spPr>
            <a:xfrm>
              <a:off x="4645450" y="24463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0" name="Shape 190"/>
            <p:cNvSpPr/>
            <p:nvPr/>
          </p:nvSpPr>
          <p:spPr>
            <a:xfrm>
              <a:off x="4797850" y="25987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1" name="Shape 191"/>
            <p:cNvSpPr/>
            <p:nvPr/>
          </p:nvSpPr>
          <p:spPr>
            <a:xfrm>
              <a:off x="6680250" y="1959425"/>
              <a:ext cx="1801200" cy="1989000"/>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US"/>
                <a:t>pthread N</a:t>
              </a:r>
            </a:p>
          </p:txBody>
        </p:sp>
        <p:sp>
          <p:nvSpPr>
            <p:cNvPr id="192" name="Shape 192"/>
            <p:cNvSpPr/>
            <p:nvPr/>
          </p:nvSpPr>
          <p:spPr>
            <a:xfrm>
              <a:off x="6957350" y="22939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3" name="Shape 193"/>
            <p:cNvSpPr/>
            <p:nvPr/>
          </p:nvSpPr>
          <p:spPr>
            <a:xfrm>
              <a:off x="7109750" y="24463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94" name="Shape 194"/>
            <p:cNvSpPr/>
            <p:nvPr/>
          </p:nvSpPr>
          <p:spPr>
            <a:xfrm>
              <a:off x="7262150" y="2598700"/>
              <a:ext cx="861000" cy="593700"/>
            </a:xfrm>
            <a:prstGeom prst="rect">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grpSp>
          <p:nvGrpSpPr>
            <p:cNvPr id="195" name="Shape 195"/>
            <p:cNvGrpSpPr/>
            <p:nvPr/>
          </p:nvGrpSpPr>
          <p:grpSpPr>
            <a:xfrm>
              <a:off x="6120975" y="2909375"/>
              <a:ext cx="455450" cy="89100"/>
              <a:chOff x="2226625" y="4433450"/>
              <a:chExt cx="455450" cy="89100"/>
            </a:xfrm>
          </p:grpSpPr>
          <p:sp>
            <p:nvSpPr>
              <p:cNvPr id="196" name="Shape 196"/>
              <p:cNvSpPr/>
              <p:nvPr/>
            </p:nvSpPr>
            <p:spPr>
              <a:xfrm>
                <a:off x="2226625" y="4433450"/>
                <a:ext cx="79200" cy="891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2414750" y="4433450"/>
                <a:ext cx="79200" cy="891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2602875" y="4433450"/>
                <a:ext cx="79200" cy="891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Benefits of our model</a:t>
            </a:r>
            <a:endParaRPr lang="en-US" sz="4400" b="0" i="0" u="none" strike="noStrike" cap="none" dirty="0">
              <a:solidFill>
                <a:schemeClr val="dk1"/>
              </a:solidFill>
              <a:latin typeface="Calibri"/>
              <a:ea typeface="Calibri"/>
              <a:cs typeface="Calibri"/>
              <a:sym typeface="Calibri"/>
            </a:endParaRPr>
          </a:p>
        </p:txBody>
      </p:sp>
      <p:sp>
        <p:nvSpPr>
          <p:cNvPr id="178" name="Shape 17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smtClean="0">
                <a:solidFill>
                  <a:schemeClr val="dk1"/>
                </a:solidFill>
                <a:latin typeface="Calibri"/>
                <a:ea typeface="Calibri"/>
                <a:cs typeface="Calibri"/>
                <a:sym typeface="Calibri"/>
              </a:rPr>
              <a:t>Can provide 1:1 mapping of green to OS threads to leverage </a:t>
            </a:r>
            <a:r>
              <a:rPr lang="en-US" dirty="0" smtClean="0"/>
              <a:t>RTOS scheduling</a:t>
            </a:r>
          </a:p>
          <a:p>
            <a:pPr marL="342900" marR="0" lvl="0" indent="-342900" algn="l" rtl="0">
              <a:spcBef>
                <a:spcPts val="0"/>
              </a:spcBef>
              <a:spcAft>
                <a:spcPts val="0"/>
              </a:spcAft>
              <a:buClr>
                <a:schemeClr val="dk1"/>
              </a:buClr>
              <a:buSzPct val="100000"/>
              <a:buFont typeface="Arial"/>
              <a:buChar char="•"/>
            </a:pPr>
            <a:r>
              <a:rPr lang="en-US" sz="3200" b="0" i="0" u="none" strike="noStrike" cap="none" dirty="0" smtClean="0">
                <a:solidFill>
                  <a:schemeClr val="dk1"/>
                </a:solidFill>
                <a:latin typeface="Calibri"/>
                <a:ea typeface="Calibri"/>
                <a:cs typeface="Calibri"/>
                <a:sym typeface="Calibri"/>
              </a:rPr>
              <a:t>Can isolate non-real time components</a:t>
            </a:r>
          </a:p>
          <a:p>
            <a:pPr marL="342900" marR="0" lvl="0" indent="-342900" algn="l" rtl="0">
              <a:spcBef>
                <a:spcPts val="0"/>
              </a:spcBef>
              <a:spcAft>
                <a:spcPts val="0"/>
              </a:spcAft>
              <a:buClr>
                <a:schemeClr val="dk1"/>
              </a:buClr>
              <a:buSzPct val="100000"/>
              <a:buFont typeface="Arial"/>
              <a:buChar char="•"/>
            </a:pPr>
            <a:r>
              <a:rPr lang="en-US" dirty="0" smtClean="0"/>
              <a:t>Can explore hierarchical scheduling</a:t>
            </a:r>
          </a:p>
          <a:p>
            <a:pPr lvl="1" indent="-342900">
              <a:spcBef>
                <a:spcPts val="0"/>
              </a:spcBef>
              <a:buFont typeface="Arial"/>
              <a:buChar char="•"/>
            </a:pPr>
            <a:r>
              <a:rPr lang="en-US" sz="2800" b="0" i="0" u="none" strike="noStrike" cap="none" dirty="0" smtClean="0">
                <a:solidFill>
                  <a:schemeClr val="dk1"/>
                </a:solidFill>
                <a:latin typeface="Calibri"/>
                <a:ea typeface="Calibri"/>
                <a:cs typeface="Calibri"/>
                <a:sym typeface="Calibri"/>
              </a:rPr>
              <a:t>Can have language level scheduling on top of OS level scheduling</a:t>
            </a:r>
            <a:endParaRPr lang="en-US"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48129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4131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Threading Changes</a:t>
            </a:r>
          </a:p>
        </p:txBody>
      </p:sp>
      <p:sp>
        <p:nvSpPr>
          <p:cNvPr id="204" name="Shape 20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R="0" lvl="0" algn="l" rtl="0">
              <a:lnSpc>
                <a:spcPct val="80000"/>
              </a:lnSpc>
              <a:spcBef>
                <a:spcPts val="434"/>
              </a:spcBef>
              <a:spcAft>
                <a:spcPts val="0"/>
              </a:spcAft>
              <a:buClr>
                <a:schemeClr val="dk1"/>
              </a:buClr>
              <a:buSzPct val="100000"/>
              <a:buFont typeface="Arial"/>
              <a:buChar char="•"/>
            </a:pPr>
            <a:r>
              <a:rPr lang="en-US" sz="3000"/>
              <a:t>Remove allocator from GC and place in computation threads</a:t>
            </a:r>
          </a:p>
          <a:p>
            <a:pPr marR="0" lvl="0" algn="l" rtl="0">
              <a:lnSpc>
                <a:spcPct val="80000"/>
              </a:lnSpc>
              <a:spcBef>
                <a:spcPts val="434"/>
              </a:spcBef>
              <a:spcAft>
                <a:spcPts val="0"/>
              </a:spcAft>
              <a:buClr>
                <a:schemeClr val="dk1"/>
              </a:buClr>
              <a:buSzPct val="100000"/>
              <a:buFont typeface="Arial"/>
              <a:buChar char="•"/>
            </a:pPr>
            <a:r>
              <a:rPr lang="en-US" sz="3000"/>
              <a:t>Make GC thread safe</a:t>
            </a:r>
          </a:p>
          <a:p>
            <a:pPr marR="0" lvl="0" algn="l" rtl="0">
              <a:lnSpc>
                <a:spcPct val="80000"/>
              </a:lnSpc>
              <a:spcBef>
                <a:spcPts val="434"/>
              </a:spcBef>
              <a:spcAft>
                <a:spcPts val="0"/>
              </a:spcAft>
              <a:buClr>
                <a:schemeClr val="dk1"/>
              </a:buClr>
              <a:buSzPct val="100000"/>
              <a:buFont typeface="Arial"/>
              <a:buChar char="•"/>
            </a:pPr>
            <a:r>
              <a:rPr lang="en-US" sz="3000"/>
              <a:t>Make necessary runtime structures thread safe</a:t>
            </a:r>
          </a:p>
          <a:p>
            <a:pPr marR="0" lvl="1" algn="l" rtl="0">
              <a:lnSpc>
                <a:spcPct val="80000"/>
              </a:lnSpc>
              <a:spcBef>
                <a:spcPts val="434"/>
              </a:spcBef>
              <a:spcAft>
                <a:spcPts val="0"/>
              </a:spcAft>
              <a:buClr>
                <a:schemeClr val="dk1"/>
              </a:buClr>
              <a:buSzPct val="100000"/>
              <a:buFont typeface="Arial"/>
              <a:buChar char="–"/>
            </a:pPr>
            <a:r>
              <a:rPr lang="en-US" sz="3000"/>
              <a:t>Factor our per-thread information from globals</a:t>
            </a:r>
          </a:p>
          <a:p>
            <a:pPr marR="0" lvl="1" algn="l" rtl="0">
              <a:lnSpc>
                <a:spcPct val="80000"/>
              </a:lnSpc>
              <a:spcBef>
                <a:spcPts val="434"/>
              </a:spcBef>
              <a:spcAft>
                <a:spcPts val="0"/>
              </a:spcAft>
              <a:buClr>
                <a:schemeClr val="dk1"/>
              </a:buClr>
              <a:buSzPct val="100000"/>
              <a:buFont typeface="Arial"/>
              <a:buChar char="–"/>
            </a:pPr>
            <a:r>
              <a:rPr lang="en-US" sz="3000"/>
              <a:t>Reorganize global state to be thread safe</a:t>
            </a:r>
          </a:p>
          <a:p>
            <a:pPr marL="0" marR="0" lvl="0" indent="0" algn="l" rtl="0">
              <a:lnSpc>
                <a:spcPct val="80000"/>
              </a:lnSpc>
              <a:spcBef>
                <a:spcPts val="496"/>
              </a:spcBef>
              <a:spcAft>
                <a:spcPts val="0"/>
              </a:spcAft>
              <a:buNone/>
            </a:pPr>
            <a:endParaRPr sz="3000"/>
          </a:p>
          <a:p>
            <a:pPr marL="342900" marR="0" lvl="0" indent="-342900" algn="l" rtl="0">
              <a:lnSpc>
                <a:spcPct val="80000"/>
              </a:lnSpc>
              <a:spcBef>
                <a:spcPts val="496"/>
              </a:spcBef>
              <a:buClr>
                <a:schemeClr val="dk1"/>
              </a:buClr>
              <a:buSzPct val="82666"/>
              <a:buFont typeface="Arial"/>
              <a:buNone/>
            </a:pPr>
            <a:endParaRPr sz="3000" b="0" i="0" u="none" strike="noStrike" cap="none">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4131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MT Safety</a:t>
            </a:r>
            <a:r>
              <a:rPr lang="en-US" sz="4400" b="0" i="0" u="none" strike="noStrike" cap="none">
                <a:solidFill>
                  <a:schemeClr val="dk1"/>
                </a:solidFill>
                <a:latin typeface="Calibri"/>
                <a:ea typeface="Calibri"/>
                <a:cs typeface="Calibri"/>
                <a:sym typeface="Calibri"/>
              </a:rPr>
              <a:t> Changes</a:t>
            </a:r>
          </a:p>
        </p:txBody>
      </p:sp>
      <p:sp>
        <p:nvSpPr>
          <p:cNvPr id="210" name="Shape 210"/>
          <p:cNvSpPr txBox="1">
            <a:spLocks noGrp="1"/>
          </p:cNvSpPr>
          <p:nvPr>
            <p:ph type="body" idx="1"/>
          </p:nvPr>
        </p:nvSpPr>
        <p:spPr>
          <a:xfrm>
            <a:off x="457200" y="1556200"/>
            <a:ext cx="6311700" cy="21252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solidFill>
                  <a:srgbClr val="A71D5D"/>
                </a:solidFill>
                <a:highlight>
                  <a:srgbClr val="FFFFFF"/>
                </a:highlight>
                <a:latin typeface="Consolas"/>
                <a:ea typeface="Consolas"/>
                <a:cs typeface="Consolas"/>
                <a:sym typeface="Consolas"/>
              </a:rPr>
              <a:t>struct</a:t>
            </a:r>
            <a:r>
              <a:rPr lang="en-US" sz="1200">
                <a:solidFill>
                  <a:srgbClr val="333333"/>
                </a:solidFill>
                <a:highlight>
                  <a:srgbClr val="FFFFFF"/>
                </a:highlight>
                <a:latin typeface="Consolas"/>
                <a:ea typeface="Consolas"/>
                <a:cs typeface="Consolas"/>
                <a:sym typeface="Consolas"/>
              </a:rPr>
              <a:t> GC_state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frontier; </a:t>
            </a:r>
            <a:r>
              <a:rPr lang="en-US" sz="1200">
                <a:solidFill>
                  <a:srgbClr val="969896"/>
                </a:solidFill>
                <a:highlight>
                  <a:srgbClr val="FFFFFF"/>
                </a:highlight>
                <a:latin typeface="Consolas"/>
                <a:ea typeface="Consolas"/>
                <a:cs typeface="Consolas"/>
                <a:sym typeface="Consolas"/>
              </a:rPr>
              <a:t>/* heap.start &lt;= frontier &lt; limit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limit; </a:t>
            </a:r>
            <a:r>
              <a:rPr lang="en-US" sz="1200">
                <a:solidFill>
                  <a:srgbClr val="969896"/>
                </a:solidFill>
                <a:highlight>
                  <a:srgbClr val="FFFFFF"/>
                </a:highlight>
                <a:latin typeface="Consolas"/>
                <a:ea typeface="Consolas"/>
                <a:cs typeface="Consolas"/>
                <a:sym typeface="Consolas"/>
              </a:rPr>
              <a:t>/* limit = heap.start + heap.size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stackTop; </a:t>
            </a:r>
            <a:r>
              <a:rPr lang="en-US" sz="1200">
                <a:solidFill>
                  <a:srgbClr val="969896"/>
                </a:solidFill>
                <a:highlight>
                  <a:srgbClr val="FFFFFF"/>
                </a:highlight>
                <a:latin typeface="Consolas"/>
                <a:ea typeface="Consolas"/>
                <a:cs typeface="Consolas"/>
                <a:sym typeface="Consolas"/>
              </a:rPr>
              <a:t>/* Top of stack in current thread.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stackLimit; </a:t>
            </a:r>
            <a:r>
              <a:rPr lang="en-US" sz="1200">
                <a:solidFill>
                  <a:srgbClr val="969896"/>
                </a:solidFill>
                <a:highlight>
                  <a:srgbClr val="FFFFFF"/>
                </a:highlight>
                <a:latin typeface="Consolas"/>
                <a:ea typeface="Consolas"/>
                <a:cs typeface="Consolas"/>
                <a:sym typeface="Consolas"/>
              </a:rPr>
              <a:t>/* stackBottom + stackSize - maxFrameSize */</a:t>
            </a:r>
          </a:p>
          <a:p>
            <a:pPr marL="0" lvl="0" indent="0" rtl="0">
              <a:lnSpc>
                <a:spcPct val="142857"/>
              </a:lnSpc>
              <a:spcBef>
                <a:spcPts val="0"/>
              </a:spcBef>
              <a:buNone/>
            </a:pPr>
            <a:r>
              <a:rPr lang="en-US" sz="1200">
                <a:solidFill>
                  <a:srgbClr val="969896"/>
                </a:solidFill>
                <a:highlight>
                  <a:srgbClr val="FFFFFF"/>
                </a:highlight>
                <a:latin typeface="Consolas"/>
                <a:ea typeface="Consolas"/>
                <a:cs typeface="Consolas"/>
                <a:sym typeface="Consolas"/>
              </a:rPr>
              <a:t>   . . .</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a:t>
            </a:r>
          </a:p>
          <a:p>
            <a:pPr marL="0" marR="0" lvl="0" indent="-157480" algn="l" rtl="0">
              <a:lnSpc>
                <a:spcPct val="80000"/>
              </a:lnSpc>
              <a:spcBef>
                <a:spcPts val="496"/>
              </a:spcBef>
              <a:buClr>
                <a:schemeClr val="dk1"/>
              </a:buClr>
              <a:buSzPct val="99200"/>
              <a:buFont typeface="Arial"/>
              <a:buNone/>
            </a:pPr>
            <a:endParaRPr sz="2480"/>
          </a:p>
        </p:txBody>
      </p:sp>
      <p:sp>
        <p:nvSpPr>
          <p:cNvPr id="211" name="Shape 211"/>
          <p:cNvSpPr txBox="1">
            <a:spLocks noGrp="1"/>
          </p:cNvSpPr>
          <p:nvPr>
            <p:ph type="body" idx="1"/>
          </p:nvPr>
        </p:nvSpPr>
        <p:spPr>
          <a:xfrm>
            <a:off x="1866400" y="3830800"/>
            <a:ext cx="6624300" cy="22752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solidFill>
                  <a:srgbClr val="A71D5D"/>
                </a:solidFill>
                <a:highlight>
                  <a:srgbClr val="FFFFFF"/>
                </a:highlight>
                <a:latin typeface="Consolas"/>
                <a:ea typeface="Consolas"/>
                <a:cs typeface="Consolas"/>
                <a:sym typeface="Consolas"/>
              </a:rPr>
              <a:t>struct</a:t>
            </a:r>
            <a:r>
              <a:rPr lang="en-US" sz="1200">
                <a:solidFill>
                  <a:srgbClr val="333333"/>
                </a:solidFill>
                <a:highlight>
                  <a:srgbClr val="FFFFFF"/>
                </a:highlight>
                <a:latin typeface="Consolas"/>
                <a:ea typeface="Consolas"/>
                <a:cs typeface="Consolas"/>
                <a:sym typeface="Consolas"/>
              </a:rPr>
              <a:t> GC_state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frontier; </a:t>
            </a:r>
            <a:r>
              <a:rPr lang="en-US" sz="1200">
                <a:solidFill>
                  <a:srgbClr val="969896"/>
                </a:solidFill>
                <a:highlight>
                  <a:srgbClr val="FFFFFF"/>
                </a:highlight>
                <a:latin typeface="Consolas"/>
                <a:ea typeface="Consolas"/>
                <a:cs typeface="Consolas"/>
                <a:sym typeface="Consolas"/>
              </a:rPr>
              <a:t>/* heap.start &lt;= frontier &lt; limit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limit; </a:t>
            </a:r>
            <a:r>
              <a:rPr lang="en-US" sz="1200">
                <a:solidFill>
                  <a:srgbClr val="969896"/>
                </a:solidFill>
                <a:highlight>
                  <a:srgbClr val="FFFFFF"/>
                </a:highlight>
                <a:latin typeface="Consolas"/>
                <a:ea typeface="Consolas"/>
                <a:cs typeface="Consolas"/>
                <a:sym typeface="Consolas"/>
              </a:rPr>
              <a:t>/* limit = heap.start + heap.size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stackTop[MAXPRI]; </a:t>
            </a:r>
            <a:r>
              <a:rPr lang="en-US" sz="1200">
                <a:solidFill>
                  <a:srgbClr val="969896"/>
                </a:solidFill>
                <a:highlight>
                  <a:srgbClr val="FFFFFF"/>
                </a:highlight>
                <a:latin typeface="Consolas"/>
                <a:ea typeface="Consolas"/>
                <a:cs typeface="Consolas"/>
                <a:sym typeface="Consolas"/>
              </a:rPr>
              <a:t>/* Top of stack in current thread. */</a:t>
            </a:r>
          </a:p>
          <a:p>
            <a:pPr marL="0" lvl="0" indent="0" rtl="0">
              <a:lnSpc>
                <a:spcPct val="142857"/>
              </a:lnSpc>
              <a:spcBef>
                <a:spcPts val="0"/>
              </a:spcBef>
              <a:buNone/>
            </a:pPr>
            <a:r>
              <a:rPr lang="en-US" sz="1200">
                <a:solidFill>
                  <a:srgbClr val="333333"/>
                </a:solidFill>
                <a:highlight>
                  <a:srgbClr val="FFFFFF"/>
                </a:highlight>
                <a:latin typeface="Consolas"/>
                <a:ea typeface="Consolas"/>
                <a:cs typeface="Consolas"/>
                <a:sym typeface="Consolas"/>
              </a:rPr>
              <a:t> pointer stackLimit[MAXPRI]; </a:t>
            </a:r>
            <a:r>
              <a:rPr lang="en-US" sz="1200">
                <a:solidFill>
                  <a:srgbClr val="969896"/>
                </a:solidFill>
                <a:highlight>
                  <a:srgbClr val="FFFFFF"/>
                </a:highlight>
                <a:latin typeface="Consolas"/>
                <a:ea typeface="Consolas"/>
                <a:cs typeface="Consolas"/>
                <a:sym typeface="Consolas"/>
              </a:rPr>
              <a:t>/* stackBottom + stackSize - maxFrameSize */</a:t>
            </a:r>
          </a:p>
          <a:p>
            <a:pPr marL="0" lvl="0" indent="0" rtl="0">
              <a:lnSpc>
                <a:spcPct val="142857"/>
              </a:lnSpc>
              <a:spcBef>
                <a:spcPts val="0"/>
              </a:spcBef>
              <a:buNone/>
            </a:pPr>
            <a:r>
              <a:rPr lang="en-US" sz="1200">
                <a:solidFill>
                  <a:srgbClr val="969896"/>
                </a:solidFill>
                <a:highlight>
                  <a:srgbClr val="FFFFFF"/>
                </a:highlight>
                <a:latin typeface="Consolas"/>
                <a:ea typeface="Consolas"/>
                <a:cs typeface="Consolas"/>
                <a:sym typeface="Consolas"/>
              </a:rPr>
              <a:t>    . . . </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a:t>
            </a:r>
          </a:p>
          <a:p>
            <a:pPr marL="0" marR="0" lvl="0" indent="-157480" algn="l" rtl="0">
              <a:lnSpc>
                <a:spcPct val="80000"/>
              </a:lnSpc>
              <a:spcBef>
                <a:spcPts val="496"/>
              </a:spcBef>
              <a:buClr>
                <a:schemeClr val="dk1"/>
              </a:buClr>
              <a:buSzPct val="99200"/>
              <a:buFont typeface="Arial"/>
              <a:buNone/>
            </a:pPr>
            <a:endParaRPr sz="2480"/>
          </a:p>
        </p:txBody>
      </p:sp>
      <p:sp>
        <p:nvSpPr>
          <p:cNvPr id="212" name="Shape 212"/>
          <p:cNvSpPr/>
          <p:nvPr/>
        </p:nvSpPr>
        <p:spPr>
          <a:xfrm rot="10800000" flipH="1">
            <a:off x="682825" y="3830800"/>
            <a:ext cx="999600" cy="1385400"/>
          </a:xfrm>
          <a:prstGeom prst="bentArrow">
            <a:avLst>
              <a:gd name="adj1" fmla="val 25000"/>
              <a:gd name="adj2" fmla="val 25000"/>
              <a:gd name="adj3" fmla="val 25000"/>
              <a:gd name="adj4" fmla="val 43750"/>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4131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MT Safety</a:t>
            </a:r>
            <a:r>
              <a:rPr lang="en-US" sz="4400" b="0" i="0" u="none" strike="noStrike" cap="none">
                <a:solidFill>
                  <a:schemeClr val="dk1"/>
                </a:solidFill>
                <a:latin typeface="Calibri"/>
                <a:ea typeface="Calibri"/>
                <a:cs typeface="Calibri"/>
                <a:sym typeface="Calibri"/>
              </a:rPr>
              <a:t> Changes</a:t>
            </a:r>
          </a:p>
        </p:txBody>
      </p:sp>
      <p:sp>
        <p:nvSpPr>
          <p:cNvPr id="218" name="Shape 218"/>
          <p:cNvSpPr txBox="1">
            <a:spLocks noGrp="1"/>
          </p:cNvSpPr>
          <p:nvPr>
            <p:ph type="body" idx="1"/>
          </p:nvPr>
        </p:nvSpPr>
        <p:spPr>
          <a:xfrm>
            <a:off x="496800" y="2031225"/>
            <a:ext cx="6311700" cy="12246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highlight>
                  <a:srgbClr val="FFFFFF"/>
                </a:highlight>
                <a:latin typeface="Consolas"/>
                <a:ea typeface="Consolas"/>
                <a:cs typeface="Consolas"/>
                <a:sym typeface="Consolas"/>
              </a:rPr>
              <a:t>PRIVATE </a:t>
            </a:r>
            <a:r>
              <a:rPr lang="en-US" sz="1200">
                <a:solidFill>
                  <a:srgbClr val="A71D5D"/>
                </a:solidFill>
                <a:highlight>
                  <a:srgbClr val="FFFFFF"/>
                </a:highlight>
                <a:latin typeface="Consolas"/>
                <a:ea typeface="Consolas"/>
                <a:cs typeface="Consolas"/>
                <a:sym typeface="Consolas"/>
              </a:rPr>
              <a:t>extern</a:t>
            </a:r>
            <a:r>
              <a:rPr lang="en-US" sz="1200">
                <a:highlight>
                  <a:srgbClr val="FFFFFF"/>
                </a:highlight>
                <a:latin typeface="Consolas"/>
                <a:ea typeface="Consolas"/>
                <a:cs typeface="Consolas"/>
                <a:sym typeface="Consolas"/>
              </a:rPr>
              <a:t> Int32 globalInt32 [</a:t>
            </a:r>
            <a:r>
              <a:rPr lang="en-US" sz="1200">
                <a:solidFill>
                  <a:srgbClr val="0000FF"/>
                </a:solidFill>
                <a:highlight>
                  <a:srgbClr val="FFFFFF"/>
                </a:highlight>
                <a:latin typeface="Consolas"/>
                <a:ea typeface="Consolas"/>
                <a:cs typeface="Consolas"/>
                <a:sym typeface="Consolas"/>
              </a:rPr>
              <a:t>12</a:t>
            </a:r>
            <a:r>
              <a:rPr lang="en-US" sz="1200">
                <a:highlight>
                  <a:srgbClr val="FFFFFF"/>
                </a:highlight>
                <a:latin typeface="Consolas"/>
                <a:ea typeface="Consolas"/>
                <a:cs typeface="Consolas"/>
                <a:sym typeface="Consolas"/>
              </a:rPr>
              <a:t>];</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 . . .</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globalInt32[</a:t>
            </a:r>
            <a:r>
              <a:rPr lang="en-US" sz="1200">
                <a:solidFill>
                  <a:srgbClr val="0000FF"/>
                </a:solidFill>
                <a:highlight>
                  <a:srgbClr val="FFFFFF"/>
                </a:highlight>
                <a:latin typeface="Consolas"/>
                <a:ea typeface="Consolas"/>
                <a:cs typeface="Consolas"/>
                <a:sym typeface="Consolas"/>
              </a:rPr>
              <a:t>0</a:t>
            </a:r>
            <a:r>
              <a:rPr lang="en-US" sz="1200">
                <a:solidFill>
                  <a:srgbClr val="000000"/>
                </a:solidFill>
                <a:highlight>
                  <a:srgbClr val="FFFFFF"/>
                </a:highlight>
                <a:latin typeface="Consolas"/>
                <a:ea typeface="Consolas"/>
                <a:cs typeface="Consolas"/>
                <a:sym typeface="Consolas"/>
              </a:rPr>
              <a:t>] = CPointer_lt (</a:t>
            </a:r>
            <a:r>
              <a:rPr lang="en-US" sz="1200" i="1">
                <a:solidFill>
                  <a:srgbClr val="000000"/>
                </a:solidFill>
                <a:highlight>
                  <a:srgbClr val="FFFFFF"/>
                </a:highlight>
                <a:latin typeface="Consolas"/>
                <a:ea typeface="Consolas"/>
                <a:cs typeface="Consolas"/>
                <a:sym typeface="Consolas"/>
              </a:rPr>
              <a:t>value1</a:t>
            </a:r>
            <a:r>
              <a:rPr lang="en-US" sz="1200">
                <a:solidFill>
                  <a:srgbClr val="000000"/>
                </a:solidFill>
                <a:highlight>
                  <a:srgbClr val="FFFFFF"/>
                </a:highlight>
                <a:latin typeface="Consolas"/>
                <a:ea typeface="Consolas"/>
                <a:cs typeface="Consolas"/>
                <a:sym typeface="Consolas"/>
              </a:rPr>
              <a:t>, </a:t>
            </a:r>
            <a:r>
              <a:rPr lang="en-US" sz="1200" i="1">
                <a:solidFill>
                  <a:srgbClr val="000000"/>
                </a:solidFill>
                <a:highlight>
                  <a:srgbClr val="FFFFFF"/>
                </a:highlight>
                <a:latin typeface="Consolas"/>
                <a:ea typeface="Consolas"/>
                <a:cs typeface="Consolas"/>
                <a:sym typeface="Consolas"/>
              </a:rPr>
              <a:t>value2</a:t>
            </a:r>
            <a:r>
              <a:rPr lang="en-US" sz="1200">
                <a:solidFill>
                  <a:srgbClr val="000000"/>
                </a:solidFill>
                <a:highlight>
                  <a:srgbClr val="FFFFFF"/>
                </a:highlight>
                <a:latin typeface="Consolas"/>
                <a:ea typeface="Consolas"/>
                <a:cs typeface="Consolas"/>
                <a:sym typeface="Consolas"/>
              </a:rPr>
              <a:t>);</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BNZ(globalInt32[</a:t>
            </a:r>
            <a:r>
              <a:rPr lang="en-US" sz="1200">
                <a:solidFill>
                  <a:srgbClr val="0000FF"/>
                </a:solidFill>
                <a:highlight>
                  <a:srgbClr val="FFFFFF"/>
                </a:highlight>
                <a:latin typeface="Consolas"/>
                <a:ea typeface="Consolas"/>
                <a:cs typeface="Consolas"/>
                <a:sym typeface="Consolas"/>
              </a:rPr>
              <a:t>0</a:t>
            </a:r>
            <a:r>
              <a:rPr lang="en-US" sz="1200">
                <a:solidFill>
                  <a:srgbClr val="000000"/>
                </a:solidFill>
                <a:highlight>
                  <a:srgbClr val="FFFFFF"/>
                </a:highlight>
                <a:latin typeface="Consolas"/>
                <a:ea typeface="Consolas"/>
                <a:cs typeface="Consolas"/>
                <a:sym typeface="Consolas"/>
              </a:rPr>
              <a:t>], </a:t>
            </a:r>
            <a:r>
              <a:rPr lang="en-US" sz="1200" i="1">
                <a:solidFill>
                  <a:srgbClr val="000000"/>
                </a:solidFill>
                <a:highlight>
                  <a:srgbClr val="FFFFFF"/>
                </a:highlight>
                <a:latin typeface="Consolas"/>
                <a:ea typeface="Consolas"/>
                <a:cs typeface="Consolas"/>
                <a:sym typeface="Consolas"/>
              </a:rPr>
              <a:t>branch_label</a:t>
            </a:r>
            <a:r>
              <a:rPr lang="en-US" sz="1200">
                <a:solidFill>
                  <a:srgbClr val="000000"/>
                </a:solidFill>
                <a:highlight>
                  <a:srgbClr val="FFFFFF"/>
                </a:highlight>
                <a:latin typeface="Consolas"/>
                <a:ea typeface="Consolas"/>
                <a:cs typeface="Consolas"/>
                <a:sym typeface="Consolas"/>
              </a:rPr>
              <a:t>);</a:t>
            </a:r>
          </a:p>
          <a:p>
            <a:pPr marL="0" lvl="0" indent="0" rtl="0">
              <a:lnSpc>
                <a:spcPct val="142857"/>
              </a:lnSpc>
              <a:spcBef>
                <a:spcPts val="0"/>
              </a:spcBef>
              <a:buNone/>
            </a:pPr>
            <a:endParaRPr sz="1200">
              <a:solidFill>
                <a:srgbClr val="000000"/>
              </a:solidFill>
              <a:highlight>
                <a:srgbClr val="FFFFFF"/>
              </a:highlight>
              <a:latin typeface="Consolas"/>
              <a:ea typeface="Consolas"/>
              <a:cs typeface="Consolas"/>
              <a:sym typeface="Consolas"/>
            </a:endParaRPr>
          </a:p>
          <a:p>
            <a:pPr marL="0" lvl="0" indent="0" rtl="0">
              <a:lnSpc>
                <a:spcPct val="142857"/>
              </a:lnSpc>
              <a:spcBef>
                <a:spcPts val="0"/>
              </a:spcBef>
              <a:buNone/>
            </a:pPr>
            <a:endParaRPr sz="1200">
              <a:solidFill>
                <a:srgbClr val="A71D5D"/>
              </a:solidFill>
              <a:highlight>
                <a:srgbClr val="FFFFFF"/>
              </a:highlight>
              <a:latin typeface="Consolas"/>
              <a:ea typeface="Consolas"/>
              <a:cs typeface="Consolas"/>
              <a:sym typeface="Consolas"/>
            </a:endParaRPr>
          </a:p>
          <a:p>
            <a:pPr marL="0" marR="0" lvl="0" indent="-157480" algn="l" rtl="0">
              <a:lnSpc>
                <a:spcPct val="80000"/>
              </a:lnSpc>
              <a:spcBef>
                <a:spcPts val="496"/>
              </a:spcBef>
              <a:buClr>
                <a:schemeClr val="dk1"/>
              </a:buClr>
              <a:buSzPct val="99200"/>
              <a:buFont typeface="Arial"/>
              <a:buNone/>
            </a:pPr>
            <a:endParaRPr sz="2480"/>
          </a:p>
        </p:txBody>
      </p:sp>
      <p:sp>
        <p:nvSpPr>
          <p:cNvPr id="219" name="Shape 219"/>
          <p:cNvSpPr txBox="1">
            <a:spLocks noGrp="1"/>
          </p:cNvSpPr>
          <p:nvPr>
            <p:ph type="body" idx="1"/>
          </p:nvPr>
        </p:nvSpPr>
        <p:spPr>
          <a:xfrm>
            <a:off x="1836725" y="3840700"/>
            <a:ext cx="6624300" cy="13449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lvl="0" indent="0" rtl="0">
              <a:lnSpc>
                <a:spcPct val="142857"/>
              </a:lnSpc>
              <a:spcBef>
                <a:spcPts val="0"/>
              </a:spcBef>
              <a:buNone/>
            </a:pPr>
            <a:r>
              <a:rPr lang="en-US" sz="1200">
                <a:highlight>
                  <a:srgbClr val="FFFFFF"/>
                </a:highlight>
                <a:latin typeface="Consolas"/>
                <a:ea typeface="Consolas"/>
                <a:cs typeface="Consolas"/>
                <a:sym typeface="Consolas"/>
              </a:rPr>
              <a:t>PRIVATE </a:t>
            </a:r>
            <a:r>
              <a:rPr lang="en-US" sz="1200">
                <a:solidFill>
                  <a:srgbClr val="A71D5D"/>
                </a:solidFill>
                <a:highlight>
                  <a:srgbClr val="FFFFFF"/>
                </a:highlight>
                <a:latin typeface="Consolas"/>
                <a:ea typeface="Consolas"/>
                <a:cs typeface="Consolas"/>
                <a:sym typeface="Consolas"/>
              </a:rPr>
              <a:t>extern</a:t>
            </a:r>
            <a:r>
              <a:rPr lang="en-US" sz="1200">
                <a:highlight>
                  <a:srgbClr val="FFFFFF"/>
                </a:highlight>
                <a:latin typeface="Consolas"/>
                <a:ea typeface="Consolas"/>
                <a:cs typeface="Consolas"/>
                <a:sym typeface="Consolas"/>
              </a:rPr>
              <a:t> Int32 globalInt32 [MAXPRI][</a:t>
            </a:r>
            <a:r>
              <a:rPr lang="en-US" sz="1200">
                <a:solidFill>
                  <a:srgbClr val="0000FF"/>
                </a:solidFill>
                <a:highlight>
                  <a:srgbClr val="FFFFFF"/>
                </a:highlight>
                <a:latin typeface="Consolas"/>
                <a:ea typeface="Consolas"/>
                <a:cs typeface="Consolas"/>
                <a:sym typeface="Consolas"/>
              </a:rPr>
              <a:t>12</a:t>
            </a:r>
            <a:r>
              <a:rPr lang="en-US" sz="1200">
                <a:highlight>
                  <a:srgbClr val="FFFFFF"/>
                </a:highlight>
                <a:latin typeface="Consolas"/>
                <a:ea typeface="Consolas"/>
                <a:cs typeface="Consolas"/>
                <a:sym typeface="Consolas"/>
              </a:rPr>
              <a:t>];</a:t>
            </a:r>
          </a:p>
          <a:p>
            <a:pPr marL="0" lvl="0" indent="0" rtl="0">
              <a:lnSpc>
                <a:spcPct val="142857"/>
              </a:lnSpc>
              <a:spcBef>
                <a:spcPts val="0"/>
              </a:spcBef>
              <a:buNone/>
            </a:pPr>
            <a:r>
              <a:rPr lang="en-US" sz="1200">
                <a:solidFill>
                  <a:srgbClr val="000000"/>
                </a:solidFill>
                <a:highlight>
                  <a:srgbClr val="FFFFFF"/>
                </a:highlight>
                <a:latin typeface="Consolas"/>
                <a:ea typeface="Consolas"/>
                <a:cs typeface="Consolas"/>
                <a:sym typeface="Consolas"/>
              </a:rPr>
              <a:t>   . . .</a:t>
            </a:r>
          </a:p>
          <a:p>
            <a:pPr marL="0" lvl="0" indent="-69850" rtl="0">
              <a:lnSpc>
                <a:spcPct val="142857"/>
              </a:lnSpc>
              <a:spcBef>
                <a:spcPts val="0"/>
              </a:spcBef>
              <a:buClr>
                <a:schemeClr val="dk1"/>
              </a:buClr>
              <a:buSzPct val="91666"/>
              <a:buFont typeface="Arial"/>
              <a:buNone/>
            </a:pPr>
            <a:r>
              <a:rPr lang="en-US" sz="1200">
                <a:highlight>
                  <a:srgbClr val="FFFFFF"/>
                </a:highlight>
                <a:latin typeface="Consolas"/>
                <a:ea typeface="Consolas"/>
                <a:cs typeface="Consolas"/>
                <a:sym typeface="Consolas"/>
              </a:rPr>
              <a:t>globalInt32[THREAD_NUM][</a:t>
            </a:r>
            <a:r>
              <a:rPr lang="en-US" sz="1200">
                <a:solidFill>
                  <a:srgbClr val="0000FF"/>
                </a:solidFill>
                <a:highlight>
                  <a:srgbClr val="FFFFFF"/>
                </a:highlight>
                <a:latin typeface="Consolas"/>
                <a:ea typeface="Consolas"/>
                <a:cs typeface="Consolas"/>
                <a:sym typeface="Consolas"/>
              </a:rPr>
              <a:t>0</a:t>
            </a:r>
            <a:r>
              <a:rPr lang="en-US" sz="1200">
                <a:highlight>
                  <a:srgbClr val="FFFFFF"/>
                </a:highlight>
                <a:latin typeface="Consolas"/>
                <a:ea typeface="Consolas"/>
                <a:cs typeface="Consolas"/>
                <a:sym typeface="Consolas"/>
              </a:rPr>
              <a:t>] = CPointer_lt (</a:t>
            </a:r>
            <a:r>
              <a:rPr lang="en-US" sz="1200" i="1">
                <a:highlight>
                  <a:srgbClr val="FFFFFF"/>
                </a:highlight>
                <a:latin typeface="Consolas"/>
                <a:ea typeface="Consolas"/>
                <a:cs typeface="Consolas"/>
                <a:sym typeface="Consolas"/>
              </a:rPr>
              <a:t>value1</a:t>
            </a:r>
            <a:r>
              <a:rPr lang="en-US" sz="1200">
                <a:highlight>
                  <a:srgbClr val="FFFFFF"/>
                </a:highlight>
                <a:latin typeface="Consolas"/>
                <a:ea typeface="Consolas"/>
                <a:cs typeface="Consolas"/>
                <a:sym typeface="Consolas"/>
              </a:rPr>
              <a:t>, </a:t>
            </a:r>
            <a:r>
              <a:rPr lang="en-US" sz="1200" i="1">
                <a:highlight>
                  <a:srgbClr val="FFFFFF"/>
                </a:highlight>
                <a:latin typeface="Consolas"/>
                <a:ea typeface="Consolas"/>
                <a:cs typeface="Consolas"/>
                <a:sym typeface="Consolas"/>
              </a:rPr>
              <a:t>value2</a:t>
            </a:r>
            <a:r>
              <a:rPr lang="en-US" sz="1200">
                <a:highlight>
                  <a:srgbClr val="FFFFFF"/>
                </a:highlight>
                <a:latin typeface="Consolas"/>
                <a:ea typeface="Consolas"/>
                <a:cs typeface="Consolas"/>
                <a:sym typeface="Consolas"/>
              </a:rPr>
              <a:t>);</a:t>
            </a:r>
          </a:p>
          <a:p>
            <a:pPr marL="0" lvl="0" indent="-69850" rtl="0">
              <a:lnSpc>
                <a:spcPct val="142857"/>
              </a:lnSpc>
              <a:spcBef>
                <a:spcPts val="0"/>
              </a:spcBef>
              <a:buClr>
                <a:schemeClr val="dk1"/>
              </a:buClr>
              <a:buSzPct val="91666"/>
              <a:buFont typeface="Arial"/>
              <a:buNone/>
            </a:pPr>
            <a:r>
              <a:rPr lang="en-US" sz="1200">
                <a:highlight>
                  <a:srgbClr val="FFFFFF"/>
                </a:highlight>
                <a:latin typeface="Consolas"/>
                <a:ea typeface="Consolas"/>
                <a:cs typeface="Consolas"/>
                <a:sym typeface="Consolas"/>
              </a:rPr>
              <a:t>BNZ(globalInt32[THREAD_NUM][</a:t>
            </a:r>
            <a:r>
              <a:rPr lang="en-US" sz="1200">
                <a:solidFill>
                  <a:srgbClr val="0000FF"/>
                </a:solidFill>
                <a:highlight>
                  <a:srgbClr val="FFFFFF"/>
                </a:highlight>
                <a:latin typeface="Consolas"/>
                <a:ea typeface="Consolas"/>
                <a:cs typeface="Consolas"/>
                <a:sym typeface="Consolas"/>
              </a:rPr>
              <a:t>0</a:t>
            </a:r>
            <a:r>
              <a:rPr lang="en-US" sz="1200">
                <a:highlight>
                  <a:srgbClr val="FFFFFF"/>
                </a:highlight>
                <a:latin typeface="Consolas"/>
                <a:ea typeface="Consolas"/>
                <a:cs typeface="Consolas"/>
                <a:sym typeface="Consolas"/>
              </a:rPr>
              <a:t>], </a:t>
            </a:r>
            <a:r>
              <a:rPr lang="en-US" sz="1200" i="1">
                <a:highlight>
                  <a:srgbClr val="FFFFFF"/>
                </a:highlight>
                <a:latin typeface="Consolas"/>
                <a:ea typeface="Consolas"/>
                <a:cs typeface="Consolas"/>
                <a:sym typeface="Consolas"/>
              </a:rPr>
              <a:t>branch_label</a:t>
            </a:r>
            <a:r>
              <a:rPr lang="en-US" sz="1200">
                <a:highlight>
                  <a:srgbClr val="FFFFFF"/>
                </a:highlight>
                <a:latin typeface="Consolas"/>
                <a:ea typeface="Consolas"/>
                <a:cs typeface="Consolas"/>
                <a:sym typeface="Consolas"/>
              </a:rPr>
              <a:t>));</a:t>
            </a:r>
          </a:p>
          <a:p>
            <a:pPr marL="0" marR="0" lvl="0" indent="-157480" algn="l" rtl="0">
              <a:lnSpc>
                <a:spcPct val="80000"/>
              </a:lnSpc>
              <a:spcBef>
                <a:spcPts val="496"/>
              </a:spcBef>
              <a:buClr>
                <a:schemeClr val="dk1"/>
              </a:buClr>
              <a:buSzPct val="99200"/>
              <a:buFont typeface="Arial"/>
              <a:buNone/>
            </a:pPr>
            <a:endParaRPr sz="2480"/>
          </a:p>
        </p:txBody>
      </p:sp>
      <p:sp>
        <p:nvSpPr>
          <p:cNvPr id="220" name="Shape 220"/>
          <p:cNvSpPr/>
          <p:nvPr/>
        </p:nvSpPr>
        <p:spPr>
          <a:xfrm rot="10800000" flipH="1">
            <a:off x="583850" y="3478500"/>
            <a:ext cx="999600" cy="1385400"/>
          </a:xfrm>
          <a:prstGeom prst="bentArrow">
            <a:avLst>
              <a:gd name="adj1" fmla="val 25000"/>
              <a:gd name="adj2" fmla="val 25000"/>
              <a:gd name="adj3" fmla="val 25000"/>
              <a:gd name="adj4" fmla="val 43750"/>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txBox="1"/>
          <p:nvPr/>
        </p:nvSpPr>
        <p:spPr>
          <a:xfrm>
            <a:off x="643250" y="5640775"/>
            <a:ext cx="6373200" cy="742200"/>
          </a:xfrm>
          <a:prstGeom prst="rect">
            <a:avLst/>
          </a:prstGeom>
          <a:noFill/>
          <a:ln>
            <a:noFill/>
          </a:ln>
        </p:spPr>
        <p:txBody>
          <a:bodyPr lIns="91425" tIns="91425" rIns="91425" bIns="91425" anchor="t" anchorCtr="0">
            <a:noAutofit/>
          </a:bodyPr>
          <a:lstStyle/>
          <a:p>
            <a:pPr lvl="0">
              <a:spcBef>
                <a:spcPts val="0"/>
              </a:spcBef>
              <a:buNone/>
            </a:pPr>
            <a:r>
              <a:rPr lang="en-US" dirty="0"/>
              <a:t>More details on </a:t>
            </a:r>
            <a:r>
              <a:rPr lang="en-US" dirty="0" err="1"/>
              <a:t>MLton’s</a:t>
            </a:r>
            <a:r>
              <a:rPr lang="en-US" dirty="0"/>
              <a:t> low level representation are available at: </a:t>
            </a:r>
            <a:endParaRPr lang="en-US" dirty="0" smtClean="0"/>
          </a:p>
          <a:p>
            <a:pPr lvl="0">
              <a:spcBef>
                <a:spcPts val="0"/>
              </a:spcBef>
              <a:buNone/>
            </a:pPr>
            <a:r>
              <a:rPr lang="en-US" dirty="0" smtClean="0"/>
              <a:t>https</a:t>
            </a:r>
            <a:r>
              <a:rPr lang="en-US" dirty="0"/>
              <a:t>://</a:t>
            </a:r>
            <a:r>
              <a:rPr lang="en-US" dirty="0" err="1"/>
              <a:t>github.com</a:t>
            </a:r>
            <a:r>
              <a:rPr lang="en-US" dirty="0"/>
              <a:t>/</a:t>
            </a:r>
            <a:r>
              <a:rPr lang="en-US" dirty="0" err="1"/>
              <a:t>UBMLtonGroup</a:t>
            </a:r>
            <a:r>
              <a:rPr lang="en-US" dirty="0"/>
              <a:t>/hacker-guide</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MT Safety: </a:t>
            </a:r>
            <a:r>
              <a:rPr lang="en-US" sz="4400" b="0" i="0" u="none" strike="noStrike" cap="none">
                <a:solidFill>
                  <a:schemeClr val="dk1"/>
                </a:solidFill>
                <a:latin typeface="Calibri"/>
                <a:ea typeface="Calibri"/>
                <a:cs typeface="Calibri"/>
                <a:sym typeface="Calibri"/>
              </a:rPr>
              <a:t>Allocations</a:t>
            </a:r>
          </a:p>
        </p:txBody>
      </p:sp>
      <p:sp>
        <p:nvSpPr>
          <p:cNvPr id="228" name="Shape 22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Shared heap create</a:t>
            </a:r>
            <a:r>
              <a:rPr lang="en-US"/>
              <a:t>d</a:t>
            </a:r>
            <a:r>
              <a:rPr lang="en-US" sz="3200" b="0" i="0" u="none" strike="noStrike" cap="none">
                <a:solidFill>
                  <a:schemeClr val="dk1"/>
                </a:solidFill>
                <a:latin typeface="Calibri"/>
                <a:ea typeface="Calibri"/>
                <a:cs typeface="Calibri"/>
                <a:sym typeface="Calibri"/>
              </a:rPr>
              <a:t> allocation challenges</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Shared heap uses a common frontier pointer</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When allocating and extending frontier, must be careful to maintain thread safety</a:t>
            </a: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GC</a:t>
            </a:r>
          </a:p>
        </p:txBody>
      </p:sp>
      <p:sp>
        <p:nvSpPr>
          <p:cNvPr id="235" name="Shape 23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Moving GC to a thread presented ob</a:t>
            </a:r>
            <a:r>
              <a:rPr lang="en-US" dirty="0"/>
              <a:t>vious </a:t>
            </a:r>
            <a:r>
              <a:rPr lang="en-US" sz="3200" b="0" i="0" u="none" strike="noStrike" cap="none" dirty="0">
                <a:solidFill>
                  <a:schemeClr val="dk1"/>
                </a:solidFill>
                <a:latin typeface="Calibri"/>
                <a:ea typeface="Calibri"/>
                <a:cs typeface="Calibri"/>
                <a:sym typeface="Calibri"/>
              </a:rPr>
              <a:t>synchronization issues</a:t>
            </a:r>
          </a:p>
          <a:p>
            <a:pPr marR="0" lvl="1" algn="l" rtl="0">
              <a:spcBef>
                <a:spcPts val="640"/>
              </a:spcBef>
              <a:spcAft>
                <a:spcPts val="0"/>
              </a:spcAft>
              <a:buClr>
                <a:schemeClr val="dk1"/>
              </a:buClr>
              <a:buSzPct val="100000"/>
              <a:buFont typeface="Arial"/>
            </a:pPr>
            <a:r>
              <a:rPr lang="en-US" sz="3200" b="0" i="0" u="none" strike="noStrike" cap="none" dirty="0">
                <a:solidFill>
                  <a:schemeClr val="dk1"/>
                </a:solidFill>
                <a:latin typeface="Calibri"/>
                <a:ea typeface="Calibri"/>
                <a:cs typeface="Calibri"/>
                <a:sym typeface="Calibri"/>
              </a:rPr>
              <a:t>We are operating with a shared heap </a:t>
            </a:r>
          </a:p>
          <a:p>
            <a:pPr marR="0" lvl="1" algn="l" rtl="0">
              <a:spcBef>
                <a:spcPts val="640"/>
              </a:spcBef>
              <a:spcAft>
                <a:spcPts val="0"/>
              </a:spcAft>
              <a:buClr>
                <a:schemeClr val="dk1"/>
              </a:buClr>
              <a:buSzPct val="100000"/>
              <a:buFont typeface="Arial"/>
            </a:pPr>
            <a:r>
              <a:rPr lang="en-US" sz="3200" b="0" i="0" u="none" strike="noStrike" cap="none" dirty="0">
                <a:solidFill>
                  <a:schemeClr val="dk1"/>
                </a:solidFill>
                <a:latin typeface="Calibri"/>
                <a:ea typeface="Calibri"/>
                <a:cs typeface="Calibri"/>
                <a:sym typeface="Calibri"/>
              </a:rPr>
              <a:t>Must utilize safe points to allow GC to run</a:t>
            </a:r>
          </a:p>
          <a:p>
            <a:pPr marL="342900" marR="0" lvl="0" indent="-342900" algn="l" rtl="0">
              <a:spcBef>
                <a:spcPts val="640"/>
              </a:spcBef>
              <a:spcAft>
                <a:spcPts val="0"/>
              </a:spcAft>
              <a:buClr>
                <a:schemeClr val="dk1"/>
              </a:buClr>
              <a:buSzPct val="100000"/>
              <a:buFont typeface="Arial"/>
              <a:buChar char="•"/>
            </a:pPr>
            <a:r>
              <a:rPr lang="en-US" dirty="0"/>
              <a:t>We will merge our concurrent RTGC branch in the future</a:t>
            </a:r>
          </a:p>
          <a:p>
            <a:pPr marL="342900" marR="0" lvl="0" indent="-342900" algn="l" rtl="0">
              <a:spcBef>
                <a:spcPts val="64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sp>
        <p:nvSpPr>
          <p:cNvPr id="4" name="Shape 221"/>
          <p:cNvSpPr txBox="1"/>
          <p:nvPr/>
        </p:nvSpPr>
        <p:spPr>
          <a:xfrm>
            <a:off x="643250" y="5640775"/>
            <a:ext cx="6373200" cy="742200"/>
          </a:xfrm>
          <a:prstGeom prst="rect">
            <a:avLst/>
          </a:prstGeom>
          <a:noFill/>
          <a:ln>
            <a:noFill/>
          </a:ln>
        </p:spPr>
        <p:txBody>
          <a:bodyPr lIns="91425" tIns="91425" rIns="91425" bIns="91425" anchor="t" anchorCtr="0">
            <a:noAutofit/>
          </a:bodyPr>
          <a:lstStyle/>
          <a:p>
            <a:pPr lvl="0">
              <a:spcBef>
                <a:spcPts val="0"/>
              </a:spcBef>
              <a:buNone/>
            </a:pPr>
            <a:r>
              <a:rPr lang="en-US" dirty="0"/>
              <a:t>More details on </a:t>
            </a:r>
            <a:r>
              <a:rPr lang="en-US" dirty="0" smtClean="0"/>
              <a:t>our concurrent GC are available in our paper:</a:t>
            </a:r>
          </a:p>
          <a:p>
            <a:pPr lvl="0"/>
            <a:r>
              <a:rPr lang="en-US" dirty="0" smtClean="0"/>
              <a:t>http://</a:t>
            </a:r>
            <a:r>
              <a:rPr lang="en-US" dirty="0" err="1" smtClean="0"/>
              <a:t>tinyurl.com</a:t>
            </a:r>
            <a:r>
              <a:rPr lang="en-US" dirty="0" smtClean="0"/>
              <a:t>/ubmlton-dcps2015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What’s Next?</a:t>
            </a:r>
          </a:p>
        </p:txBody>
      </p:sp>
      <p:sp>
        <p:nvSpPr>
          <p:cNvPr id="242" name="Shape 24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Exploration of programming models, eg, message passing</a:t>
            </a:r>
            <a:r>
              <a:rPr lang="en-US"/>
              <a:t>, FRP</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Compiler optimizations that are RT specific</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Optimization of our concurrent GC</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There is much information available within MLton that can be used to make RT optimization decisions </a:t>
            </a: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dirty="0" smtClean="0"/>
              <a:t>Thanks!</a:t>
            </a:r>
            <a:endParaRPr sz="4400" b="0" i="0" u="none" strike="noStrike" cap="none" dirty="0">
              <a:solidFill>
                <a:schemeClr val="dk1"/>
              </a:solidFill>
              <a:latin typeface="Calibri"/>
              <a:ea typeface="Calibri"/>
              <a:cs typeface="Calibri"/>
              <a:sym typeface="Calibri"/>
            </a:endParaRPr>
          </a:p>
        </p:txBody>
      </p:sp>
      <p:sp>
        <p:nvSpPr>
          <p:cNvPr id="248" name="Shape 24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ctr" rtl="0">
              <a:spcBef>
                <a:spcPts val="0"/>
              </a:spcBef>
              <a:buClr>
                <a:schemeClr val="dk1"/>
              </a:buClr>
              <a:buSzPct val="100000"/>
              <a:buFont typeface="Arial"/>
              <a:buNone/>
            </a:pPr>
            <a:r>
              <a:rPr lang="en-US" sz="3200" b="0" i="0" u="none" strike="noStrike" cap="none" dirty="0" smtClean="0">
                <a:solidFill>
                  <a:schemeClr val="dk1"/>
                </a:solidFill>
                <a:latin typeface="Calibri"/>
                <a:ea typeface="Calibri"/>
                <a:cs typeface="Calibri"/>
                <a:sym typeface="Calibri"/>
              </a:rPr>
              <a:t>Questions?</a:t>
            </a:r>
          </a:p>
          <a:p>
            <a:pPr marL="342900" marR="0" lvl="0" indent="-342900" algn="ctr" rtl="0">
              <a:spcBef>
                <a:spcPts val="0"/>
              </a:spcBef>
              <a:buClr>
                <a:schemeClr val="dk1"/>
              </a:buClr>
              <a:buSzPct val="100000"/>
              <a:buFont typeface="Arial"/>
              <a:buNone/>
            </a:pPr>
            <a:endParaRPr lang="en-US" dirty="0"/>
          </a:p>
          <a:p>
            <a:pPr marL="342900" marR="0" lvl="0" indent="-342900" algn="ctr" rtl="0">
              <a:spcBef>
                <a:spcPts val="0"/>
              </a:spcBef>
              <a:buClr>
                <a:schemeClr val="dk1"/>
              </a:buClr>
              <a:buSzPct val="100000"/>
              <a:buFont typeface="Arial"/>
              <a:buNone/>
            </a:pPr>
            <a:endParaRPr lang="en-US" sz="3200" b="0" i="0" u="none" strike="noStrike" cap="none" dirty="0" smtClean="0">
              <a:solidFill>
                <a:schemeClr val="dk1"/>
              </a:solidFill>
              <a:latin typeface="Calibri"/>
              <a:ea typeface="Calibri"/>
              <a:cs typeface="Calibri"/>
              <a:sym typeface="Calibri"/>
            </a:endParaRPr>
          </a:p>
          <a:p>
            <a:pPr marL="342900" marR="0" lvl="0" indent="-342900" algn="ctr" rtl="0">
              <a:spcBef>
                <a:spcPts val="0"/>
              </a:spcBef>
              <a:buClr>
                <a:schemeClr val="dk1"/>
              </a:buClr>
              <a:buSzPct val="100000"/>
              <a:buFont typeface="Arial"/>
              <a:buNone/>
            </a:pPr>
            <a:endParaRPr lang="en-US" dirty="0"/>
          </a:p>
          <a:p>
            <a:pPr marL="342900" marR="0" lvl="0" indent="-342900" algn="ctr" rtl="0">
              <a:spcBef>
                <a:spcPts val="0"/>
              </a:spcBef>
              <a:buClr>
                <a:schemeClr val="dk1"/>
              </a:buClr>
              <a:buSzPct val="100000"/>
              <a:buFont typeface="Arial"/>
              <a:buNone/>
            </a:pPr>
            <a:endParaRPr lang="en-US" sz="3200" b="0" i="0" u="none" strike="noStrike" cap="none" dirty="0" smtClean="0">
              <a:solidFill>
                <a:schemeClr val="dk1"/>
              </a:solidFill>
              <a:latin typeface="Calibri"/>
              <a:ea typeface="Calibri"/>
              <a:cs typeface="Calibri"/>
              <a:sym typeface="Calibri"/>
            </a:endParaRPr>
          </a:p>
          <a:p>
            <a:pPr marL="342900" marR="0" lvl="0" indent="-342900" algn="ctr" rtl="0">
              <a:spcBef>
                <a:spcPts val="0"/>
              </a:spcBef>
              <a:buClr>
                <a:schemeClr val="dk1"/>
              </a:buClr>
              <a:buSzPct val="100000"/>
              <a:buFont typeface="Arial"/>
              <a:buNone/>
            </a:pPr>
            <a:endParaRPr lang="en-US" dirty="0" smtClean="0"/>
          </a:p>
          <a:p>
            <a:pPr marL="342900" marR="0" lvl="0" indent="-342900" algn="ctr" rtl="0">
              <a:spcBef>
                <a:spcPts val="0"/>
              </a:spcBef>
              <a:buClr>
                <a:schemeClr val="dk1"/>
              </a:buClr>
              <a:buSzPct val="100000"/>
              <a:buFont typeface="Arial"/>
              <a:buNone/>
            </a:pPr>
            <a:endParaRPr lang="en-US" dirty="0"/>
          </a:p>
          <a:p>
            <a:pPr indent="-342900" algn="ctr">
              <a:spcBef>
                <a:spcPts val="0"/>
              </a:spcBef>
              <a:buNone/>
            </a:pPr>
            <a:r>
              <a:rPr lang="en-US" i="1" dirty="0">
                <a:solidFill>
                  <a:schemeClr val="tx1"/>
                </a:solidFill>
              </a:rPr>
              <a:t>https://</a:t>
            </a:r>
            <a:r>
              <a:rPr lang="en-US" i="1" dirty="0" err="1">
                <a:solidFill>
                  <a:schemeClr val="tx1"/>
                </a:solidFill>
              </a:rPr>
              <a:t>ubmltongroup.github.io</a:t>
            </a:r>
            <a:endParaRPr lang="en-US" i="1" dirty="0">
              <a:solidFill>
                <a:schemeClr val="tx1"/>
              </a:solidFill>
            </a:endParaRPr>
          </a:p>
          <a:p>
            <a:pPr marL="342900" marR="0" lvl="0" indent="-342900" algn="ctr" rtl="0">
              <a:spcBef>
                <a:spcPts val="0"/>
              </a:spcBef>
              <a:buClr>
                <a:schemeClr val="dk1"/>
              </a:buClr>
              <a:buSzPct val="100000"/>
              <a:buFont typeface="Arial"/>
              <a:buNone/>
            </a:pPr>
            <a:endParaRPr lang="en-US" sz="3200" b="0" i="0" u="none" strike="noStrike" cap="none" dirty="0" smtClean="0">
              <a:solidFill>
                <a:schemeClr val="dk1"/>
              </a:solidFill>
              <a:latin typeface="Calibri"/>
              <a:ea typeface="Calibri"/>
              <a:cs typeface="Calibri"/>
              <a:sym typeface="Calibri"/>
            </a:endParaRPr>
          </a:p>
          <a:p>
            <a:pPr marL="342900" marR="0" lvl="0" indent="-342900" algn="ctr" rtl="0">
              <a:spcBef>
                <a:spcPts val="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pic>
        <p:nvPicPr>
          <p:cNvPr id="2" name="Picture 1" descr="qr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391" y="2218330"/>
            <a:ext cx="2684696" cy="268469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69801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Allocation and GC</a:t>
            </a:r>
          </a:p>
        </p:txBody>
      </p:sp>
      <p:sp>
        <p:nvSpPr>
          <p:cNvPr id="255" name="Shape 255"/>
          <p:cNvSpPr txBox="1">
            <a:spLocks noGrp="1"/>
          </p:cNvSpPr>
          <p:nvPr>
            <p:ph type="body" idx="1"/>
          </p:nvPr>
        </p:nvSpPr>
        <p:spPr>
          <a:xfrm>
            <a:off x="457200" y="19364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Quantize allocations based on typical object allocation sizes</a:t>
            </a:r>
          </a:p>
          <a:p>
            <a:pPr marL="742950" marR="0" lvl="1" indent="-28575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Objects</a:t>
            </a:r>
          </a:p>
          <a:p>
            <a:pPr marL="742950" marR="0" lvl="1" indent="-28575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Arrays</a:t>
            </a:r>
          </a:p>
          <a:p>
            <a:pPr marL="742950" marR="0" lvl="1" indent="-285750" algn="l" rtl="0">
              <a:spcBef>
                <a:spcPts val="560"/>
              </a:spcBef>
              <a:buClr>
                <a:schemeClr val="dk1"/>
              </a:buClr>
              <a:buSzPct val="100000"/>
              <a:buFont typeface="Arial"/>
              <a:buChar char="–"/>
            </a:pPr>
            <a:r>
              <a:rPr lang="en-US" sz="2800" b="0" i="0" u="none" strike="noStrike" cap="none" dirty="0" smtClean="0">
                <a:solidFill>
                  <a:schemeClr val="dk1"/>
                </a:solidFill>
                <a:latin typeface="Calibri"/>
                <a:ea typeface="Calibri"/>
                <a:cs typeface="Calibri"/>
                <a:sym typeface="Calibri"/>
              </a:rPr>
              <a:t>Stacks</a:t>
            </a:r>
          </a:p>
          <a:p>
            <a:pPr indent="-285750">
              <a:spcBef>
                <a:spcPts val="560"/>
              </a:spcBef>
              <a:buFont typeface="Arial"/>
              <a:buChar char="–"/>
            </a:pPr>
            <a:r>
              <a:rPr lang="en-US" sz="3200" dirty="0" smtClean="0"/>
              <a:t>Allocations happen in uniformly sized chunks</a:t>
            </a:r>
          </a:p>
          <a:p>
            <a:pPr indent="-285750">
              <a:spcBef>
                <a:spcPts val="560"/>
              </a:spcBef>
              <a:buFont typeface="Arial"/>
              <a:buChar char="–"/>
            </a:pPr>
            <a:r>
              <a:rPr lang="en-US" b="0" i="0" u="none" strike="noStrike" cap="none" dirty="0" smtClean="0">
                <a:solidFill>
                  <a:schemeClr val="dk1"/>
                </a:solidFill>
                <a:latin typeface="Calibri"/>
                <a:ea typeface="Calibri"/>
                <a:cs typeface="Calibri"/>
                <a:sym typeface="Calibri"/>
              </a:rPr>
              <a:t>Avoids need to periodically compact memory (no fragmentation)</a:t>
            </a:r>
            <a:endParaRPr lang="en-US" sz="3200" b="0" i="0" u="none" strike="noStrike" cap="none" dirty="0">
              <a:solidFill>
                <a:schemeClr val="dk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a:spcBef>
                <a:spcPts val="0"/>
              </a:spcBef>
              <a:buNone/>
            </a:pPr>
            <a:r>
              <a:rPr lang="en-US"/>
              <a:t>Setting the stage</a:t>
            </a:r>
          </a:p>
        </p:txBody>
      </p:sp>
      <p:sp>
        <p:nvSpPr>
          <p:cNvPr id="98" name="Shape 9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228600" rtl="0">
              <a:spcBef>
                <a:spcPts val="0"/>
              </a:spcBef>
            </a:pPr>
            <a:r>
              <a:rPr lang="en-US" dirty="0"/>
              <a:t>RT embedded systems rapidly growing</a:t>
            </a:r>
          </a:p>
          <a:p>
            <a:pPr marL="457200" lvl="0" indent="-228600" rtl="0">
              <a:spcBef>
                <a:spcPts val="0"/>
              </a:spcBef>
            </a:pPr>
            <a:r>
              <a:rPr lang="en-US" dirty="0"/>
              <a:t>Our research targets Functional Programming on Embedded/Real-time Embedded platforms. </a:t>
            </a:r>
          </a:p>
          <a:p>
            <a:pPr marL="0" lvl="0" indent="0">
              <a:spcBef>
                <a:spcPts val="0"/>
              </a:spcBef>
              <a:buNone/>
            </a:pPr>
            <a:endParaRPr dirty="0"/>
          </a:p>
          <a:p>
            <a:pPr lvl="0">
              <a:spcBef>
                <a:spcPts val="0"/>
              </a:spcBef>
              <a:buNone/>
            </a:pPr>
            <a:endParaRPr dirty="0"/>
          </a:p>
        </p:txBody>
      </p:sp>
      <p:grpSp>
        <p:nvGrpSpPr>
          <p:cNvPr id="99" name="Shape 99"/>
          <p:cNvGrpSpPr/>
          <p:nvPr/>
        </p:nvGrpSpPr>
        <p:grpSpPr>
          <a:xfrm>
            <a:off x="1270250" y="3869225"/>
            <a:ext cx="2605500" cy="2365800"/>
            <a:chOff x="2505625" y="2485675"/>
            <a:chExt cx="2605500" cy="2365800"/>
          </a:xfrm>
        </p:grpSpPr>
        <p:sp>
          <p:nvSpPr>
            <p:cNvPr id="100" name="Shape 100"/>
            <p:cNvSpPr/>
            <p:nvPr/>
          </p:nvSpPr>
          <p:spPr>
            <a:xfrm>
              <a:off x="2505625" y="2485675"/>
              <a:ext cx="2605500" cy="2365800"/>
            </a:xfrm>
            <a:prstGeom prst="ellipse">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a:t>Embedded</a:t>
              </a:r>
            </a:p>
          </p:txBody>
        </p:sp>
        <p:sp>
          <p:nvSpPr>
            <p:cNvPr id="101" name="Shape 101"/>
            <p:cNvSpPr/>
            <p:nvPr/>
          </p:nvSpPr>
          <p:spPr>
            <a:xfrm>
              <a:off x="2982025" y="3158750"/>
              <a:ext cx="1652700" cy="16236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Real-Time Embedded</a:t>
              </a:r>
            </a:p>
          </p:txBody>
        </p:sp>
      </p:grpSp>
      <p:pic>
        <p:nvPicPr>
          <p:cNvPr id="102" name="Shape 102"/>
          <p:cNvPicPr preferRelativeResize="0"/>
          <p:nvPr/>
        </p:nvPicPr>
        <p:blipFill>
          <a:blip r:embed="rId3">
            <a:alphaModFix/>
          </a:blip>
          <a:stretch>
            <a:fillRect/>
          </a:stretch>
        </p:blipFill>
        <p:spPr>
          <a:xfrm>
            <a:off x="4909725" y="3953537"/>
            <a:ext cx="3304023" cy="2197174"/>
          </a:xfrm>
          <a:prstGeom prst="rect">
            <a:avLst/>
          </a:prstGeom>
          <a:noFill/>
          <a:ln>
            <a:noFill/>
          </a:ln>
        </p:spPr>
      </p:pic>
      <p:sp>
        <p:nvSpPr>
          <p:cNvPr id="3" name="TextBox 2"/>
          <p:cNvSpPr txBox="1"/>
          <p:nvPr/>
        </p:nvSpPr>
        <p:spPr>
          <a:xfrm>
            <a:off x="771712" y="6349628"/>
            <a:ext cx="7604594" cy="307777"/>
          </a:xfrm>
          <a:prstGeom prst="rect">
            <a:avLst/>
          </a:prstGeom>
          <a:noFill/>
        </p:spPr>
        <p:txBody>
          <a:bodyPr wrap="square" rtlCol="0">
            <a:spAutoFit/>
          </a:bodyPr>
          <a:lstStyle/>
          <a:p>
            <a:r>
              <a:rPr lang="en-US" dirty="0" smtClean="0"/>
              <a:t>Audio example</a:t>
            </a:r>
            <a:r>
              <a:rPr lang="en-US" dirty="0"/>
              <a:t>: https://</a:t>
            </a:r>
            <a:r>
              <a:rPr lang="en-US" dirty="0" err="1"/>
              <a:t>www.youtube.com</a:t>
            </a:r>
            <a:r>
              <a:rPr lang="en-US" dirty="0"/>
              <a:t>/</a:t>
            </a:r>
            <a:r>
              <a:rPr lang="en-US" dirty="0" err="1"/>
              <a:t>watch?v</a:t>
            </a:r>
            <a:r>
              <a:rPr lang="en-US" dirty="0"/>
              <a:t>=jid4WaILPBk</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57200" y="837308"/>
            <a:ext cx="8229600" cy="1143000"/>
          </a:xfrm>
          <a:prstGeom prst="rect">
            <a:avLst/>
          </a:prstGeom>
          <a:noFill/>
          <a:ln>
            <a:noFill/>
          </a:ln>
        </p:spPr>
        <p:txBody>
          <a:bodyPr lIns="91425" tIns="45700" rIns="91425" bIns="45700" anchor="ctr" anchorCtr="0">
            <a:noAutofit/>
          </a:bodyPr>
          <a:lstStyle/>
          <a:p>
            <a:pPr lvl="0">
              <a:buSzPct val="25000"/>
            </a:pPr>
            <a:r>
              <a:rPr lang="en-US" sz="4000" dirty="0"/>
              <a:t>Allocation and GC</a:t>
            </a:r>
            <a:endParaRPr lang="en-US" sz="3959" b="0" i="0" u="none" strike="noStrike" cap="none" dirty="0">
              <a:solidFill>
                <a:schemeClr val="dk1"/>
              </a:solidFill>
              <a:latin typeface="Calibri"/>
              <a:ea typeface="Calibri"/>
              <a:cs typeface="Calibri"/>
              <a:sym typeface="Calibri"/>
            </a:endParaRPr>
          </a:p>
        </p:txBody>
      </p:sp>
      <p:sp>
        <p:nvSpPr>
          <p:cNvPr id="262" name="Shape 262"/>
          <p:cNvSpPr txBox="1">
            <a:spLocks noGrp="1"/>
          </p:cNvSpPr>
          <p:nvPr>
            <p:ph type="body" idx="1"/>
          </p:nvPr>
        </p:nvSpPr>
        <p:spPr>
          <a:xfrm>
            <a:off x="457200" y="208349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Straight forward allocations</a:t>
            </a:r>
          </a:p>
          <a:p>
            <a:pPr marL="342900" marR="0" lvl="0" indent="-342900" algn="l" rtl="0">
              <a:spcBef>
                <a:spcPts val="640"/>
              </a:spcBef>
              <a:buClr>
                <a:schemeClr val="dk1"/>
              </a:buClr>
              <a:buSzPct val="100000"/>
              <a:buFont typeface="Arial"/>
              <a:buChar char="•"/>
            </a:pPr>
            <a:r>
              <a:rPr lang="en-US" sz="3200" b="0" i="0" u="none" strike="noStrike" cap="none" dirty="0" smtClean="0">
                <a:solidFill>
                  <a:schemeClr val="dk1"/>
                </a:solidFill>
                <a:latin typeface="Calibri"/>
                <a:ea typeface="Calibri"/>
                <a:cs typeface="Calibri"/>
                <a:sym typeface="Calibri"/>
              </a:rPr>
              <a:t>Select </a:t>
            </a:r>
            <a:r>
              <a:rPr lang="en-US" sz="3200" b="0" i="0" u="none" strike="noStrike" cap="none" dirty="0">
                <a:solidFill>
                  <a:schemeClr val="dk1"/>
                </a:solidFill>
                <a:latin typeface="Calibri"/>
                <a:ea typeface="Calibri"/>
                <a:cs typeface="Calibri"/>
                <a:sym typeface="Calibri"/>
              </a:rPr>
              <a:t>chunk size to maximize probability that only one chunk is needed ensuring predictable access </a:t>
            </a:r>
          </a:p>
        </p:txBody>
      </p:sp>
      <p:pic>
        <p:nvPicPr>
          <p:cNvPr id="2" name="Picture 1" descr="chunked-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58" y="4300252"/>
            <a:ext cx="8712200" cy="18161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5610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dirty="0"/>
              <a:t>Why is </a:t>
            </a:r>
            <a:r>
              <a:rPr lang="en-US" dirty="0" smtClean="0"/>
              <a:t>embedded/RT </a:t>
            </a:r>
            <a:r>
              <a:rPr lang="en-US" dirty="0"/>
              <a:t>hard</a:t>
            </a:r>
            <a:r>
              <a:rPr lang="en-US" sz="4400" b="0" i="0" u="none" strike="noStrike" cap="none" dirty="0">
                <a:solidFill>
                  <a:schemeClr val="dk1"/>
                </a:solidFill>
                <a:latin typeface="Calibri"/>
                <a:ea typeface="Calibri"/>
                <a:cs typeface="Calibri"/>
                <a:sym typeface="Calibri"/>
              </a:rPr>
              <a:t>?</a:t>
            </a:r>
          </a:p>
        </p:txBody>
      </p:sp>
      <p:sp>
        <p:nvSpPr>
          <p:cNvPr id="109" name="Shape 109"/>
          <p:cNvSpPr txBox="1">
            <a:spLocks noGrp="1"/>
          </p:cNvSpPr>
          <p:nvPr>
            <p:ph type="body" idx="1"/>
          </p:nvPr>
        </p:nvSpPr>
        <p:spPr>
          <a:xfrm>
            <a:off x="457200" y="1886599"/>
            <a:ext cx="8229600" cy="4526100"/>
          </a:xfrm>
          <a:prstGeom prst="rect">
            <a:avLst/>
          </a:prstGeom>
          <a:noFill/>
          <a:ln>
            <a:noFill/>
          </a:ln>
        </p:spPr>
        <p:txBody>
          <a:bodyPr lIns="91425" tIns="45700" rIns="91425" bIns="45700" anchor="t" anchorCtr="0">
            <a:noAutofit/>
          </a:bodyPr>
          <a:lstStyle/>
          <a:p>
            <a:pPr lvl="0" rtl="0">
              <a:spcBef>
                <a:spcPts val="0"/>
              </a:spcBef>
              <a:buClr>
                <a:schemeClr val="dk1"/>
              </a:buClr>
              <a:buSzPct val="100000"/>
              <a:buFont typeface="Arial"/>
              <a:buChar char="•"/>
            </a:pPr>
            <a:r>
              <a:rPr lang="en-US" sz="3000" dirty="0"/>
              <a:t>Embedded systems have more stringent correctness criteria</a:t>
            </a:r>
          </a:p>
          <a:p>
            <a:pPr lvl="1" rtl="0">
              <a:spcBef>
                <a:spcPts val="0"/>
              </a:spcBef>
              <a:buClr>
                <a:schemeClr val="dk1"/>
              </a:buClr>
              <a:buSzPct val="100000"/>
              <a:buFont typeface="Arial"/>
              <a:buChar char="–"/>
            </a:pPr>
            <a:r>
              <a:rPr lang="en-US" sz="3000" dirty="0"/>
              <a:t>Resource constrained</a:t>
            </a:r>
          </a:p>
          <a:p>
            <a:pPr lvl="1" rtl="0">
              <a:spcBef>
                <a:spcPts val="0"/>
              </a:spcBef>
              <a:buClr>
                <a:schemeClr val="dk1"/>
              </a:buClr>
              <a:buSzPct val="100000"/>
              <a:buFont typeface="Arial"/>
              <a:buChar char="–"/>
            </a:pPr>
            <a:r>
              <a:rPr lang="en-US" sz="3000" dirty="0"/>
              <a:t>Deadline constrained</a:t>
            </a:r>
          </a:p>
          <a:p>
            <a:pPr lvl="0" rtl="0">
              <a:spcBef>
                <a:spcPts val="560"/>
              </a:spcBef>
              <a:buClr>
                <a:schemeClr val="dk1"/>
              </a:buClr>
              <a:buSzPct val="100000"/>
              <a:buFont typeface="Arial"/>
              <a:buChar char="•"/>
            </a:pPr>
            <a:r>
              <a:rPr lang="en-US" sz="3000" dirty="0" smtClean="0"/>
              <a:t>High burden of </a:t>
            </a:r>
            <a:r>
              <a:rPr lang="en-US" sz="3000" dirty="0" smtClean="0"/>
              <a:t>Verification &amp; Validation*</a:t>
            </a:r>
            <a:endParaRPr lang="en-US" sz="3000" dirty="0"/>
          </a:p>
          <a:p>
            <a:pPr lvl="1" rtl="0">
              <a:spcBef>
                <a:spcPts val="0"/>
              </a:spcBef>
              <a:buClr>
                <a:schemeClr val="dk1"/>
              </a:buClr>
              <a:buSzPct val="100000"/>
              <a:buFont typeface="Arial"/>
              <a:buChar char="–"/>
            </a:pPr>
            <a:r>
              <a:rPr lang="en-US" sz="3000" dirty="0"/>
              <a:t>typically expensive, yet necessary for embedded </a:t>
            </a:r>
            <a:r>
              <a:rPr lang="en-US" sz="3000" dirty="0" smtClean="0"/>
              <a:t>systems</a:t>
            </a:r>
          </a:p>
          <a:p>
            <a:pPr lvl="1" rtl="0">
              <a:spcBef>
                <a:spcPts val="0"/>
              </a:spcBef>
              <a:buClr>
                <a:schemeClr val="dk1"/>
              </a:buClr>
              <a:buSzPct val="100000"/>
              <a:buFont typeface="Arial"/>
              <a:buChar char="–"/>
            </a:pPr>
            <a:r>
              <a:rPr lang="en-US" sz="3000" dirty="0" smtClean="0"/>
              <a:t>Tools themselves must also be validated (compilers, libraries, </a:t>
            </a:r>
            <a:r>
              <a:rPr lang="en-US" sz="3000" dirty="0" err="1" smtClean="0"/>
              <a:t>etc</a:t>
            </a:r>
            <a:r>
              <a:rPr lang="en-US" sz="3000" dirty="0" smtClean="0"/>
              <a:t>)</a:t>
            </a:r>
            <a:endParaRPr lang="en-US" sz="3000" dirty="0"/>
          </a:p>
          <a:p>
            <a:pPr marL="457200" marR="0" lvl="0" indent="0" algn="l" rtl="0">
              <a:spcBef>
                <a:spcPts val="560"/>
              </a:spcBef>
              <a:buNone/>
            </a:pPr>
            <a:endParaRPr sz="3000" dirty="0"/>
          </a:p>
        </p:txBody>
      </p:sp>
      <p:sp>
        <p:nvSpPr>
          <p:cNvPr id="2" name="TextBox 1"/>
          <p:cNvSpPr txBox="1"/>
          <p:nvPr/>
        </p:nvSpPr>
        <p:spPr>
          <a:xfrm>
            <a:off x="585819" y="6258810"/>
            <a:ext cx="7468940" cy="954107"/>
          </a:xfrm>
          <a:prstGeom prst="rect">
            <a:avLst/>
          </a:prstGeom>
          <a:noFill/>
        </p:spPr>
        <p:txBody>
          <a:bodyPr wrap="square" rtlCol="0">
            <a:spAutoFit/>
          </a:bodyPr>
          <a:lstStyle/>
          <a:p>
            <a:pPr marL="285750" indent="-285750">
              <a:buFontTx/>
              <a:buChar char="•"/>
            </a:pPr>
            <a:r>
              <a:rPr lang="en-US" dirty="0" smtClean="0">
                <a:hlinkClick r:id="rId3"/>
              </a:rPr>
              <a:t>https://users.ece.cmu.edu/~koopman/des_s99/verification/</a:t>
            </a:r>
            <a:endParaRPr lang="en-US" dirty="0" smtClean="0"/>
          </a:p>
          <a:p>
            <a:pPr marL="152400" lvl="0">
              <a:buSzPct val="100000"/>
            </a:pPr>
            <a:r>
              <a:rPr lang="en-US" dirty="0" smtClean="0"/>
              <a:t>   and Boris </a:t>
            </a:r>
            <a:r>
              <a:rPr lang="en-US" dirty="0" err="1"/>
              <a:t>Beizer</a:t>
            </a:r>
            <a:r>
              <a:rPr lang="en-US" dirty="0"/>
              <a:t> 1990 Software Testing Techniques</a:t>
            </a:r>
          </a:p>
          <a:p>
            <a:pPr lvl="0"/>
            <a:endParaRPr lang="en-US" dirty="0"/>
          </a:p>
          <a:p>
            <a:pPr marL="285750" indent="-285750">
              <a:buFontTx/>
              <a:buChar cha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685558"/>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a:t>What does FP bring to the table?</a:t>
            </a:r>
          </a:p>
        </p:txBody>
      </p:sp>
      <p:sp>
        <p:nvSpPr>
          <p:cNvPr id="116" name="Shape 116"/>
          <p:cNvSpPr txBox="1">
            <a:spLocks noGrp="1"/>
          </p:cNvSpPr>
          <p:nvPr>
            <p:ph type="body" idx="1"/>
          </p:nvPr>
        </p:nvSpPr>
        <p:spPr>
          <a:xfrm>
            <a:off x="457200" y="2011119"/>
            <a:ext cx="8229600" cy="4525963"/>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dirty="0"/>
              <a:t>Validation tools readily </a:t>
            </a:r>
            <a:r>
              <a:rPr lang="en-US" dirty="0" smtClean="0"/>
              <a:t>available for FP languages</a:t>
            </a:r>
          </a:p>
          <a:p>
            <a:pPr indent="-342900">
              <a:spcBef>
                <a:spcPts val="0"/>
              </a:spcBef>
            </a:pPr>
            <a:r>
              <a:rPr lang="en-US" dirty="0" smtClean="0"/>
              <a:t>Formally verified languages/compilers/runtimes also available!</a:t>
            </a:r>
          </a:p>
          <a:p>
            <a:pPr lvl="1" indent="-342900">
              <a:spcBef>
                <a:spcPts val="0"/>
              </a:spcBef>
            </a:pPr>
            <a:r>
              <a:rPr lang="en-US" dirty="0" err="1" smtClean="0"/>
              <a:t>CakeML</a:t>
            </a:r>
            <a:endParaRPr lang="en-US" dirty="0"/>
          </a:p>
          <a:p>
            <a:pPr marL="342900" marR="0" lvl="0" indent="-342900" algn="l" rtl="0">
              <a:lnSpc>
                <a:spcPct val="100000"/>
              </a:lnSpc>
              <a:spcBef>
                <a:spcPts val="0"/>
              </a:spcBef>
              <a:spcAft>
                <a:spcPts val="0"/>
              </a:spcAft>
              <a:buClr>
                <a:schemeClr val="dk1"/>
              </a:buClr>
              <a:buSzPct val="100000"/>
              <a:buFont typeface="Arial"/>
              <a:buChar char="•"/>
            </a:pPr>
            <a:r>
              <a:rPr lang="en-US" dirty="0"/>
              <a:t>Higher fidelity </a:t>
            </a:r>
            <a:r>
              <a:rPr lang="en-US" dirty="0" smtClean="0"/>
              <a:t>code</a:t>
            </a:r>
          </a:p>
          <a:p>
            <a:pPr marL="342900" marR="0" lvl="0" indent="-342900" algn="l" rtl="0">
              <a:lnSpc>
                <a:spcPct val="100000"/>
              </a:lnSpc>
              <a:spcBef>
                <a:spcPts val="0"/>
              </a:spcBef>
              <a:spcAft>
                <a:spcPts val="0"/>
              </a:spcAft>
              <a:buClr>
                <a:schemeClr val="dk1"/>
              </a:buClr>
              <a:buSzPct val="100000"/>
              <a:buFont typeface="Arial"/>
              <a:buChar char="•"/>
            </a:pPr>
            <a:r>
              <a:rPr lang="en-US" dirty="0" smtClean="0"/>
              <a:t>No </a:t>
            </a:r>
            <a:r>
              <a:rPr lang="en-US" dirty="0" smtClean="0"/>
              <a:t>pervasive mutability</a:t>
            </a:r>
          </a:p>
          <a:p>
            <a:pPr marL="342900" marR="0" lvl="0" indent="-342900" algn="l" rtl="0">
              <a:lnSpc>
                <a:spcPct val="100000"/>
              </a:lnSpc>
              <a:spcBef>
                <a:spcPts val="0"/>
              </a:spcBef>
              <a:spcAft>
                <a:spcPts val="0"/>
              </a:spcAft>
              <a:buClr>
                <a:schemeClr val="dk1"/>
              </a:buClr>
              <a:buSzPct val="100000"/>
              <a:buFont typeface="Arial"/>
              <a:buChar char="•"/>
            </a:pPr>
            <a:r>
              <a:rPr lang="en-US" dirty="0" smtClean="0"/>
              <a:t>Real-time community actively exploring </a:t>
            </a:r>
            <a:r>
              <a:rPr lang="en-US" dirty="0" smtClean="0"/>
              <a:t>FRP*</a:t>
            </a:r>
          </a:p>
          <a:p>
            <a:pPr marL="342900" marR="0" lvl="0" indent="-342900" algn="l" rtl="0">
              <a:lnSpc>
                <a:spcPct val="100000"/>
              </a:lnSpc>
              <a:spcBef>
                <a:spcPts val="0"/>
              </a:spcBef>
              <a:spcAft>
                <a:spcPts val="0"/>
              </a:spcAft>
              <a:buClr>
                <a:schemeClr val="dk1"/>
              </a:buClr>
              <a:buSzPct val="100000"/>
              <a:buFont typeface="Arial"/>
              <a:buChar char="•"/>
            </a:pPr>
            <a:endParaRPr lang="en-US" sz="2000" dirty="0"/>
          </a:p>
          <a:p>
            <a:pPr marL="0" lvl="0" indent="0">
              <a:spcBef>
                <a:spcPts val="0"/>
              </a:spcBef>
              <a:buNone/>
            </a:pPr>
            <a:r>
              <a:rPr lang="en-US" sz="2000" dirty="0" smtClean="0"/>
              <a:t>      </a:t>
            </a:r>
            <a:r>
              <a:rPr lang="en-US" sz="2000" dirty="0"/>
              <a:t>* http://www2.cs.uh.edu/~</a:t>
            </a:r>
            <a:r>
              <a:rPr lang="en-US" sz="2000" dirty="0" err="1"/>
              <a:t>acheng</a:t>
            </a:r>
            <a:r>
              <a:rPr lang="en-US" sz="2000" dirty="0"/>
              <a:t>/</a:t>
            </a:r>
            <a:r>
              <a:rPr lang="en-US" sz="2000" dirty="0" err="1"/>
              <a:t>main.htm#projects</a:t>
            </a:r>
            <a:endParaRPr lang="en-US" sz="2000" dirty="0"/>
          </a:p>
          <a:p>
            <a:pPr marL="342900" marR="0" lvl="0" indent="-342900" algn="l" rtl="0">
              <a:lnSpc>
                <a:spcPct val="100000"/>
              </a:lnSpc>
              <a:spcBef>
                <a:spcPts val="0"/>
              </a:spcBef>
              <a:spcAft>
                <a:spcPts val="0"/>
              </a:spcAft>
              <a:buClr>
                <a:schemeClr val="dk1"/>
              </a:buClr>
              <a:buSzPct val="100000"/>
              <a:buFont typeface="Arial"/>
              <a:buChar char="•"/>
            </a:pPr>
            <a:endParaRPr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598393"/>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dirty="0"/>
              <a:t>But how do we get there?</a:t>
            </a:r>
          </a:p>
        </p:txBody>
      </p:sp>
      <p:sp>
        <p:nvSpPr>
          <p:cNvPr id="123" name="Shape 123"/>
          <p:cNvSpPr/>
          <p:nvPr/>
        </p:nvSpPr>
        <p:spPr>
          <a:xfrm>
            <a:off x="663125" y="2208375"/>
            <a:ext cx="3078900" cy="3020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dirty="0"/>
              <a:t>General FP Compilers</a:t>
            </a:r>
          </a:p>
        </p:txBody>
      </p:sp>
      <p:sp>
        <p:nvSpPr>
          <p:cNvPr id="124" name="Shape 124"/>
          <p:cNvSpPr/>
          <p:nvPr/>
        </p:nvSpPr>
        <p:spPr>
          <a:xfrm>
            <a:off x="5092550" y="2259525"/>
            <a:ext cx="2942400" cy="29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FP DSLs</a:t>
            </a:r>
          </a:p>
        </p:txBody>
      </p:sp>
      <p:grpSp>
        <p:nvGrpSpPr>
          <p:cNvPr id="125" name="Shape 125"/>
          <p:cNvGrpSpPr/>
          <p:nvPr/>
        </p:nvGrpSpPr>
        <p:grpSpPr>
          <a:xfrm>
            <a:off x="1565200" y="4747150"/>
            <a:ext cx="1544700" cy="1328400"/>
            <a:chOff x="1565200" y="4747150"/>
            <a:chExt cx="1544700" cy="1328400"/>
          </a:xfrm>
        </p:grpSpPr>
        <p:sp>
          <p:nvSpPr>
            <p:cNvPr id="126" name="Shape 126"/>
            <p:cNvSpPr txBox="1"/>
            <p:nvPr/>
          </p:nvSpPr>
          <p:spPr>
            <a:xfrm>
              <a:off x="1565200" y="5488450"/>
              <a:ext cx="1544700" cy="5871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Great for many domains!</a:t>
              </a:r>
            </a:p>
          </p:txBody>
        </p:sp>
        <p:cxnSp>
          <p:nvCxnSpPr>
            <p:cNvPr id="127" name="Shape 127"/>
            <p:cNvCxnSpPr>
              <a:stCxn id="126" idx="0"/>
            </p:cNvCxnSpPr>
            <p:nvPr/>
          </p:nvCxnSpPr>
          <p:spPr>
            <a:xfrm rot="10800000">
              <a:off x="2121250" y="4747150"/>
              <a:ext cx="216300" cy="741300"/>
            </a:xfrm>
            <a:prstGeom prst="straightConnector1">
              <a:avLst/>
            </a:prstGeom>
            <a:noFill/>
            <a:ln w="9525" cap="flat" cmpd="sng">
              <a:solidFill>
                <a:schemeClr val="dk2"/>
              </a:solidFill>
              <a:prstDash val="solid"/>
              <a:round/>
              <a:headEnd type="none" w="lg" len="lg"/>
              <a:tailEnd type="triangle" w="lg" len="lg"/>
            </a:ln>
          </p:spPr>
        </p:cxnSp>
      </p:grpSp>
      <p:grpSp>
        <p:nvGrpSpPr>
          <p:cNvPr id="128" name="Shape 128"/>
          <p:cNvGrpSpPr/>
          <p:nvPr/>
        </p:nvGrpSpPr>
        <p:grpSpPr>
          <a:xfrm>
            <a:off x="4973625" y="4664550"/>
            <a:ext cx="2419800" cy="1328600"/>
            <a:chOff x="4973625" y="4664550"/>
            <a:chExt cx="2419800" cy="1328600"/>
          </a:xfrm>
        </p:grpSpPr>
        <p:sp>
          <p:nvSpPr>
            <p:cNvPr id="129" name="Shape 129"/>
            <p:cNvSpPr txBox="1"/>
            <p:nvPr/>
          </p:nvSpPr>
          <p:spPr>
            <a:xfrm>
              <a:off x="4973625" y="5498750"/>
              <a:ext cx="2419800" cy="4944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Supports embedded</a:t>
              </a:r>
            </a:p>
          </p:txBody>
        </p:sp>
        <p:cxnSp>
          <p:nvCxnSpPr>
            <p:cNvPr id="130" name="Shape 130"/>
            <p:cNvCxnSpPr/>
            <p:nvPr/>
          </p:nvCxnSpPr>
          <p:spPr>
            <a:xfrm rot="10800000" flipH="1">
              <a:off x="6023925" y="4664550"/>
              <a:ext cx="319200" cy="875400"/>
            </a:xfrm>
            <a:prstGeom prst="straightConnector1">
              <a:avLst/>
            </a:prstGeom>
            <a:noFill/>
            <a:ln w="9525" cap="flat" cmpd="sng">
              <a:solidFill>
                <a:schemeClr val="dk2"/>
              </a:solidFill>
              <a:prstDash val="solid"/>
              <a:round/>
              <a:headEnd type="none" w="lg" len="lg"/>
              <a:tailEnd type="triangle" w="lg" len="lg"/>
            </a:ln>
          </p:spPr>
        </p:cxnSp>
      </p:grpSp>
      <p:grpSp>
        <p:nvGrpSpPr>
          <p:cNvPr id="131" name="Shape 131"/>
          <p:cNvGrpSpPr/>
          <p:nvPr/>
        </p:nvGrpSpPr>
        <p:grpSpPr>
          <a:xfrm>
            <a:off x="3089300" y="1741400"/>
            <a:ext cx="2147350" cy="1543300"/>
            <a:chOff x="3089300" y="1741400"/>
            <a:chExt cx="2147350" cy="1543300"/>
          </a:xfrm>
        </p:grpSpPr>
        <p:sp>
          <p:nvSpPr>
            <p:cNvPr id="132" name="Shape 132"/>
            <p:cNvSpPr txBox="1"/>
            <p:nvPr/>
          </p:nvSpPr>
          <p:spPr>
            <a:xfrm>
              <a:off x="3223050" y="1741400"/>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Generally unpredictable </a:t>
              </a:r>
              <a:r>
                <a:rPr lang="en-US" sz="2400" dirty="0">
                  <a:solidFill>
                    <a:srgbClr val="CC0000"/>
                  </a:solidFill>
                </a:rPr>
                <a:t>GC</a:t>
              </a:r>
            </a:p>
          </p:txBody>
        </p:sp>
        <p:cxnSp>
          <p:nvCxnSpPr>
            <p:cNvPr id="133" name="Shape 133"/>
            <p:cNvCxnSpPr/>
            <p:nvPr/>
          </p:nvCxnSpPr>
          <p:spPr>
            <a:xfrm flipH="1">
              <a:off x="3089300" y="2636100"/>
              <a:ext cx="741300" cy="648600"/>
            </a:xfrm>
            <a:prstGeom prst="straightConnector1">
              <a:avLst/>
            </a:prstGeom>
            <a:noFill/>
            <a:ln w="9525" cap="flat" cmpd="sng">
              <a:solidFill>
                <a:schemeClr val="dk2"/>
              </a:solidFill>
              <a:prstDash val="solid"/>
              <a:round/>
              <a:headEnd type="none" w="lg" len="lg"/>
              <a:tailEnd type="triangle" w="lg" len="lg"/>
            </a:ln>
          </p:spPr>
        </p:cxnSp>
      </p:grpSp>
      <p:grpSp>
        <p:nvGrpSpPr>
          <p:cNvPr id="134" name="Shape 134"/>
          <p:cNvGrpSpPr/>
          <p:nvPr/>
        </p:nvGrpSpPr>
        <p:grpSpPr>
          <a:xfrm>
            <a:off x="3676200" y="3841025"/>
            <a:ext cx="2049150" cy="1637125"/>
            <a:chOff x="3676200" y="3841025"/>
            <a:chExt cx="2049150" cy="1637125"/>
          </a:xfrm>
        </p:grpSpPr>
        <p:sp>
          <p:nvSpPr>
            <p:cNvPr id="135" name="Shape 135"/>
            <p:cNvSpPr txBox="1"/>
            <p:nvPr/>
          </p:nvSpPr>
          <p:spPr>
            <a:xfrm>
              <a:off x="3676200" y="4304250"/>
              <a:ext cx="1791600" cy="1173900"/>
            </a:xfrm>
            <a:prstGeom prst="rect">
              <a:avLst/>
            </a:prstGeom>
            <a:noFill/>
            <a:ln>
              <a:noFill/>
            </a:ln>
          </p:spPr>
          <p:txBody>
            <a:bodyPr lIns="91425" tIns="91425" rIns="91425" bIns="91425" anchor="t" anchorCtr="0">
              <a:noAutofit/>
            </a:bodyPr>
            <a:lstStyle/>
            <a:p>
              <a:pPr lvl="0" algn="ctr">
                <a:spcBef>
                  <a:spcPts val="0"/>
                </a:spcBef>
                <a:buNone/>
              </a:pPr>
              <a:r>
                <a:rPr lang="en-US" sz="2400">
                  <a:solidFill>
                    <a:srgbClr val="CC0000"/>
                  </a:solidFill>
                </a:rPr>
                <a:t>Highly constrained</a:t>
              </a:r>
            </a:p>
            <a:p>
              <a:pPr lvl="0">
                <a:spcBef>
                  <a:spcPts val="0"/>
                </a:spcBef>
                <a:buNone/>
              </a:pPr>
              <a:endParaRPr/>
            </a:p>
          </p:txBody>
        </p:sp>
        <p:cxnSp>
          <p:nvCxnSpPr>
            <p:cNvPr id="136" name="Shape 136"/>
            <p:cNvCxnSpPr/>
            <p:nvPr/>
          </p:nvCxnSpPr>
          <p:spPr>
            <a:xfrm rot="10800000" flipH="1">
              <a:off x="5158950" y="3841025"/>
              <a:ext cx="566400" cy="617700"/>
            </a:xfrm>
            <a:prstGeom prst="straightConnector1">
              <a:avLst/>
            </a:prstGeom>
            <a:noFill/>
            <a:ln w="9525" cap="flat" cmpd="sng">
              <a:solidFill>
                <a:schemeClr val="dk2"/>
              </a:solidFill>
              <a:prstDash val="solid"/>
              <a:round/>
              <a:headEnd type="none" w="lg" len="lg"/>
              <a:tailEnd type="triangle" w="lg" len="lg"/>
            </a:ln>
          </p:spPr>
        </p:cxnSp>
      </p:grpSp>
      <p:grpSp>
        <p:nvGrpSpPr>
          <p:cNvPr id="12" name="Group 11"/>
          <p:cNvGrpSpPr/>
          <p:nvPr/>
        </p:nvGrpSpPr>
        <p:grpSpPr>
          <a:xfrm>
            <a:off x="663125" y="1260825"/>
            <a:ext cx="2013600" cy="1651211"/>
            <a:chOff x="663125" y="1260825"/>
            <a:chExt cx="2013600" cy="1651211"/>
          </a:xfrm>
        </p:grpSpPr>
        <p:sp>
          <p:nvSpPr>
            <p:cNvPr id="35" name="Shape 132"/>
            <p:cNvSpPr txBox="1"/>
            <p:nvPr/>
          </p:nvSpPr>
          <p:spPr>
            <a:xfrm>
              <a:off x="663125" y="1260825"/>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No RTOS support</a:t>
              </a:r>
              <a:endParaRPr lang="en-US" sz="2400" dirty="0">
                <a:solidFill>
                  <a:srgbClr val="CC0000"/>
                </a:solidFill>
              </a:endParaRPr>
            </a:p>
          </p:txBody>
        </p:sp>
        <p:cxnSp>
          <p:nvCxnSpPr>
            <p:cNvPr id="11" name="Straight Arrow Connector 10"/>
            <p:cNvCxnSpPr/>
            <p:nvPr/>
          </p:nvCxnSpPr>
          <p:spPr>
            <a:xfrm>
              <a:off x="1750196" y="1982663"/>
              <a:ext cx="108419" cy="929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0" y="4089242"/>
            <a:ext cx="2013600" cy="1888258"/>
            <a:chOff x="0" y="4089242"/>
            <a:chExt cx="2013600" cy="1888258"/>
          </a:xfrm>
        </p:grpSpPr>
        <p:sp>
          <p:nvSpPr>
            <p:cNvPr id="36" name="Shape 132"/>
            <p:cNvSpPr txBox="1"/>
            <p:nvPr/>
          </p:nvSpPr>
          <p:spPr>
            <a:xfrm>
              <a:off x="0" y="4978800"/>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Lack of resource prioritization</a:t>
              </a:r>
              <a:endParaRPr lang="en-US" sz="2400" dirty="0">
                <a:solidFill>
                  <a:srgbClr val="CC0000"/>
                </a:solidFill>
              </a:endParaRPr>
            </a:p>
          </p:txBody>
        </p:sp>
        <p:cxnSp>
          <p:nvCxnSpPr>
            <p:cNvPr id="14" name="Straight Arrow Connector 13"/>
            <p:cNvCxnSpPr/>
            <p:nvPr/>
          </p:nvCxnSpPr>
          <p:spPr>
            <a:xfrm flipV="1">
              <a:off x="774423" y="4089242"/>
              <a:ext cx="770177" cy="8895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7130400" y="4304250"/>
            <a:ext cx="2166000" cy="1391641"/>
            <a:chOff x="7130400" y="4304250"/>
            <a:chExt cx="2166000" cy="1391641"/>
          </a:xfrm>
        </p:grpSpPr>
        <p:sp>
          <p:nvSpPr>
            <p:cNvPr id="38" name="Shape 132"/>
            <p:cNvSpPr txBox="1"/>
            <p:nvPr/>
          </p:nvSpPr>
          <p:spPr>
            <a:xfrm>
              <a:off x="7282800" y="4697191"/>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Specialized Programming Models</a:t>
              </a:r>
              <a:endParaRPr lang="en-US" sz="2400" dirty="0">
                <a:solidFill>
                  <a:srgbClr val="CC0000"/>
                </a:solidFill>
              </a:endParaRPr>
            </a:p>
          </p:txBody>
        </p:sp>
        <p:cxnSp>
          <p:nvCxnSpPr>
            <p:cNvPr id="17" name="Straight Arrow Connector 16"/>
            <p:cNvCxnSpPr/>
            <p:nvPr/>
          </p:nvCxnSpPr>
          <p:spPr>
            <a:xfrm flipH="1" flipV="1">
              <a:off x="7130400" y="4304250"/>
              <a:ext cx="768715" cy="4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7130400" y="1413707"/>
            <a:ext cx="2013600" cy="1498329"/>
            <a:chOff x="7130400" y="1413707"/>
            <a:chExt cx="2013600" cy="1498329"/>
          </a:xfrm>
        </p:grpSpPr>
        <p:sp>
          <p:nvSpPr>
            <p:cNvPr id="37" name="Shape 132"/>
            <p:cNvSpPr txBox="1"/>
            <p:nvPr/>
          </p:nvSpPr>
          <p:spPr>
            <a:xfrm>
              <a:off x="7130400" y="1413707"/>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CC0000"/>
                  </a:solidFill>
                </a:rPr>
                <a:t>No automatic memory </a:t>
              </a:r>
              <a:r>
                <a:rPr lang="en-US" sz="2400" dirty="0" err="1" smtClean="0">
                  <a:solidFill>
                    <a:srgbClr val="CC0000"/>
                  </a:solidFill>
                </a:rPr>
                <a:t>mgmt</a:t>
              </a:r>
              <a:endParaRPr lang="en-US" sz="2400" dirty="0">
                <a:solidFill>
                  <a:srgbClr val="CC0000"/>
                </a:solidFill>
              </a:endParaRPr>
            </a:p>
          </p:txBody>
        </p:sp>
        <p:cxnSp>
          <p:nvCxnSpPr>
            <p:cNvPr id="22" name="Straight Arrow Connector 21"/>
            <p:cNvCxnSpPr/>
            <p:nvPr/>
          </p:nvCxnSpPr>
          <p:spPr>
            <a:xfrm flipH="1">
              <a:off x="7130400" y="2412407"/>
              <a:ext cx="381503" cy="4996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10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fade">
                                      <p:cBhvr>
                                        <p:cTn id="25" dur="1000"/>
                                        <p:tgtEl>
                                          <p:spTgt spid="1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fade">
                                      <p:cBhvr>
                                        <p:cTn id="35" dur="1000"/>
                                        <p:tgtEl>
                                          <p:spTgt spid="1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10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3"/>
          <p:cNvSpPr/>
          <p:nvPr/>
        </p:nvSpPr>
        <p:spPr>
          <a:xfrm>
            <a:off x="663125" y="2208375"/>
            <a:ext cx="3078900" cy="3020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dirty="0"/>
              <a:t>General FP Compilers</a:t>
            </a:r>
          </a:p>
        </p:txBody>
      </p:sp>
      <p:sp>
        <p:nvSpPr>
          <p:cNvPr id="5" name="Shape 124"/>
          <p:cNvSpPr/>
          <p:nvPr/>
        </p:nvSpPr>
        <p:spPr>
          <a:xfrm>
            <a:off x="5092550" y="2259525"/>
            <a:ext cx="2942400" cy="291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FP DSLs</a:t>
            </a:r>
          </a:p>
        </p:txBody>
      </p:sp>
      <p:sp>
        <p:nvSpPr>
          <p:cNvPr id="12" name="Shape 123"/>
          <p:cNvSpPr/>
          <p:nvPr/>
        </p:nvSpPr>
        <p:spPr>
          <a:xfrm>
            <a:off x="2753080" y="2259525"/>
            <a:ext cx="3078900" cy="30207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t>General Purpose FP </a:t>
            </a:r>
            <a:r>
              <a:rPr lang="en-US" sz="2000" dirty="0" smtClean="0"/>
              <a:t>Compiler</a:t>
            </a:r>
            <a:endParaRPr lang="en-US" sz="2000" dirty="0"/>
          </a:p>
        </p:txBody>
      </p:sp>
      <p:sp>
        <p:nvSpPr>
          <p:cNvPr id="2" name="Title 1"/>
          <p:cNvSpPr>
            <a:spLocks noGrp="1"/>
          </p:cNvSpPr>
          <p:nvPr>
            <p:ph type="title"/>
          </p:nvPr>
        </p:nvSpPr>
        <p:spPr/>
        <p:txBody>
          <a:bodyPr/>
          <a:lstStyle/>
          <a:p>
            <a:r>
              <a:rPr lang="en-US" dirty="0" smtClean="0"/>
              <a:t>But how do we get there?</a:t>
            </a:r>
            <a:endParaRPr lang="en-US" dirty="0"/>
          </a:p>
        </p:txBody>
      </p:sp>
      <p:grpSp>
        <p:nvGrpSpPr>
          <p:cNvPr id="6" name="Group 5"/>
          <p:cNvGrpSpPr/>
          <p:nvPr/>
        </p:nvGrpSpPr>
        <p:grpSpPr>
          <a:xfrm>
            <a:off x="1544600" y="4259627"/>
            <a:ext cx="5848825" cy="1840504"/>
            <a:chOff x="1544600" y="3676545"/>
            <a:chExt cx="5848825" cy="2423586"/>
          </a:xfrm>
        </p:grpSpPr>
        <p:grpSp>
          <p:nvGrpSpPr>
            <p:cNvPr id="7" name="Group 6"/>
            <p:cNvGrpSpPr/>
            <p:nvPr/>
          </p:nvGrpSpPr>
          <p:grpSpPr>
            <a:xfrm>
              <a:off x="2753080" y="3676545"/>
              <a:ext cx="2972271" cy="1863406"/>
              <a:chOff x="2753080" y="3676545"/>
              <a:chExt cx="2972271" cy="1863406"/>
            </a:xfrm>
          </p:grpSpPr>
          <p:cxnSp>
            <p:nvCxnSpPr>
              <p:cNvPr id="10" name="Straight Arrow Connector 9"/>
              <p:cNvCxnSpPr/>
              <p:nvPr/>
            </p:nvCxnSpPr>
            <p:spPr>
              <a:xfrm flipV="1">
                <a:off x="2753080" y="3676545"/>
                <a:ext cx="1394302" cy="18634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4491654" y="3676545"/>
                <a:ext cx="1233697" cy="1801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Shape 126"/>
            <p:cNvSpPr txBox="1"/>
            <p:nvPr/>
          </p:nvSpPr>
          <p:spPr>
            <a:xfrm>
              <a:off x="1544600" y="5513031"/>
              <a:ext cx="1544700" cy="5871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Great for many </a:t>
              </a:r>
              <a:r>
                <a:rPr lang="en-US" sz="2400" dirty="0" smtClean="0">
                  <a:solidFill>
                    <a:srgbClr val="38761D"/>
                  </a:solidFill>
                </a:rPr>
                <a:t>domains</a:t>
              </a:r>
              <a:r>
                <a:rPr lang="en-US" sz="2400" dirty="0">
                  <a:solidFill>
                    <a:srgbClr val="38761D"/>
                  </a:solidFill>
                </a:rPr>
                <a:t>!</a:t>
              </a:r>
            </a:p>
          </p:txBody>
        </p:sp>
        <p:sp>
          <p:nvSpPr>
            <p:cNvPr id="9" name="Shape 129"/>
            <p:cNvSpPr txBox="1"/>
            <p:nvPr/>
          </p:nvSpPr>
          <p:spPr>
            <a:xfrm>
              <a:off x="4973625" y="5534800"/>
              <a:ext cx="2419800" cy="4944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38761D"/>
                  </a:solidFill>
                </a:rPr>
                <a:t>Supports embedded</a:t>
              </a:r>
            </a:p>
          </p:txBody>
        </p:sp>
      </p:grpSp>
      <p:grpSp>
        <p:nvGrpSpPr>
          <p:cNvPr id="13" name="Shape 131"/>
          <p:cNvGrpSpPr/>
          <p:nvPr/>
        </p:nvGrpSpPr>
        <p:grpSpPr>
          <a:xfrm>
            <a:off x="3312455" y="1483313"/>
            <a:ext cx="2013600" cy="1924389"/>
            <a:chOff x="3334126" y="1811006"/>
            <a:chExt cx="2013600" cy="1924389"/>
          </a:xfrm>
        </p:grpSpPr>
        <p:sp>
          <p:nvSpPr>
            <p:cNvPr id="14" name="Shape 132"/>
            <p:cNvSpPr txBox="1"/>
            <p:nvPr/>
          </p:nvSpPr>
          <p:spPr>
            <a:xfrm>
              <a:off x="3334126" y="1811006"/>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008000"/>
                  </a:solidFill>
                </a:rPr>
                <a:t>P</a:t>
              </a:r>
              <a:r>
                <a:rPr lang="en-US" sz="2400" dirty="0" smtClean="0">
                  <a:solidFill>
                    <a:srgbClr val="008000"/>
                  </a:solidFill>
                </a:rPr>
                <a:t>redictable </a:t>
              </a:r>
              <a:r>
                <a:rPr lang="en-US" sz="2400" dirty="0">
                  <a:solidFill>
                    <a:srgbClr val="008000"/>
                  </a:solidFill>
                </a:rPr>
                <a:t>GC</a:t>
              </a:r>
            </a:p>
          </p:txBody>
        </p:sp>
        <p:cxnSp>
          <p:nvCxnSpPr>
            <p:cNvPr id="15" name="Shape 133"/>
            <p:cNvCxnSpPr/>
            <p:nvPr/>
          </p:nvCxnSpPr>
          <p:spPr>
            <a:xfrm flipH="1">
              <a:off x="4342952" y="2635637"/>
              <a:ext cx="1" cy="1099758"/>
            </a:xfrm>
            <a:prstGeom prst="straightConnector1">
              <a:avLst/>
            </a:prstGeom>
            <a:noFill/>
            <a:ln w="25400" cap="flat" cmpd="sng">
              <a:solidFill>
                <a:schemeClr val="accent1">
                  <a:lumMod val="75000"/>
                </a:schemeClr>
              </a:solidFill>
              <a:prstDash val="solid"/>
              <a:round/>
              <a:headEnd type="none" w="lg" len="lg"/>
              <a:tailEnd type="arrow" w="med" len="med"/>
            </a:ln>
          </p:spPr>
        </p:cxnSp>
      </p:grpSp>
      <p:grpSp>
        <p:nvGrpSpPr>
          <p:cNvPr id="16" name="Group 15"/>
          <p:cNvGrpSpPr/>
          <p:nvPr/>
        </p:nvGrpSpPr>
        <p:grpSpPr>
          <a:xfrm>
            <a:off x="663125" y="1260825"/>
            <a:ext cx="3078900" cy="2146877"/>
            <a:chOff x="663125" y="1260825"/>
            <a:chExt cx="3078900" cy="2146877"/>
          </a:xfrm>
        </p:grpSpPr>
        <p:sp>
          <p:nvSpPr>
            <p:cNvPr id="17" name="Shape 132"/>
            <p:cNvSpPr txBox="1"/>
            <p:nvPr/>
          </p:nvSpPr>
          <p:spPr>
            <a:xfrm>
              <a:off x="663125" y="1260825"/>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008000"/>
                  </a:solidFill>
                </a:rPr>
                <a:t>RTOS support</a:t>
              </a:r>
              <a:endParaRPr lang="en-US" sz="2400" dirty="0">
                <a:solidFill>
                  <a:srgbClr val="008000"/>
                </a:solidFill>
              </a:endParaRPr>
            </a:p>
          </p:txBody>
        </p:sp>
        <p:cxnSp>
          <p:nvCxnSpPr>
            <p:cNvPr id="18" name="Straight Arrow Connector 17"/>
            <p:cNvCxnSpPr/>
            <p:nvPr/>
          </p:nvCxnSpPr>
          <p:spPr>
            <a:xfrm>
              <a:off x="2013600" y="2098472"/>
              <a:ext cx="1728425" cy="1309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0" y="4135711"/>
            <a:ext cx="3742025" cy="1841789"/>
            <a:chOff x="0" y="4135711"/>
            <a:chExt cx="3742025" cy="1841789"/>
          </a:xfrm>
        </p:grpSpPr>
        <p:sp>
          <p:nvSpPr>
            <p:cNvPr id="20" name="Shape 132"/>
            <p:cNvSpPr txBox="1"/>
            <p:nvPr/>
          </p:nvSpPr>
          <p:spPr>
            <a:xfrm>
              <a:off x="0" y="4978800"/>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008000"/>
                  </a:solidFill>
                </a:rPr>
                <a:t>R</a:t>
              </a:r>
              <a:r>
                <a:rPr lang="en-US" sz="2400" dirty="0" smtClean="0">
                  <a:solidFill>
                    <a:srgbClr val="008000"/>
                  </a:solidFill>
                </a:rPr>
                <a:t>esource prioritization</a:t>
              </a:r>
              <a:endParaRPr lang="en-US" sz="2400" dirty="0">
                <a:solidFill>
                  <a:srgbClr val="008000"/>
                </a:solidFill>
              </a:endParaRPr>
            </a:p>
          </p:txBody>
        </p:sp>
        <p:cxnSp>
          <p:nvCxnSpPr>
            <p:cNvPr id="21" name="Straight Arrow Connector 20"/>
            <p:cNvCxnSpPr/>
            <p:nvPr/>
          </p:nvCxnSpPr>
          <p:spPr>
            <a:xfrm flipV="1">
              <a:off x="1688242" y="4135711"/>
              <a:ext cx="2053783" cy="1042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4973625" y="3980815"/>
            <a:ext cx="4322775" cy="1715076"/>
            <a:chOff x="4973625" y="3980815"/>
            <a:chExt cx="4322775" cy="1715076"/>
          </a:xfrm>
        </p:grpSpPr>
        <p:sp>
          <p:nvSpPr>
            <p:cNvPr id="23" name="Shape 132"/>
            <p:cNvSpPr txBox="1"/>
            <p:nvPr/>
          </p:nvSpPr>
          <p:spPr>
            <a:xfrm>
              <a:off x="7282800" y="4697191"/>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smtClean="0">
                  <a:solidFill>
                    <a:srgbClr val="008000"/>
                  </a:solidFill>
                </a:rPr>
                <a:t>Generalized Programming Models</a:t>
              </a:r>
              <a:endParaRPr lang="en-US" sz="2400" dirty="0">
                <a:solidFill>
                  <a:srgbClr val="008000"/>
                </a:solidFill>
              </a:endParaRPr>
            </a:p>
          </p:txBody>
        </p:sp>
        <p:cxnSp>
          <p:nvCxnSpPr>
            <p:cNvPr id="24" name="Straight Arrow Connector 23"/>
            <p:cNvCxnSpPr/>
            <p:nvPr/>
          </p:nvCxnSpPr>
          <p:spPr>
            <a:xfrm flipH="1" flipV="1">
              <a:off x="4973625" y="3980815"/>
              <a:ext cx="2925491" cy="766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3625" y="1413707"/>
            <a:ext cx="4170375" cy="1993995"/>
            <a:chOff x="4973625" y="1413707"/>
            <a:chExt cx="4170375" cy="1993995"/>
          </a:xfrm>
        </p:grpSpPr>
        <p:sp>
          <p:nvSpPr>
            <p:cNvPr id="26" name="Shape 132"/>
            <p:cNvSpPr txBox="1"/>
            <p:nvPr/>
          </p:nvSpPr>
          <p:spPr>
            <a:xfrm>
              <a:off x="7130400" y="1413707"/>
              <a:ext cx="2013600" cy="998700"/>
            </a:xfrm>
            <a:prstGeom prst="rect">
              <a:avLst/>
            </a:prstGeom>
            <a:noFill/>
            <a:ln>
              <a:noFill/>
            </a:ln>
          </p:spPr>
          <p:txBody>
            <a:bodyPr lIns="91425" tIns="91425" rIns="91425" bIns="91425" anchor="t" anchorCtr="0">
              <a:noAutofit/>
            </a:bodyPr>
            <a:lstStyle/>
            <a:p>
              <a:pPr lvl="0" algn="ctr">
                <a:spcBef>
                  <a:spcPts val="0"/>
                </a:spcBef>
                <a:buNone/>
              </a:pPr>
              <a:r>
                <a:rPr lang="en-US" sz="2400" dirty="0">
                  <a:solidFill>
                    <a:srgbClr val="008000"/>
                  </a:solidFill>
                </a:rPr>
                <a:t>A</a:t>
              </a:r>
              <a:r>
                <a:rPr lang="en-US" sz="2400" dirty="0" smtClean="0">
                  <a:solidFill>
                    <a:srgbClr val="008000"/>
                  </a:solidFill>
                </a:rPr>
                <a:t>utomatic memory </a:t>
              </a:r>
              <a:r>
                <a:rPr lang="en-US" sz="2400" dirty="0" err="1" smtClean="0">
                  <a:solidFill>
                    <a:srgbClr val="008000"/>
                  </a:solidFill>
                </a:rPr>
                <a:t>mgmt</a:t>
              </a:r>
              <a:endParaRPr lang="en-US" sz="2400" dirty="0">
                <a:solidFill>
                  <a:srgbClr val="008000"/>
                </a:solidFill>
              </a:endParaRPr>
            </a:p>
          </p:txBody>
        </p:sp>
        <p:cxnSp>
          <p:nvCxnSpPr>
            <p:cNvPr id="27" name="Straight Arrow Connector 26"/>
            <p:cNvCxnSpPr/>
            <p:nvPr/>
          </p:nvCxnSpPr>
          <p:spPr>
            <a:xfrm flipH="1">
              <a:off x="4973625" y="2412407"/>
              <a:ext cx="2538279" cy="995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10491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2000" fill="hold"/>
                                        <p:tgtEl>
                                          <p:spTgt spid="4"/>
                                        </p:tgtEl>
                                      </p:cBhvr>
                                      <p:by x="50000" y="50000"/>
                                    </p:animScale>
                                  </p:childTnLst>
                                </p:cTn>
                              </p:par>
                              <p:par>
                                <p:cTn id="7" presetID="6" presetClass="emph" presetSubtype="0" fill="hold" grpId="1" nodeType="withEffect">
                                  <p:stCondLst>
                                    <p:cond delay="0"/>
                                  </p:stCondLst>
                                  <p:childTnLst>
                                    <p:animScale>
                                      <p:cBhvr>
                                        <p:cTn id="8" dur="2000" fill="hold"/>
                                        <p:tgtEl>
                                          <p:spTgt spid="5"/>
                                        </p:tgtEl>
                                      </p:cBhvr>
                                      <p:by x="50000" y="50000"/>
                                    </p:animScale>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0" presetClass="path" presetSubtype="0" accel="50000" decel="50000" fill="hold" grpId="2" nodeType="withEffect">
                                  <p:stCondLst>
                                    <p:cond delay="0"/>
                                  </p:stCondLst>
                                  <p:childTnLst>
                                    <p:animMotion origin="layout" path="M 0 0 L -0.08652 0 " pathEditMode="relative" ptsTypes="AA">
                                      <p:cBhvr>
                                        <p:cTn id="14" dur="2000" fill="hold"/>
                                        <p:tgtEl>
                                          <p:spTgt spid="4"/>
                                        </p:tgtEl>
                                        <p:attrNameLst>
                                          <p:attrName>ppt_x</p:attrName>
                                          <p:attrName>ppt_y</p:attrName>
                                        </p:attrNameLst>
                                      </p:cBhvr>
                                    </p:animMotion>
                                  </p:childTnLst>
                                </p:cTn>
                              </p:par>
                              <p:par>
                                <p:cTn id="15" presetID="0" presetClass="path" presetSubtype="0" accel="50000" decel="50000" fill="hold" grpId="2" nodeType="withEffect">
                                  <p:stCondLst>
                                    <p:cond delay="0"/>
                                  </p:stCondLst>
                                  <p:childTnLst>
                                    <p:animMotion origin="layout" path="M 2.91174E-6 1.24017E-6 L 0.05264 1.24017E-6 " pathEditMode="relative" rAng="0" ptsTypes="AA">
                                      <p:cBhvr>
                                        <p:cTn id="16" dur="2000" fill="hold"/>
                                        <p:tgtEl>
                                          <p:spTgt spid="5"/>
                                        </p:tgtEl>
                                        <p:attrNameLst>
                                          <p:attrName>ppt_x</p:attrName>
                                          <p:attrName>ppt_y</p:attrName>
                                        </p:attrNameLst>
                                      </p:cBhvr>
                                      <p:rCtr x="2623" y="0"/>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63976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MLton?</a:t>
            </a:r>
          </a:p>
        </p:txBody>
      </p:sp>
      <p:sp>
        <p:nvSpPr>
          <p:cNvPr id="150" name="Shape 150"/>
          <p:cNvSpPr txBox="1">
            <a:spLocks noGrp="1"/>
          </p:cNvSpPr>
          <p:nvPr>
            <p:ph type="body" idx="1"/>
          </p:nvPr>
        </p:nvSpPr>
        <p:spPr>
          <a:xfrm>
            <a:off x="457200" y="1782761"/>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Mature code base</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Whole-program optimizing</a:t>
            </a:r>
          </a:p>
          <a:p>
            <a:pPr marR="0" lvl="1" algn="l" rtl="0">
              <a:spcBef>
                <a:spcPts val="640"/>
              </a:spcBef>
              <a:spcAft>
                <a:spcPts val="0"/>
              </a:spcAft>
            </a:pPr>
            <a:r>
              <a:rPr lang="en-US"/>
              <a:t>Produces optimized and predictable code</a:t>
            </a:r>
          </a:p>
          <a:p>
            <a:pPr marR="0" lvl="1" algn="l" rtl="0">
              <a:spcBef>
                <a:spcPts val="640"/>
              </a:spcBef>
              <a:spcAft>
                <a:spcPts val="0"/>
              </a:spcAft>
            </a:pPr>
            <a:r>
              <a:rPr lang="en-US"/>
              <a:t>Opens door for us to optimize for embedded esp RT</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Produces C code thus easing the path to experimentation on RT platforms</a:t>
            </a:r>
          </a:p>
          <a:p>
            <a:pPr lvl="0" rtl="0">
              <a:lnSpc>
                <a:spcPct val="115000"/>
              </a:lnSpc>
              <a:spcBef>
                <a:spcPts val="0"/>
              </a:spcBef>
              <a:buClr>
                <a:schemeClr val="dk1"/>
              </a:buClr>
              <a:buSzPct val="100000"/>
              <a:buFont typeface="Arial"/>
              <a:buChar char="•"/>
            </a:pPr>
            <a:r>
              <a:rPr lang="en-US"/>
              <a:t>Multi-core extension available via MultiMLton</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670462"/>
            <a:ext cx="8229600" cy="1143000"/>
          </a:xfrm>
          <a:prstGeom prst="rect">
            <a:avLst/>
          </a:prstGeom>
        </p:spPr>
        <p:txBody>
          <a:bodyPr lIns="91425" tIns="91425" rIns="91425" bIns="91425" anchor="ctr" anchorCtr="0">
            <a:noAutofit/>
          </a:bodyPr>
          <a:lstStyle/>
          <a:p>
            <a:pPr lvl="0">
              <a:spcBef>
                <a:spcPts val="0"/>
              </a:spcBef>
              <a:buNone/>
            </a:pPr>
            <a:r>
              <a:rPr lang="en-US"/>
              <a:t>Why not use (vanilla) MLton or MultiMLton?</a:t>
            </a:r>
          </a:p>
        </p:txBody>
      </p:sp>
      <p:sp>
        <p:nvSpPr>
          <p:cNvPr id="157" name="Shape 157"/>
          <p:cNvSpPr txBox="1">
            <a:spLocks noGrp="1"/>
          </p:cNvSpPr>
          <p:nvPr>
            <p:ph type="body" idx="1"/>
          </p:nvPr>
        </p:nvSpPr>
        <p:spPr>
          <a:xfrm>
            <a:off x="457200" y="1996025"/>
            <a:ext cx="8229600" cy="4526100"/>
          </a:xfrm>
          <a:prstGeom prst="rect">
            <a:avLst/>
          </a:prstGeom>
        </p:spPr>
        <p:txBody>
          <a:bodyPr lIns="91425" tIns="91425" rIns="91425" bIns="91425" anchor="t" anchorCtr="0">
            <a:noAutofit/>
          </a:bodyPr>
          <a:lstStyle/>
          <a:p>
            <a:pPr marL="457200" lvl="0" indent="-228600" rtl="0">
              <a:spcBef>
                <a:spcPts val="0"/>
              </a:spcBef>
            </a:pPr>
            <a:r>
              <a:rPr lang="en-US"/>
              <a:t>Vanilla: </a:t>
            </a:r>
          </a:p>
          <a:p>
            <a:pPr marL="914400" lvl="1" indent="-228600" rtl="0">
              <a:spcBef>
                <a:spcPts val="0"/>
              </a:spcBef>
            </a:pPr>
            <a:r>
              <a:rPr lang="en-US"/>
              <a:t>uses a STW GC, </a:t>
            </a:r>
          </a:p>
          <a:p>
            <a:pPr marL="914400" lvl="1" indent="-228600" rtl="0">
              <a:spcBef>
                <a:spcPts val="0"/>
              </a:spcBef>
            </a:pPr>
            <a:r>
              <a:rPr lang="en-US"/>
              <a:t>does not have integrated support for POSIX threads</a:t>
            </a:r>
          </a:p>
          <a:p>
            <a:pPr marL="457200" lvl="0" indent="-228600" rtl="0">
              <a:spcBef>
                <a:spcPts val="0"/>
              </a:spcBef>
            </a:pPr>
            <a:r>
              <a:rPr lang="en-US"/>
              <a:t>MultiMLton: </a:t>
            </a:r>
          </a:p>
          <a:p>
            <a:pPr marL="914400" lvl="1" indent="-228600" rtl="0">
              <a:spcBef>
                <a:spcPts val="0"/>
              </a:spcBef>
            </a:pPr>
            <a:r>
              <a:rPr lang="en-US"/>
              <a:t>targets highly scaled systems (many cores, lots of memory)</a:t>
            </a:r>
          </a:p>
          <a:p>
            <a:pPr marL="914400" lvl="1" indent="-228600" rtl="0">
              <a:spcBef>
                <a:spcPts val="0"/>
              </a:spcBef>
            </a:pPr>
            <a:r>
              <a:rPr lang="en-US"/>
              <a:t>uses multiple heaps (per-core private as well as globally shared), uses pointer forwarding</a:t>
            </a:r>
          </a:p>
          <a:p>
            <a:pPr marL="0" lvl="0" indent="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457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Existing</a:t>
            </a:r>
            <a:r>
              <a:rPr lang="en-US"/>
              <a:t> </a:t>
            </a:r>
            <a:r>
              <a:rPr lang="en-US" sz="4400" b="0" i="0" u="none" strike="noStrike" cap="none">
                <a:solidFill>
                  <a:schemeClr val="dk1"/>
                </a:solidFill>
                <a:latin typeface="Calibri"/>
                <a:ea typeface="Calibri"/>
                <a:cs typeface="Calibri"/>
                <a:sym typeface="Calibri"/>
              </a:rPr>
              <a:t>Threading Model</a:t>
            </a:r>
          </a:p>
        </p:txBody>
      </p:sp>
      <p:sp>
        <p:nvSpPr>
          <p:cNvPr id="164" name="Shape 164"/>
          <p:cNvSpPr txBox="1">
            <a:spLocks noGrp="1"/>
          </p:cNvSpPr>
          <p:nvPr>
            <p:ph type="body" idx="1"/>
          </p:nvPr>
        </p:nvSpPr>
        <p:spPr>
          <a:xfrm>
            <a:off x="457200" y="1600200"/>
            <a:ext cx="8229600" cy="4526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Existing model is based on single OS thread with user level threads multiplex</a:t>
            </a:r>
            <a:r>
              <a:rPr lang="en-US"/>
              <a:t>ed on top</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GC runs in same thread as your application</a:t>
            </a:r>
          </a:p>
          <a:p>
            <a:pPr marL="742950" marR="0" lvl="1" indent="-285750" algn="l" rtl="0">
              <a:spcBef>
                <a:spcPts val="560"/>
              </a:spcBef>
              <a:buClr>
                <a:schemeClr val="dk1"/>
              </a:buClr>
              <a:buSzPct val="100000"/>
              <a:buFont typeface="Arial"/>
              <a:buChar char="–"/>
            </a:pPr>
            <a:r>
              <a:rPr lang="en-US"/>
              <a:t>Results in unpredictable pauses</a:t>
            </a:r>
          </a:p>
        </p:txBody>
      </p:sp>
      <p:sp>
        <p:nvSpPr>
          <p:cNvPr id="165" name="Shape 165"/>
          <p:cNvSpPr/>
          <p:nvPr/>
        </p:nvSpPr>
        <p:spPr>
          <a:xfrm>
            <a:off x="2652150" y="4275125"/>
            <a:ext cx="3453900" cy="1989000"/>
          </a:xfrm>
          <a:prstGeom prst="rect">
            <a:avLst/>
          </a:prstGeom>
          <a:solidFill>
            <a:srgbClr val="FFF2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a:spcBef>
                <a:spcPts val="0"/>
              </a:spcBef>
              <a:buNone/>
            </a:pPr>
            <a:r>
              <a:rPr lang="en-US"/>
              <a:t>OS Thread (Process)</a:t>
            </a:r>
          </a:p>
        </p:txBody>
      </p:sp>
      <p:sp>
        <p:nvSpPr>
          <p:cNvPr id="166" name="Shape 166"/>
          <p:cNvSpPr/>
          <p:nvPr/>
        </p:nvSpPr>
        <p:spPr>
          <a:xfrm>
            <a:off x="2929250" y="4609600"/>
            <a:ext cx="8610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spcBef>
                <a:spcPts val="0"/>
              </a:spcBef>
              <a:buNone/>
            </a:pPr>
            <a:r>
              <a:rPr lang="en-US"/>
              <a:t>MLton Thread</a:t>
            </a:r>
          </a:p>
        </p:txBody>
      </p:sp>
      <p:sp>
        <p:nvSpPr>
          <p:cNvPr id="167" name="Shape 167"/>
          <p:cNvSpPr/>
          <p:nvPr/>
        </p:nvSpPr>
        <p:spPr>
          <a:xfrm>
            <a:off x="3081650" y="4762000"/>
            <a:ext cx="8610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68" name="Shape 168"/>
          <p:cNvSpPr/>
          <p:nvPr/>
        </p:nvSpPr>
        <p:spPr>
          <a:xfrm>
            <a:off x="3234050" y="4914400"/>
            <a:ext cx="8610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US"/>
              <a:t>MLton Thread</a:t>
            </a:r>
          </a:p>
        </p:txBody>
      </p:sp>
      <p:sp>
        <p:nvSpPr>
          <p:cNvPr id="169" name="Shape 169"/>
          <p:cNvSpPr/>
          <p:nvPr/>
        </p:nvSpPr>
        <p:spPr>
          <a:xfrm>
            <a:off x="5237025" y="4914400"/>
            <a:ext cx="556200" cy="5937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GC</a:t>
            </a:r>
          </a:p>
        </p:txBody>
      </p:sp>
      <p:cxnSp>
        <p:nvCxnSpPr>
          <p:cNvPr id="170" name="Shape 170"/>
          <p:cNvCxnSpPr/>
          <p:nvPr/>
        </p:nvCxnSpPr>
        <p:spPr>
          <a:xfrm>
            <a:off x="4095050" y="5058850"/>
            <a:ext cx="1142100" cy="0"/>
          </a:xfrm>
          <a:prstGeom prst="straightConnector1">
            <a:avLst/>
          </a:prstGeom>
          <a:noFill/>
          <a:ln w="9525" cap="flat" cmpd="sng">
            <a:solidFill>
              <a:schemeClr val="dk2"/>
            </a:solidFill>
            <a:prstDash val="solid"/>
            <a:round/>
            <a:headEnd type="none" w="lg" len="lg"/>
            <a:tailEnd type="triangle" w="lg" len="lg"/>
          </a:ln>
        </p:spPr>
      </p:cxnSp>
      <p:cxnSp>
        <p:nvCxnSpPr>
          <p:cNvPr id="171" name="Shape 171"/>
          <p:cNvCxnSpPr/>
          <p:nvPr/>
        </p:nvCxnSpPr>
        <p:spPr>
          <a:xfrm>
            <a:off x="4095037" y="5355700"/>
            <a:ext cx="1142100" cy="0"/>
          </a:xfrm>
          <a:prstGeom prst="straightConnector1">
            <a:avLst/>
          </a:prstGeom>
          <a:noFill/>
          <a:ln w="9525" cap="flat" cmpd="sng">
            <a:solidFill>
              <a:schemeClr val="dk2"/>
            </a:solidFill>
            <a:prstDash val="solid"/>
            <a:round/>
            <a:headEnd type="triangl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6613</TotalTime>
  <Words>1671</Words>
  <Application>Microsoft Macintosh PowerPoint</Application>
  <PresentationFormat>On-screen Show (4:3)</PresentationFormat>
  <Paragraphs>226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Embedding SML using the MLton compiler IFL2016</vt:lpstr>
      <vt:lpstr>Setting the stage</vt:lpstr>
      <vt:lpstr>Why is embedded/RT hard?</vt:lpstr>
      <vt:lpstr>What does FP bring to the table?</vt:lpstr>
      <vt:lpstr>But how do we get there?</vt:lpstr>
      <vt:lpstr>But how do we get there?</vt:lpstr>
      <vt:lpstr>Why MLton?</vt:lpstr>
      <vt:lpstr>Why not use (vanilla) MLton or MultiMLton?</vt:lpstr>
      <vt:lpstr>Existing Threading Model</vt:lpstr>
      <vt:lpstr>Our Threading Model</vt:lpstr>
      <vt:lpstr>Benefits of our model</vt:lpstr>
      <vt:lpstr>Threading Changes</vt:lpstr>
      <vt:lpstr>MT Safety Changes</vt:lpstr>
      <vt:lpstr>MT Safety Changes</vt:lpstr>
      <vt:lpstr>MT Safety: Allocations</vt:lpstr>
      <vt:lpstr>GC</vt:lpstr>
      <vt:lpstr>What’s Next?</vt:lpstr>
      <vt:lpstr>Thanks!</vt:lpstr>
      <vt:lpstr>Allocation and GC</vt:lpstr>
      <vt:lpstr>Allocation and GC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SML using the MLton compiler IFL2016</dc:title>
  <cp:lastModifiedBy>jeff murphy</cp:lastModifiedBy>
  <cp:revision>53</cp:revision>
  <dcterms:modified xsi:type="dcterms:W3CDTF">2016-09-01T06:49:59Z</dcterms:modified>
</cp:coreProperties>
</file>