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76" r:id="rId3"/>
    <p:sldId id="282" r:id="rId4"/>
    <p:sldId id="277" r:id="rId5"/>
    <p:sldId id="279" r:id="rId6"/>
    <p:sldId id="281" r:id="rId7"/>
    <p:sldId id="283" r:id="rId8"/>
    <p:sldId id="284" r:id="rId9"/>
    <p:sldId id="286" r:id="rId10"/>
    <p:sldId id="285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89" r:id="rId19"/>
    <p:sldId id="288" r:id="rId20"/>
    <p:sldId id="290" r:id="rId21"/>
    <p:sldId id="291" r:id="rId22"/>
    <p:sldId id="287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4611045-C3DF-014A-B5C9-91EB9640CF8E}">
          <p14:sldIdLst>
            <p14:sldId id="256"/>
            <p14:sldId id="276"/>
            <p14:sldId id="282"/>
            <p14:sldId id="277"/>
            <p14:sldId id="279"/>
            <p14:sldId id="281"/>
            <p14:sldId id="283"/>
            <p14:sldId id="284"/>
            <p14:sldId id="286"/>
            <p14:sldId id="285"/>
            <p14:sldId id="257"/>
            <p14:sldId id="258"/>
            <p14:sldId id="259"/>
            <p14:sldId id="260"/>
            <p14:sldId id="261"/>
            <p14:sldId id="263"/>
            <p14:sldId id="264"/>
            <p14:sldId id="289"/>
            <p14:sldId id="288"/>
            <p14:sldId id="290"/>
            <p14:sldId id="291"/>
            <p14:sldId id="287"/>
          </p14:sldIdLst>
        </p14:section>
        <p14:section name="Tools" id="{33BE0069-C1B6-A54A-B47E-D8209A742F37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DC4645-CF7D-49A3-9BA3-8ABF4815285A}">
  <a:tblStyle styleId="{22DC4645-CF7D-49A3-9BA3-8ABF48152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/>
    <p:restoredTop sz="92913"/>
  </p:normalViewPr>
  <p:slideViewPr>
    <p:cSldViewPr snapToGrid="0">
      <p:cViewPr varScale="1">
        <p:scale>
          <a:sx n="186" d="100"/>
          <a:sy n="186" d="100"/>
        </p:scale>
        <p:origin x="208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FC5EA64-8350-472F-E038-0A2EDF14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EFE28EA9-2759-AEB9-5EFD-8D3AB1595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0EC0C8FE-7966-6E21-64BA-F087E1AE2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3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45c63a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545c63a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45c63a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545c63aa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45c63aa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45c63aa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545c63a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545c63a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7f22667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7f22667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22104CF-8605-F6EF-F83A-ABE5406C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564AF709-7487-BB74-252D-2C7FF4EBB6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E4F9480D-29AE-C992-786B-D53316F7E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Perception: enhance the quality of user input through prompt engineering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62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AAF94247-A1B3-E3BA-B7A0-95335EA6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25067E32-8660-D385-478F-7209A20F9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999020B1-C17F-D248-01C3-4F72D60E4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Reasoning refers to a large language model designed to analyze and deduce information, helping to draw logical conclusions from given prompts</a:t>
            </a:r>
          </a:p>
          <a:p>
            <a:r>
              <a:rPr lang="en-US" i="1" dirty="0">
                <a:effectLst/>
                <a:latin typeface="Helvetica" pitchFamily="2" charset="0"/>
              </a:rPr>
              <a:t>Planning, on the other hand, denotes a large language model tailored to assist in making strategies and decisions by evaluating possible outcomes and optimizing for specific objectives.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pPr marL="158750" indent="0">
              <a:buNone/>
            </a:pPr>
            <a:r>
              <a:rPr lang="en-US" i="0" dirty="0">
                <a:effectLst/>
                <a:latin typeface="Helvetica" pitchFamily="2" charset="0"/>
              </a:rPr>
              <a:t>The combination of LLMs for planning and reasoning is called the </a:t>
            </a:r>
            <a:r>
              <a:rPr lang="en-US" b="1" i="0" dirty="0">
                <a:effectLst/>
                <a:latin typeface="Helvetica" pitchFamily="2" charset="0"/>
              </a:rPr>
              <a:t>brain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8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A84057BD-358F-18AC-B23C-1538663A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36239A61-E7CD-D115-2B1F-5E59085A4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BD9783BD-5542-51B1-1555-11FCAAA74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25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1CE9E0E-E9ED-798B-D0CC-9C2BA66B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71504FCA-2659-53FC-2958-606497117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C38A96CC-A76C-3678-B3D4-D15C43742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External tool callings are together named as the </a:t>
            </a:r>
            <a:r>
              <a:rPr lang="en-US" b="1" dirty="0"/>
              <a:t>action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43129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0161F37-8194-9C4D-FB7F-26CC42F6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A7D0A411-F5A7-9B99-1CB5-E2EBD172D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34617923-90C9-285A-0767-995501A18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71597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7D9E572-8ED9-400E-9EB1-170699A4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2ce32ae1_0_6:notes">
            <a:extLst>
              <a:ext uri="{FF2B5EF4-FFF2-40B4-BE49-F238E27FC236}">
                <a16:creationId xmlns:a16="http://schemas.microsoft.com/office/drawing/2014/main" id="{C5744DDE-7B14-3358-CF77-8C6F1B97A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2ce32ae1_0_6:notes">
            <a:extLst>
              <a:ext uri="{FF2B5EF4-FFF2-40B4-BE49-F238E27FC236}">
                <a16:creationId xmlns:a16="http://schemas.microsoft.com/office/drawing/2014/main" id="{E2EB7D63-CC85-4865-39A8-2F97BCF88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agents can interact with other agents, memories, and environments.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3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45c63aa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545c63aa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7f22667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7f22667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7f22667a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7f22667a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7f22667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7f22667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7f22667a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7f22667a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7f22667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7f22667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7f22667a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7f22667a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EB8B305-C4EF-8177-876D-077DA5E3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5BA9AC1C-775C-9A2F-AD29-5DBC4A17A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5003F6EB-3F57-035D-2938-2A56FAD30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31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7f22667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7f22667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7f22667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7f22667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7f22667a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7f22667a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82ce32a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82ce32a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69BE754-6296-8763-8B06-BED134A6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BAAE3EFD-5E90-0FD7-CCAD-B5AEAE4BD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8952451F-2648-19E2-01AD-7351E4D67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6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1DED3D7-9358-067B-AC5D-67DF843F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9D903FDA-9D59-3E60-4994-F46F1BA4A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95B3EB20-8245-A305-C57B-54BD41137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1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4E2178E-E6C8-8495-6A83-5757D0BE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F6706338-EAE0-9D8B-E621-D92444FB2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D988890B-5F49-C58D-AEAF-53731B0FD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5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316DAD5-8F1E-8B56-46EA-43404D0A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D29A3A82-9565-7A5E-8DE4-48B471A48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3934D3AF-3D50-2119-F058-C0D8FEF48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F22558F-7A23-D906-15D6-04555234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A0C9169C-7D58-45EE-5CDD-DF521D035B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CB5A6DF4-CE53-FF27-A2A4-706CD8045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44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4AAB193A-9355-9F1B-C9A8-1309262F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545c63aae_0_0:notes">
            <a:extLst>
              <a:ext uri="{FF2B5EF4-FFF2-40B4-BE49-F238E27FC236}">
                <a16:creationId xmlns:a16="http://schemas.microsoft.com/office/drawing/2014/main" id="{9D0F3AE0-BAAA-6C39-7F9D-B0F6F4E23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545c63aae_0_0:notes">
            <a:extLst>
              <a:ext uri="{FF2B5EF4-FFF2-40B4-BE49-F238E27FC236}">
                <a16:creationId xmlns:a16="http://schemas.microsoft.com/office/drawing/2014/main" id="{6251EADB-CE22-9F78-7F60-C918B5343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96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/ LLM-based Agents 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4E4E2D6-E4CD-492D-B77B-6B4CCBC0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C875AC4-2334-5869-0A13-38D732EE6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18B9A3B0-1467-47C4-58AA-5F98BF735812}"/>
              </a:ext>
            </a:extLst>
          </p:cNvPr>
          <p:cNvSpPr txBox="1"/>
          <p:nvPr/>
        </p:nvSpPr>
        <p:spPr>
          <a:xfrm>
            <a:off x="607084" y="1751648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560F94-B2BE-46ED-8D50-3BDD266258DE}"/>
              </a:ext>
            </a:extLst>
          </p:cNvPr>
          <p:cNvGrpSpPr/>
          <p:nvPr/>
        </p:nvGrpSpPr>
        <p:grpSpPr>
          <a:xfrm>
            <a:off x="3888994" y="1635225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20FB4DC2-CC15-514D-CE3A-B936C8A40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3903CEAA-3068-FD5C-D975-FC869DFD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8D8B0-AF8B-6E66-C40B-61A98D760D15}"/>
              </a:ext>
            </a:extLst>
          </p:cNvPr>
          <p:cNvCxnSpPr>
            <a:cxnSpLocks/>
          </p:cNvCxnSpPr>
          <p:nvPr/>
        </p:nvCxnSpPr>
        <p:spPr>
          <a:xfrm flipV="1">
            <a:off x="3189486" y="2120964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881ECB-86BF-B6B9-C588-18B3204EAA14}"/>
              </a:ext>
            </a:extLst>
          </p:cNvPr>
          <p:cNvSpPr txBox="1"/>
          <p:nvPr/>
        </p:nvSpPr>
        <p:spPr>
          <a:xfrm>
            <a:off x="3725313" y="253259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782912-B074-0861-342A-011295D9E243}"/>
              </a:ext>
            </a:extLst>
          </p:cNvPr>
          <p:cNvCxnSpPr>
            <a:cxnSpLocks/>
          </p:cNvCxnSpPr>
          <p:nvPr/>
        </p:nvCxnSpPr>
        <p:spPr>
          <a:xfrm flipV="1">
            <a:off x="482699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30909AE4-A942-F797-D766-0AACC6DF8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6198" y="167387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6BA8F-3790-670C-08BF-5B7B6E22113A}"/>
              </a:ext>
            </a:extLst>
          </p:cNvPr>
          <p:cNvSpPr txBox="1"/>
          <p:nvPr/>
        </p:nvSpPr>
        <p:spPr>
          <a:xfrm>
            <a:off x="5433333" y="2532598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  <a:p>
            <a:pPr algn="ctr"/>
            <a:r>
              <a:rPr lang="en-US" sz="1200" dirty="0"/>
              <a:t>(ChatGPT)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1CDB4A-EB5E-AFF0-1DAF-6150D9C8DB41}"/>
              </a:ext>
            </a:extLst>
          </p:cNvPr>
          <p:cNvCxnSpPr>
            <a:cxnSpLocks/>
          </p:cNvCxnSpPr>
          <p:nvPr/>
        </p:nvCxnSpPr>
        <p:spPr>
          <a:xfrm flipV="1">
            <a:off x="638243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D62A29-56BE-1394-236E-C8AF32F56043}"/>
              </a:ext>
            </a:extLst>
          </p:cNvPr>
          <p:cNvGrpSpPr/>
          <p:nvPr/>
        </p:nvGrpSpPr>
        <p:grpSpPr>
          <a:xfrm>
            <a:off x="7219547" y="1626356"/>
            <a:ext cx="938256" cy="906243"/>
            <a:chOff x="7204062" y="1241216"/>
            <a:chExt cx="1660475" cy="1621612"/>
          </a:xfrm>
        </p:grpSpPr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A63DB7E6-5FE2-241A-7423-DED2EA2C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82" y="128803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Partial sun with solid fill">
              <a:extLst>
                <a:ext uri="{FF2B5EF4-FFF2-40B4-BE49-F238E27FC236}">
                  <a16:creationId xmlns:a16="http://schemas.microsoft.com/office/drawing/2014/main" id="{7F485B92-349A-F294-9788-75D1683E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1098" y="1241216"/>
              <a:ext cx="883439" cy="883439"/>
            </a:xfrm>
            <a:prstGeom prst="rect">
              <a:avLst/>
            </a:prstGeom>
          </p:spPr>
        </p:pic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83F45C6C-F199-E579-740C-E864515E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43617" y="194842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Airplane with solid fill">
              <a:extLst>
                <a:ext uri="{FF2B5EF4-FFF2-40B4-BE49-F238E27FC236}">
                  <a16:creationId xmlns:a16="http://schemas.microsoft.com/office/drawing/2014/main" id="{1432AF03-4EED-5396-DC52-E5C193C02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4062" y="194842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20DA8A-A78E-2FF8-B757-7CA19E772D8E}"/>
              </a:ext>
            </a:extLst>
          </p:cNvPr>
          <p:cNvSpPr txBox="1"/>
          <p:nvPr/>
        </p:nvSpPr>
        <p:spPr>
          <a:xfrm>
            <a:off x="7158190" y="2541467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 Retrieval</a:t>
            </a:r>
          </a:p>
          <a:p>
            <a:pPr algn="ctr"/>
            <a:r>
              <a:rPr lang="en-US" sz="1200" dirty="0"/>
              <a:t>and Action</a:t>
            </a:r>
          </a:p>
        </p:txBody>
      </p:sp>
      <p:pic>
        <p:nvPicPr>
          <p:cNvPr id="14" name="Graphic 13" descr="Waiter male with solid fill">
            <a:extLst>
              <a:ext uri="{FF2B5EF4-FFF2-40B4-BE49-F238E27FC236}">
                <a16:creationId xmlns:a16="http://schemas.microsoft.com/office/drawing/2014/main" id="{793E1407-1C02-0114-B6F1-BFAB7EF288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3005" y="3478366"/>
            <a:ext cx="726451" cy="72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94CA25-EDF8-3A1B-6069-1EE3B31C33A9}"/>
              </a:ext>
            </a:extLst>
          </p:cNvPr>
          <p:cNvSpPr txBox="1"/>
          <p:nvPr/>
        </p:nvSpPr>
        <p:spPr>
          <a:xfrm>
            <a:off x="6945789" y="4204817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Plan Personalization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6C0F96-9E81-3796-1415-D6FA91DE8601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7736231" y="3003132"/>
            <a:ext cx="2" cy="475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phic 37" descr="Refresh with solid fill">
            <a:extLst>
              <a:ext uri="{FF2B5EF4-FFF2-40B4-BE49-F238E27FC236}">
                <a16:creationId xmlns:a16="http://schemas.microsoft.com/office/drawing/2014/main" id="{C4DB2078-F2A2-C8D1-080E-0DB4EC015F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12517" y="3507326"/>
            <a:ext cx="699759" cy="69975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C32B8C-53C6-2AF4-0F2A-6A6EACB4AE20}"/>
              </a:ext>
            </a:extLst>
          </p:cNvPr>
          <p:cNvCxnSpPr>
            <a:cxnSpLocks/>
          </p:cNvCxnSpPr>
          <p:nvPr/>
        </p:nvCxnSpPr>
        <p:spPr>
          <a:xfrm flipH="1">
            <a:off x="5526757" y="3841591"/>
            <a:ext cx="18462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FE71C7-DAC9-2CCC-44B8-786281018360}"/>
              </a:ext>
            </a:extLst>
          </p:cNvPr>
          <p:cNvSpPr txBox="1"/>
          <p:nvPr/>
        </p:nvSpPr>
        <p:spPr>
          <a:xfrm>
            <a:off x="2566522" y="357426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Monitor weather changes or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schedule conflicts and notify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with alternatives…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6322AF-A78E-7BB5-50D9-03E5468BC37A}"/>
              </a:ext>
            </a:extLst>
          </p:cNvPr>
          <p:cNvSpPr txBox="1"/>
          <p:nvPr/>
        </p:nvSpPr>
        <p:spPr>
          <a:xfrm>
            <a:off x="4695631" y="4204816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71837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Agent?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282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</a:t>
            </a:r>
            <a:r>
              <a:rPr lang="en" b="1" dirty="0"/>
              <a:t>AI/LLM-based agent </a:t>
            </a:r>
            <a:r>
              <a:rPr lang="en" dirty="0"/>
              <a:t>can be defined as an application that attempts to achieve a goal by </a:t>
            </a:r>
            <a:r>
              <a:rPr lang="en" dirty="0">
                <a:solidFill>
                  <a:srgbClr val="0000FF"/>
                </a:solidFill>
              </a:rPr>
              <a:t>observing the world</a:t>
            </a:r>
            <a:r>
              <a:rPr lang="en" dirty="0"/>
              <a:t> and acting upon it </a:t>
            </a:r>
            <a:r>
              <a:rPr lang="en" dirty="0">
                <a:solidFill>
                  <a:srgbClr val="0000FF"/>
                </a:solidFill>
              </a:rPr>
              <a:t>using the tools</a:t>
            </a:r>
            <a:r>
              <a:rPr lang="en" dirty="0"/>
              <a:t> that it has at its disposal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Agents are </a:t>
            </a:r>
            <a:r>
              <a:rPr lang="en" dirty="0">
                <a:solidFill>
                  <a:srgbClr val="0000FF"/>
                </a:solidFill>
              </a:rPr>
              <a:t>autonomous</a:t>
            </a:r>
            <a:r>
              <a:rPr lang="en" dirty="0"/>
              <a:t> and act independently of human intervention; </a:t>
            </a:r>
            <a:r>
              <a:rPr lang="en-US" dirty="0"/>
              <a:t>they</a:t>
            </a:r>
            <a:r>
              <a:rPr lang="en" dirty="0"/>
              <a:t> can </a:t>
            </a:r>
            <a:r>
              <a:rPr lang="en" dirty="0">
                <a:solidFill>
                  <a:srgbClr val="0000FF"/>
                </a:solidFill>
              </a:rPr>
              <a:t>reason</a:t>
            </a:r>
            <a:r>
              <a:rPr lang="en" dirty="0"/>
              <a:t> about what </a:t>
            </a:r>
            <a:r>
              <a:rPr lang="en-US" dirty="0"/>
              <a:t>they</a:t>
            </a:r>
            <a:r>
              <a:rPr lang="en" dirty="0"/>
              <a:t> should do next to achieve </a:t>
            </a:r>
            <a:r>
              <a:rPr lang="en-US" dirty="0"/>
              <a:t>the</a:t>
            </a:r>
            <a:r>
              <a:rPr lang="en" dirty="0"/>
              <a:t> ultimate goal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125" y="1577575"/>
            <a:ext cx="5281802" cy="31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foundational components that drive the agent’s behavior, actions, and decision making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essential components: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Orchestration Layer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524AE-C4CF-ECFA-7362-DA7B53044220}"/>
              </a:ext>
            </a:extLst>
          </p:cNvPr>
          <p:cNvSpPr txBox="1"/>
          <p:nvPr/>
        </p:nvSpPr>
        <p:spPr>
          <a:xfrm>
            <a:off x="311700" y="4881890"/>
            <a:ext cx="19062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Google. Agents – white paper.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64" y="1841950"/>
            <a:ext cx="4501914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The Model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language model (LM) that will be utilized as the centralized </a:t>
            </a:r>
            <a:r>
              <a:rPr lang="en">
                <a:solidFill>
                  <a:srgbClr val="0000FF"/>
                </a:solidFill>
              </a:rPr>
              <a:t>decision maker</a:t>
            </a:r>
            <a:r>
              <a:rPr lang="en"/>
              <a:t> for agent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in an agent can be </a:t>
            </a:r>
            <a:r>
              <a:rPr lang="en">
                <a:solidFill>
                  <a:srgbClr val="0000FF"/>
                </a:solidFill>
              </a:rPr>
              <a:t>one or multiple LM’s of any size</a:t>
            </a:r>
            <a:r>
              <a:rPr lang="en"/>
              <a:t> that can instruction based reasoning and logic frameworks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64" y="1841950"/>
            <a:ext cx="4501914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3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The Tools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Foundation models remain </a:t>
            </a:r>
            <a:r>
              <a:rPr lang="en">
                <a:solidFill>
                  <a:srgbClr val="CC0000"/>
                </a:solidFill>
              </a:rPr>
              <a:t>constrained</a:t>
            </a:r>
            <a:r>
              <a:rPr lang="en"/>
              <a:t> by the inability to </a:t>
            </a:r>
            <a:r>
              <a:rPr lang="en">
                <a:solidFill>
                  <a:srgbClr val="0000FF"/>
                </a:solidFill>
              </a:rPr>
              <a:t>interact with the outside world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bridge the gap, empowering agents to interact with </a:t>
            </a:r>
            <a:r>
              <a:rPr lang="en">
                <a:solidFill>
                  <a:srgbClr val="0000FF"/>
                </a:solidFill>
              </a:rPr>
              <a:t>external data and services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align with web API methods</a:t>
            </a:r>
            <a:endParaRPr/>
          </a:p>
          <a:p>
            <a:pPr marL="457200" marR="420569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E.g.,</a:t>
            </a:r>
            <a:r>
              <a:rPr lang="en"/>
              <a:t> a tool can update customer information in a database or fetch weather data to influence a travel recommendation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Components of an Agent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64" y="1841950"/>
            <a:ext cx="4501914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3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The Orchestration Layer</a:t>
            </a:r>
            <a:r>
              <a:rPr lang="en"/>
              <a:t>:</a:t>
            </a:r>
            <a:endParaRPr/>
          </a:p>
          <a:p>
            <a:pPr marL="457200" marR="420569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a cyclical process that governs how the agent takes in information, performs internal reasoning, and then inform its next action or decision</a:t>
            </a:r>
            <a:endParaRPr/>
          </a:p>
          <a:p>
            <a:pPr marL="457200" marR="620594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the loop will continue until the agent reaches its goal or a stop point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Capabilities of Agents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Tool Utilization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Advanced Reasoning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Tailored Generation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Levels of Autonomy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Integration with Other AI systems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8B129-498F-D498-F95A-55563B32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2EDC1-4F88-E602-A5E0-7FEB45539EF7}"/>
              </a:ext>
            </a:extLst>
          </p:cNvPr>
          <p:cNvSpPr txBox="1"/>
          <p:nvPr/>
        </p:nvSpPr>
        <p:spPr>
          <a:xfrm>
            <a:off x="311700" y="4881890"/>
            <a:ext cx="7071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Swinburne University of Technology. AI Agents Under Threat: A Survey of Key Security Challenges and Future Pathways.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BD056E6-DE47-6154-F109-05F8F1235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EEB14536-9839-A453-1F13-DC0112684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2BE07-FFE1-F027-53FC-F70D32DB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EB7037F-866A-5619-766B-E9D8FD2B931F}"/>
              </a:ext>
            </a:extLst>
          </p:cNvPr>
          <p:cNvSpPr/>
          <p:nvPr/>
        </p:nvSpPr>
        <p:spPr>
          <a:xfrm>
            <a:off x="647700" y="1851660"/>
            <a:ext cx="1402080" cy="2369819"/>
          </a:xfrm>
          <a:prstGeom prst="frame">
            <a:avLst>
              <a:gd name="adj1" fmla="val 24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4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A85E442-88D5-0C9C-DA1B-1A807C1C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24F0080C-9FFA-3A4B-4718-62CB60F0D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F2AD7-2C96-CCD4-A6B2-BEA13DA9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65D6C67-AE8A-33CE-BB0C-8E23A42D6DCB}"/>
              </a:ext>
            </a:extLst>
          </p:cNvPr>
          <p:cNvSpPr/>
          <p:nvPr/>
        </p:nvSpPr>
        <p:spPr>
          <a:xfrm>
            <a:off x="2324100" y="1821181"/>
            <a:ext cx="5166360" cy="2303932"/>
          </a:xfrm>
          <a:prstGeom prst="frame">
            <a:avLst>
              <a:gd name="adj1" fmla="val 13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0830609-6C53-400F-2619-5B936340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5F930F3-69AC-3367-8A0F-3DA64B646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4B3E2-609F-57CF-3149-B49145F5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99" y="1337928"/>
            <a:ext cx="2238929" cy="125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3C0E4-4AEB-B98E-5BB8-440990C4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881" y="3324976"/>
            <a:ext cx="2116825" cy="118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AC1DFF-8686-5C7B-200B-9520BEFB2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40" y="1153037"/>
            <a:ext cx="2398939" cy="1330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FF6CF-DC0F-095D-6C12-585A13E3C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399" y="3324976"/>
            <a:ext cx="2868545" cy="1179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095411-BA47-5A49-6B64-21B137B2926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2173"/>
          <a:stretch/>
        </p:blipFill>
        <p:spPr>
          <a:xfrm>
            <a:off x="751892" y="2550022"/>
            <a:ext cx="2170738" cy="11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2D1A2F4-1F1C-31A4-63C2-B95F1D81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A64D59FE-7A53-6F17-1789-058CE7A59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9B93E3-854E-E34E-A1F5-FB240262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3" y="1256371"/>
            <a:ext cx="8279534" cy="3246987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A9C5BAA-61E2-841C-23ED-4FBC15678E02}"/>
              </a:ext>
            </a:extLst>
          </p:cNvPr>
          <p:cNvSpPr/>
          <p:nvPr/>
        </p:nvSpPr>
        <p:spPr>
          <a:xfrm>
            <a:off x="7797896" y="1851660"/>
            <a:ext cx="768588" cy="2369819"/>
          </a:xfrm>
          <a:prstGeom prst="frame">
            <a:avLst>
              <a:gd name="adj1" fmla="val 37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7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DA9D690-5262-0088-53C1-5C30432F7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D72C0A9C-61AC-031B-17C3-B03625571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76B36-621F-387D-A987-72E5240E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1684"/>
            <a:ext cx="7954534" cy="30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9481CE1-B613-681C-2E4C-07755A5D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E9EB4C30-2EE4-E22F-786B-66524A601E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Framework of AI Agent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3A371-30B0-BA62-8427-BACEA324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0" y="1017725"/>
            <a:ext cx="7080092" cy="39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primary types of tools that Google models are using: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book a flight from New York to Buffalo”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book a flight from New York to Buffalo”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24"/>
          <p:cNvCxnSpPr/>
          <p:nvPr/>
        </p:nvCxnSpPr>
        <p:spPr>
          <a:xfrm>
            <a:off x="2400400" y="2801825"/>
            <a:ext cx="0" cy="698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25"/>
          <p:cNvCxnSpPr/>
          <p:nvPr/>
        </p:nvCxnSpPr>
        <p:spPr>
          <a:xfrm>
            <a:off x="2400400" y="2801825"/>
            <a:ext cx="0" cy="698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177860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York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>
            <a:off x="2400400" y="2801825"/>
            <a:ext cx="0" cy="70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6"/>
          <p:cNvCxnSpPr/>
          <p:nvPr/>
        </p:nvCxnSpPr>
        <p:spPr>
          <a:xfrm rot="10800000">
            <a:off x="5555450" y="2802125"/>
            <a:ext cx="0" cy="6660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139325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Directly call a third-party API?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75" y="2126212"/>
            <a:ext cx="5069251" cy="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393250" y="3435400"/>
            <a:ext cx="506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 want to </a:t>
            </a:r>
            <a:r>
              <a:rPr lang="en" sz="1800" b="1" i="1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 a flight</a:t>
            </a:r>
            <a:r>
              <a:rPr lang="en" sz="1800" i="1" dirty="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800" b="1" i="1" dirty="0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Buffalo</a:t>
            </a:r>
            <a:r>
              <a:rPr lang="en" sz="1800" i="1" dirty="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57600" y="4094325"/>
            <a:ext cx="69924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The API call would fail without the required data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More code would need to catch edge and corner cases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Not </a:t>
            </a:r>
            <a:r>
              <a:rPr lang="en" sz="1600" b="1">
                <a:solidFill>
                  <a:schemeClr val="dk2"/>
                </a:solidFill>
              </a:rPr>
              <a:t>scalable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9C5FE995-9D03-84EE-499B-912CDDE9F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FCBD6ABB-027E-E4F4-E4D1-5F17CD196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pic>
        <p:nvPicPr>
          <p:cNvPr id="1026" name="Picture 2" descr="Download Chatgpt, Chatgpt Logo, Chatgpt Icon. Royalty-Free ...">
            <a:extLst>
              <a:ext uri="{FF2B5EF4-FFF2-40B4-BE49-F238E27FC236}">
                <a16:creationId xmlns:a16="http://schemas.microsoft.com/office/drawing/2014/main" id="{38F6BE7E-93FE-85BC-BB51-196955D3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80" y="2184110"/>
            <a:ext cx="775278" cy="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FF0FBC-B350-4923-4D81-850FEA7D266A}"/>
              </a:ext>
            </a:extLst>
          </p:cNvPr>
          <p:cNvSpPr txBox="1"/>
          <p:nvPr/>
        </p:nvSpPr>
        <p:spPr>
          <a:xfrm>
            <a:off x="3854985" y="295938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390122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Bridges the gap between an agent and an API by: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Teaching the agent how to use the API endpoint using examples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Teaching the agent what arguments or parameters are needed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agent uses the model and </a:t>
            </a:r>
            <a:r>
              <a:rPr lang="en" b="1"/>
              <a:t>examples</a:t>
            </a:r>
            <a:r>
              <a:rPr lang="en"/>
              <a:t> at run time to decide which Extension to be use.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00" y="2521948"/>
            <a:ext cx="7799926" cy="17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model can take a set of known functions and decide when to use each Function and what arguments it needs.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 vs Extensions: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model outputs a Function and its arguments, but doesn’t make a live API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are executed on the client-side, while Extensions are executed on the agent-side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stores allow developers to provide additional data in its original format to an agent, eliminating the need for time-consuming data transformation, model retraining, or fine-tuning.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converts the incoming document into a set of vector database embeddings that the agent can retrieval the information it needs.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Retrieval Augmented Generation (RAG) based application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5" y="3333125"/>
            <a:ext cx="6660475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18B54043-39F3-EED2-A80C-3E85E716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1319C39-059C-4AC1-5145-616480EF1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pic>
        <p:nvPicPr>
          <p:cNvPr id="1026" name="Picture 2" descr="Download Chatgpt, Chatgpt Logo, Chatgpt Icon. Royalty-Free ...">
            <a:extLst>
              <a:ext uri="{FF2B5EF4-FFF2-40B4-BE49-F238E27FC236}">
                <a16:creationId xmlns:a16="http://schemas.microsoft.com/office/drawing/2014/main" id="{8698A6EE-52E6-74A8-7A3D-7AB8C4C3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80" y="2184110"/>
            <a:ext cx="775278" cy="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91C579D1-78B9-AF45-77BF-1F3669E6E5C8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EA55E-C861-4744-3143-E0FDD920FC80}"/>
              </a:ext>
            </a:extLst>
          </p:cNvPr>
          <p:cNvCxnSpPr>
            <a:cxnSpLocks/>
            <a:stCxn id="2" idx="3"/>
            <a:endCxn id="1026" idx="1"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693B2-8943-420A-9F83-CE838A4CF15C}"/>
              </a:ext>
            </a:extLst>
          </p:cNvPr>
          <p:cNvSpPr txBox="1"/>
          <p:nvPr/>
        </p:nvSpPr>
        <p:spPr>
          <a:xfrm>
            <a:off x="3854985" y="295938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423044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87BA1F1-69FA-7CC7-F890-A3C90483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FE8795D4-5F76-BE42-4058-40C7AEDCD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pic>
        <p:nvPicPr>
          <p:cNvPr id="1026" name="Picture 2" descr="Download Chatgpt, Chatgpt Logo, Chatgpt Icon. Royalty-Free ...">
            <a:extLst>
              <a:ext uri="{FF2B5EF4-FFF2-40B4-BE49-F238E27FC236}">
                <a16:creationId xmlns:a16="http://schemas.microsoft.com/office/drawing/2014/main" id="{A181AC6A-11BA-B9D8-F92F-D8BF55E6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80" y="2184110"/>
            <a:ext cx="775278" cy="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9CEADFA7-D3D6-3FE5-F96E-00A7136F0A9B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E214F4-1671-D944-22FD-3754C4EB6BA2}"/>
              </a:ext>
            </a:extLst>
          </p:cNvPr>
          <p:cNvCxnSpPr>
            <a:cxnSpLocks/>
            <a:stCxn id="2" idx="3"/>
            <a:endCxn id="1026" idx="1"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B6240B-EA41-8BD6-7A0F-974493DA78D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655558" y="2571749"/>
            <a:ext cx="6997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B473C670-A30F-7882-B840-F77219410A3D}"/>
              </a:ext>
            </a:extLst>
          </p:cNvPr>
          <p:cNvSpPr/>
          <p:nvPr/>
        </p:nvSpPr>
        <p:spPr>
          <a:xfrm>
            <a:off x="5709036" y="1471028"/>
            <a:ext cx="2361539" cy="2623893"/>
          </a:xfrm>
          <a:prstGeom prst="verticalScroll">
            <a:avLst>
              <a:gd name="adj" fmla="val 84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B4084-DC46-BD3B-A2CA-020493664C3E}"/>
              </a:ext>
            </a:extLst>
          </p:cNvPr>
          <p:cNvSpPr txBox="1"/>
          <p:nvPr/>
        </p:nvSpPr>
        <p:spPr>
          <a:xfrm>
            <a:off x="6019138" y="1828625"/>
            <a:ext cx="192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“Here’s a suggested itinerary: </a:t>
            </a:r>
          </a:p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1: Visit Times Square, Central Park, and the MET. </a:t>
            </a:r>
          </a:p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2: Explore the Statue of Liberty and the Brooklyn Bridge. </a:t>
            </a:r>
          </a:p>
          <a:p>
            <a:r>
              <a:rPr lang="en-US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3:…”</a:t>
            </a:r>
            <a:endParaRPr 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25757-77B7-092E-82A4-695A8A0A5EE9}"/>
              </a:ext>
            </a:extLst>
          </p:cNvPr>
          <p:cNvSpPr txBox="1"/>
          <p:nvPr/>
        </p:nvSpPr>
        <p:spPr>
          <a:xfrm>
            <a:off x="3854985" y="295938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360658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969ECE1-E551-4250-B62B-9320ED34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A6064C0-616F-BD3F-1DF3-3D283B524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159ADA5C-1235-1C10-9F46-EAE5429ADEB3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4548C-0274-EE7F-8073-5E01EB24E2D3}"/>
              </a:ext>
            </a:extLst>
          </p:cNvPr>
          <p:cNvGrpSpPr/>
          <p:nvPr/>
        </p:nvGrpSpPr>
        <p:grpSpPr>
          <a:xfrm>
            <a:off x="3880029" y="2086010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DAD67437-4879-8CD5-0E5C-B0CB4ACE3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83D5BE80-9D87-0F56-4342-3B56C44C2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5FA06F-9144-3B17-C41A-5C109179180F}"/>
              </a:ext>
            </a:extLst>
          </p:cNvPr>
          <p:cNvCxnSpPr>
            <a:cxnSpLocks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E2873F-5CDD-922D-F114-4C7BB95193AC}"/>
              </a:ext>
            </a:extLst>
          </p:cNvPr>
          <p:cNvSpPr txBox="1"/>
          <p:nvPr/>
        </p:nvSpPr>
        <p:spPr>
          <a:xfrm>
            <a:off x="3716348" y="298338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2798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B0D3406-F821-1FD3-B774-A5129F77D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A94B5AD-E47C-4D48-D636-1EFFDDFD1D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DB7EE712-FAAA-D9D9-E902-06FD41A5C51C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D1D4B-4F4C-D391-D6FC-A3D558D3E589}"/>
              </a:ext>
            </a:extLst>
          </p:cNvPr>
          <p:cNvGrpSpPr/>
          <p:nvPr/>
        </p:nvGrpSpPr>
        <p:grpSpPr>
          <a:xfrm>
            <a:off x="3880029" y="2086010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FF05AFCE-B493-D16D-66F5-2526503B4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5C356F47-CC54-9FEF-7E8A-A67929937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BB5B8D-175A-C921-6542-60FF9E52B083}"/>
              </a:ext>
            </a:extLst>
          </p:cNvPr>
          <p:cNvCxnSpPr>
            <a:cxnSpLocks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6DB51-35E2-7419-8B2A-EC2C295E83D6}"/>
              </a:ext>
            </a:extLst>
          </p:cNvPr>
          <p:cNvSpPr txBox="1"/>
          <p:nvPr/>
        </p:nvSpPr>
        <p:spPr>
          <a:xfrm>
            <a:off x="3716348" y="298338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FF7BA5-055C-BB71-33B4-A2CBC98B28AE}"/>
              </a:ext>
            </a:extLst>
          </p:cNvPr>
          <p:cNvCxnSpPr>
            <a:cxnSpLocks/>
          </p:cNvCxnSpPr>
          <p:nvPr/>
        </p:nvCxnSpPr>
        <p:spPr>
          <a:xfrm flipV="1">
            <a:off x="4818033" y="2581855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331A187F-5A15-2180-78E3-22F46A337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233" y="21246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D69BA-AA66-3D3A-23C5-7846A9B987D1}"/>
              </a:ext>
            </a:extLst>
          </p:cNvPr>
          <p:cNvSpPr txBox="1"/>
          <p:nvPr/>
        </p:nvSpPr>
        <p:spPr>
          <a:xfrm>
            <a:off x="5424369" y="299225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502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780D547-A94D-9AD4-00F6-1A93FBD5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878A88F2-1CDE-CB1F-1097-DC0F7B2CF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9AEDEADC-00D0-6E24-1078-3FA2A76D9A2D}"/>
              </a:ext>
            </a:extLst>
          </p:cNvPr>
          <p:cNvSpPr txBox="1"/>
          <p:nvPr/>
        </p:nvSpPr>
        <p:spPr>
          <a:xfrm>
            <a:off x="598119" y="2202433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371F35-B111-F8F4-078F-DB1AD80434F3}"/>
              </a:ext>
            </a:extLst>
          </p:cNvPr>
          <p:cNvGrpSpPr/>
          <p:nvPr/>
        </p:nvGrpSpPr>
        <p:grpSpPr>
          <a:xfrm>
            <a:off x="3880029" y="2086010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5DAFDEEB-545A-A8C0-49BB-A027C631E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328FF6F2-86E6-2723-F12B-2BF1FBFAB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4D998F-F289-A73A-4D2A-C3CB2A1D8DDF}"/>
              </a:ext>
            </a:extLst>
          </p:cNvPr>
          <p:cNvCxnSpPr>
            <a:cxnSpLocks/>
          </p:cNvCxnSpPr>
          <p:nvPr/>
        </p:nvCxnSpPr>
        <p:spPr>
          <a:xfrm flipV="1">
            <a:off x="3180521" y="2571749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6BD12-7789-ADC5-504A-6D6D11B4C711}"/>
              </a:ext>
            </a:extLst>
          </p:cNvPr>
          <p:cNvSpPr txBox="1"/>
          <p:nvPr/>
        </p:nvSpPr>
        <p:spPr>
          <a:xfrm>
            <a:off x="3716348" y="298338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16C672-FF88-52F2-2B80-E8DCA8286DC7}"/>
              </a:ext>
            </a:extLst>
          </p:cNvPr>
          <p:cNvCxnSpPr>
            <a:cxnSpLocks/>
          </p:cNvCxnSpPr>
          <p:nvPr/>
        </p:nvCxnSpPr>
        <p:spPr>
          <a:xfrm flipV="1">
            <a:off x="4818033" y="2581855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0843D24B-2195-B710-0C0C-318EE9540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233" y="21246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57203D-4642-B5B1-1412-FEE140330808}"/>
              </a:ext>
            </a:extLst>
          </p:cNvPr>
          <p:cNvSpPr txBox="1"/>
          <p:nvPr/>
        </p:nvSpPr>
        <p:spPr>
          <a:xfrm>
            <a:off x="5424368" y="298338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  <a:p>
            <a:pPr algn="ctr"/>
            <a:r>
              <a:rPr lang="en-US" sz="1200" dirty="0"/>
              <a:t>(ChatGPT)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675BF0-85F4-9DE2-C344-77A502F436A3}"/>
              </a:ext>
            </a:extLst>
          </p:cNvPr>
          <p:cNvCxnSpPr>
            <a:cxnSpLocks/>
          </p:cNvCxnSpPr>
          <p:nvPr/>
        </p:nvCxnSpPr>
        <p:spPr>
          <a:xfrm flipV="1">
            <a:off x="6373473" y="2581855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4FD16-F29E-9BB7-B2FB-1A57F109D382}"/>
              </a:ext>
            </a:extLst>
          </p:cNvPr>
          <p:cNvGrpSpPr/>
          <p:nvPr/>
        </p:nvGrpSpPr>
        <p:grpSpPr>
          <a:xfrm>
            <a:off x="7210582" y="2077141"/>
            <a:ext cx="938256" cy="906243"/>
            <a:chOff x="7204062" y="1241216"/>
            <a:chExt cx="1660475" cy="1621612"/>
          </a:xfrm>
        </p:grpSpPr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D2EAB73B-7360-7BF6-969B-2E2DDA4F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82" y="128803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Partial sun with solid fill">
              <a:extLst>
                <a:ext uri="{FF2B5EF4-FFF2-40B4-BE49-F238E27FC236}">
                  <a16:creationId xmlns:a16="http://schemas.microsoft.com/office/drawing/2014/main" id="{2498A6AE-DA69-5405-E181-175C99A9E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1098" y="1241216"/>
              <a:ext cx="883439" cy="883439"/>
            </a:xfrm>
            <a:prstGeom prst="rect">
              <a:avLst/>
            </a:prstGeom>
          </p:spPr>
        </p:pic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1031E32F-E500-14B7-0900-63228881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43617" y="194842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Airplane with solid fill">
              <a:extLst>
                <a:ext uri="{FF2B5EF4-FFF2-40B4-BE49-F238E27FC236}">
                  <a16:creationId xmlns:a16="http://schemas.microsoft.com/office/drawing/2014/main" id="{F057C23D-F8EE-9CCF-DC02-0DB761F8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4062" y="194842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99E632-6E0B-F399-6ACA-D52B8656D003}"/>
              </a:ext>
            </a:extLst>
          </p:cNvPr>
          <p:cNvSpPr txBox="1"/>
          <p:nvPr/>
        </p:nvSpPr>
        <p:spPr>
          <a:xfrm>
            <a:off x="7149225" y="299225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 Retrieval</a:t>
            </a:r>
          </a:p>
          <a:p>
            <a:pPr algn="ctr"/>
            <a:r>
              <a:rPr lang="en-US" sz="1200" dirty="0"/>
              <a:t>and Action</a:t>
            </a:r>
          </a:p>
        </p:txBody>
      </p:sp>
    </p:spTree>
    <p:extLst>
      <p:ext uri="{BB962C8B-B14F-4D97-AF65-F5344CB8AC3E}">
        <p14:creationId xmlns:p14="http://schemas.microsoft.com/office/powerpoint/2010/main" val="291251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A9645146-735F-5720-48D5-9CC28750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DCC30427-34C0-1EC6-2E75-C6694E2BC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&amp; Agent</a:t>
            </a:r>
            <a:endParaRPr dirty="0"/>
          </a:p>
        </p:txBody>
      </p:sp>
      <p:sp>
        <p:nvSpPr>
          <p:cNvPr id="2" name="Google Shape;165;p28">
            <a:extLst>
              <a:ext uri="{FF2B5EF4-FFF2-40B4-BE49-F238E27FC236}">
                <a16:creationId xmlns:a16="http://schemas.microsoft.com/office/drawing/2014/main" id="{B963AEAD-D924-B4FD-3D9B-4D7E8738E8A9}"/>
              </a:ext>
            </a:extLst>
          </p:cNvPr>
          <p:cNvSpPr txBox="1"/>
          <p:nvPr/>
        </p:nvSpPr>
        <p:spPr>
          <a:xfrm>
            <a:off x="607084" y="1751648"/>
            <a:ext cx="258240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 me plan a 3-day trip to New York City.</a:t>
            </a:r>
            <a:r>
              <a:rPr lang="en" sz="1800" i="1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800" i="1" dirty="0">
              <a:solidFill>
                <a:schemeClr val="tx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5DEAB-8CDC-252E-EB0E-2AA573116CE6}"/>
              </a:ext>
            </a:extLst>
          </p:cNvPr>
          <p:cNvGrpSpPr/>
          <p:nvPr/>
        </p:nvGrpSpPr>
        <p:grpSpPr>
          <a:xfrm>
            <a:off x="3888994" y="1635225"/>
            <a:ext cx="938255" cy="906242"/>
            <a:chOff x="1552989" y="2229843"/>
            <a:chExt cx="1349237" cy="1349237"/>
          </a:xfrm>
        </p:grpSpPr>
        <p:pic>
          <p:nvPicPr>
            <p:cNvPr id="4" name="Picture 4" descr="AI - Free technology icons">
              <a:extLst>
                <a:ext uri="{FF2B5EF4-FFF2-40B4-BE49-F238E27FC236}">
                  <a16:creationId xmlns:a16="http://schemas.microsoft.com/office/drawing/2014/main" id="{8831097B-909D-6FAC-5267-18343DBA1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89" y="2229843"/>
              <a:ext cx="1349237" cy="134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ownload Chatgpt, Chatgpt Logo, Chatgpt Icon. Royalty-Free ...">
              <a:extLst>
                <a:ext uri="{FF2B5EF4-FFF2-40B4-BE49-F238E27FC236}">
                  <a16:creationId xmlns:a16="http://schemas.microsoft.com/office/drawing/2014/main" id="{0E9CF28C-3FF7-06DF-FA87-2D9822881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36" y="2443327"/>
              <a:ext cx="524743" cy="52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E0D1D-30C9-793D-F438-C21DE528E768}"/>
              </a:ext>
            </a:extLst>
          </p:cNvPr>
          <p:cNvCxnSpPr>
            <a:cxnSpLocks/>
          </p:cNvCxnSpPr>
          <p:nvPr/>
        </p:nvCxnSpPr>
        <p:spPr>
          <a:xfrm flipV="1">
            <a:off x="3189486" y="2120964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B8E86E-4AB4-003B-4FAB-AF7C6706B219}"/>
              </a:ext>
            </a:extLst>
          </p:cNvPr>
          <p:cNvSpPr txBox="1"/>
          <p:nvPr/>
        </p:nvSpPr>
        <p:spPr>
          <a:xfrm>
            <a:off x="3725313" y="253259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ChatGPT-based</a:t>
            </a:r>
          </a:p>
          <a:p>
            <a:pPr algn="ctr"/>
            <a:r>
              <a:rPr lang="en-US" sz="1200" dirty="0"/>
              <a:t>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2E2267-1C77-B07B-8F21-E89C868B1FE6}"/>
              </a:ext>
            </a:extLst>
          </p:cNvPr>
          <p:cNvCxnSpPr>
            <a:cxnSpLocks/>
          </p:cNvCxnSpPr>
          <p:nvPr/>
        </p:nvCxnSpPr>
        <p:spPr>
          <a:xfrm flipV="1">
            <a:off x="482699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ft Brain with solid fill">
            <a:extLst>
              <a:ext uri="{FF2B5EF4-FFF2-40B4-BE49-F238E27FC236}">
                <a16:creationId xmlns:a16="http://schemas.microsoft.com/office/drawing/2014/main" id="{16864571-0AC3-4992-02DA-A85013B20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6198" y="167387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66DF42-1D00-0CD8-FFD3-76D1B0F68258}"/>
              </a:ext>
            </a:extLst>
          </p:cNvPr>
          <p:cNvSpPr txBox="1"/>
          <p:nvPr/>
        </p:nvSpPr>
        <p:spPr>
          <a:xfrm>
            <a:off x="5433333" y="2532598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Understanding</a:t>
            </a:r>
          </a:p>
          <a:p>
            <a:pPr algn="ctr"/>
            <a:r>
              <a:rPr lang="en-US" sz="1200" dirty="0"/>
              <a:t>(ChatGPT)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67A28-D03F-CF10-C1AB-B5CDB600EA8C}"/>
              </a:ext>
            </a:extLst>
          </p:cNvPr>
          <p:cNvCxnSpPr>
            <a:cxnSpLocks/>
          </p:cNvCxnSpPr>
          <p:nvPr/>
        </p:nvCxnSpPr>
        <p:spPr>
          <a:xfrm flipV="1">
            <a:off x="6382438" y="2131070"/>
            <a:ext cx="6997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7EF26A-1650-D19E-7684-265A4A59FF40}"/>
              </a:ext>
            </a:extLst>
          </p:cNvPr>
          <p:cNvGrpSpPr/>
          <p:nvPr/>
        </p:nvGrpSpPr>
        <p:grpSpPr>
          <a:xfrm>
            <a:off x="7219547" y="1626356"/>
            <a:ext cx="938256" cy="906243"/>
            <a:chOff x="7204062" y="1241216"/>
            <a:chExt cx="1660475" cy="1621612"/>
          </a:xfrm>
        </p:grpSpPr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F972899D-B442-566A-B655-80AE85BF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82" y="128803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Partial sun with solid fill">
              <a:extLst>
                <a:ext uri="{FF2B5EF4-FFF2-40B4-BE49-F238E27FC236}">
                  <a16:creationId xmlns:a16="http://schemas.microsoft.com/office/drawing/2014/main" id="{51551730-BF48-9FA1-5E61-BE815401A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1098" y="1241216"/>
              <a:ext cx="883439" cy="883439"/>
            </a:xfrm>
            <a:prstGeom prst="rect">
              <a:avLst/>
            </a:prstGeom>
          </p:spPr>
        </p:pic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3433DFA2-FCD5-9D8A-08C2-DAF10772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43617" y="194842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Airplane with solid fill">
              <a:extLst>
                <a:ext uri="{FF2B5EF4-FFF2-40B4-BE49-F238E27FC236}">
                  <a16:creationId xmlns:a16="http://schemas.microsoft.com/office/drawing/2014/main" id="{E5AD64BD-1859-BCDC-9034-5F3997D35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4062" y="194842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48102B-F050-C483-BED1-1D49280A99C6}"/>
              </a:ext>
            </a:extLst>
          </p:cNvPr>
          <p:cNvSpPr txBox="1"/>
          <p:nvPr/>
        </p:nvSpPr>
        <p:spPr>
          <a:xfrm>
            <a:off x="7158190" y="2541467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 Retrieval</a:t>
            </a:r>
          </a:p>
          <a:p>
            <a:pPr algn="ctr"/>
            <a:r>
              <a:rPr lang="en-US" sz="1200" dirty="0"/>
              <a:t>and Action</a:t>
            </a:r>
          </a:p>
        </p:txBody>
      </p:sp>
      <p:pic>
        <p:nvPicPr>
          <p:cNvPr id="14" name="Graphic 13" descr="Waiter male with solid fill">
            <a:extLst>
              <a:ext uri="{FF2B5EF4-FFF2-40B4-BE49-F238E27FC236}">
                <a16:creationId xmlns:a16="http://schemas.microsoft.com/office/drawing/2014/main" id="{078172E0-DF40-2F87-E50E-6BCF4A2ADA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3005" y="3478366"/>
            <a:ext cx="726451" cy="72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7EFBA1-9521-43AD-25FA-363CFBA26B0E}"/>
              </a:ext>
            </a:extLst>
          </p:cNvPr>
          <p:cNvSpPr txBox="1"/>
          <p:nvPr/>
        </p:nvSpPr>
        <p:spPr>
          <a:xfrm>
            <a:off x="6945789" y="4204817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Plan Personalization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E5AED0-9801-16E3-9E21-44B6252A6C16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7736231" y="3003132"/>
            <a:ext cx="2" cy="475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32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964</Words>
  <Application>Microsoft Macintosh PowerPoint</Application>
  <PresentationFormat>On-screen Show (16:9)</PresentationFormat>
  <Paragraphs>147</Paragraphs>
  <Slides>33</Slides>
  <Notes>33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</vt:lpstr>
      <vt:lpstr>Times New Roman</vt:lpstr>
      <vt:lpstr>Simple Light</vt:lpstr>
      <vt:lpstr>AI / LLM-based Agents  &amp; Security</vt:lpstr>
      <vt:lpstr>LLMs</vt:lpstr>
      <vt:lpstr>LLM &amp; Agent</vt:lpstr>
      <vt:lpstr>LLM &amp; Agent</vt:lpstr>
      <vt:lpstr>LLM &amp; Agent</vt:lpstr>
      <vt:lpstr>LLM &amp; Agent</vt:lpstr>
      <vt:lpstr>LLM &amp; Agent</vt:lpstr>
      <vt:lpstr>LLM &amp; Agent</vt:lpstr>
      <vt:lpstr>LLM &amp; Agent</vt:lpstr>
      <vt:lpstr>LLM &amp; Agent</vt:lpstr>
      <vt:lpstr>What is an Agent?</vt:lpstr>
      <vt:lpstr>Foundational Components of an Agent</vt:lpstr>
      <vt:lpstr>Foundational Components of an Agent</vt:lpstr>
      <vt:lpstr>Foundational Components of an Agent</vt:lpstr>
      <vt:lpstr>Foundational Components of an Agent</vt:lpstr>
      <vt:lpstr>Capabilities of Agents</vt:lpstr>
      <vt:lpstr>Conceptual Framework of AI Agent</vt:lpstr>
      <vt:lpstr>Conceptual Framework of AI Agent</vt:lpstr>
      <vt:lpstr>Conceptual Framework of AI Agent</vt:lpstr>
      <vt:lpstr>Conceptual Framework of AI Agent</vt:lpstr>
      <vt:lpstr>Conceptual Framework of AI Agent</vt:lpstr>
      <vt:lpstr>Conceptual Framework of AI Agent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Functions</vt:lpstr>
      <vt:lpstr>Data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Keyan Guo</cp:lastModifiedBy>
  <cp:revision>2</cp:revision>
  <dcterms:modified xsi:type="dcterms:W3CDTF">2025-01-23T22:45:45Z</dcterms:modified>
</cp:coreProperties>
</file>