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B2AD-7B73-BCDA-C812-3CB05866A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0F983-5134-B829-DEBB-8B880EC2D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F371-318D-AE73-0D14-F99266CE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3012B-B606-8665-C39B-1931B19D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8D36-004E-8845-BB57-11978166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FADD-2A17-E651-CEE4-853902EA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1AD87-1D62-658B-6F57-3E824606E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0ABA-3A2F-FEB1-1F44-80FD1B4E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6198-F977-5B4B-F55D-72864D5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2F31-335C-84DD-8186-2C95235F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E473-FC26-0A29-98CD-6D805E7E1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C0308-9DCE-AB4A-BF9D-9B3571132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02ED-9C75-DC36-66FF-0F07FF42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1563-88B3-B132-18FD-D6D5208C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0BAD4-8BEB-C8D7-5ABC-7B0BAB20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8CBA-AD3A-0553-5B3D-7E0F2CC9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70EE-BB31-A00B-EC13-E23DEC2F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0774-3890-A526-1943-1579916B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B6B7-8BA4-BFBF-8C7A-9DAF5A0A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F0CE-D86C-DE94-EFAD-D4637B16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A6C2-CA03-A7E4-EA39-D0582CA1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9A78-8297-9B5C-4A11-4EC9A8D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06FA-AF87-4E4A-0459-9B6FCBD9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5DBA-7A8E-7DC0-19DB-3D7A72B9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7D41-ED68-C576-6583-3EB361A8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4C84-26C2-598F-F38A-54B5AC6F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2AA-A423-08DA-6FAF-1E081F451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06CBE-CB62-741F-15F5-329864883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C500-5DA3-6588-A561-EBEFB595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A466C-0675-A6A7-04DF-DBF24F4D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44886-E874-271B-DC2B-8B28FB0B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FC04-D64C-FDC6-A0EB-E9104B16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3FC5-099B-E2C1-4980-72CD5837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7E8-E928-862C-60D2-C6239A096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FAB0-F419-41C2-DD42-303970ADD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73E07-3193-0BC8-204A-28CBC8620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FE2E7-3887-3EB9-7517-7CA3E932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562DF-74AE-1468-E001-BD61756D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BD258-5D0C-AC0D-FEB3-135EC16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0A02-9A53-4003-566B-C610AAE1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FE86A-76FC-9210-D098-2AAF89B7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A4B05-AE53-715F-2864-375F0174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37190-67A6-0E68-0D77-E6F75370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925EF-B20F-18BD-9BC4-B23BF788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450D7-57C7-BC99-AD84-A3437350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6E810-969B-1FEA-FCAC-076C88C6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BD38-46AD-4D5A-ACC7-F51F067F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6B9E-60F0-26AF-2321-2974FF4B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19CBE-789C-6F4A-940E-A01BF612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95E5-1901-AAF3-33EA-FAC2591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09A8F-3003-1D2E-6FF9-03D99400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76EA0-FBCD-C680-8CFC-C90035A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01B4-976C-8359-D524-08C7A719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C2B12-B68A-197B-A1EC-801A329DF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B628E-C4B0-CF86-419B-3AC724C7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5A59A-20DB-58F8-8A10-1A9F9298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7FB7-2E3C-49A2-40DE-D082B01A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6FA4-761B-ADA1-14E5-0FA8B97A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BCB39-1290-7B09-16E6-CA1000FD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22F4-C401-3DF8-C8A9-E3B4FAF0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B908C-A0AF-93EB-99E1-754CF85C6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29DB4-2A2B-4120-9C5B-42BAC16EBA0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54BA-AE58-C238-1418-9E1A5FFAE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F123-5872-4F3A-19CE-E0F0A7C9F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C6B5A-D87C-4B25-9DA8-323BF533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72EA08-0D84-AD93-B95D-648CCB56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334460"/>
            <a:ext cx="10086975" cy="38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6DB0A-4C29-E3CD-279B-75B6041D0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9F40-4DE4-6A27-87EF-A6666BDE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01F7-4987-F591-61FA-E343A6975843}"/>
              </a:ext>
            </a:extLst>
          </p:cNvPr>
          <p:cNvSpPr txBox="1">
            <a:spLocks/>
          </p:cNvSpPr>
          <p:nvPr/>
        </p:nvSpPr>
        <p:spPr>
          <a:xfrm>
            <a:off x="990600" y="1234440"/>
            <a:ext cx="105156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 have the generated property, now what?</a:t>
            </a:r>
          </a:p>
          <a:p>
            <a:pPr lvl="1"/>
            <a:r>
              <a:rPr lang="en-US" dirty="0"/>
              <a:t>Need to ensure:</a:t>
            </a:r>
          </a:p>
          <a:p>
            <a:pPr lvl="2"/>
            <a:r>
              <a:rPr lang="en-US" dirty="0" err="1"/>
              <a:t>Compilable</a:t>
            </a:r>
            <a:endParaRPr lang="en-US" dirty="0"/>
          </a:p>
          <a:p>
            <a:pPr lvl="2"/>
            <a:r>
              <a:rPr lang="en-US" dirty="0"/>
              <a:t>Appropriate </a:t>
            </a:r>
          </a:p>
          <a:p>
            <a:pPr lvl="2"/>
            <a:r>
              <a:rPr lang="en-US" dirty="0"/>
              <a:t>Verifiable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D5DFEA-50A7-91D2-8E6D-DB18E1E3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" y="3202962"/>
            <a:ext cx="11228832" cy="3591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62DC6F-976E-034F-85C5-AB9A2544DB00}"/>
              </a:ext>
            </a:extLst>
          </p:cNvPr>
          <p:cNvSpPr/>
          <p:nvPr/>
        </p:nvSpPr>
        <p:spPr>
          <a:xfrm>
            <a:off x="6681216" y="4133088"/>
            <a:ext cx="4824984" cy="2496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5BB67-B569-84C9-3088-4455502F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A565-C756-F8F2-5D72-12F4D1FF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8D01-DDE8-24B0-790F-EE7ECE22101B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Compilable</a:t>
            </a:r>
            <a:endParaRPr lang="en-US" altLang="zh-CN" dirty="0"/>
          </a:p>
          <a:p>
            <a:pPr lvl="1"/>
            <a:r>
              <a:rPr lang="en-US" altLang="zh-CN" sz="2000" dirty="0"/>
              <a:t>Revise if compiler reports error</a:t>
            </a:r>
          </a:p>
          <a:p>
            <a:pPr lvl="1"/>
            <a:r>
              <a:rPr lang="en-US" altLang="zh-CN" sz="2000" dirty="0"/>
              <a:t>Revise if target function is missed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8B21B-AC36-8CD1-8AE1-7C8D4A7A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09" y="1676400"/>
            <a:ext cx="3423077" cy="489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00979-0F5F-6B79-7C62-8878E0B6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486" y="1676400"/>
            <a:ext cx="3408633" cy="48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FFAEE-22E1-2EB6-6E5D-A22F9899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1148-BB68-4EF0-1FF9-4BA9DE8F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49A8-86C5-8301-FAE6-8A3972674125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Appropriate</a:t>
            </a:r>
          </a:p>
          <a:p>
            <a:pPr lvl="1"/>
            <a:r>
              <a:rPr lang="en-US" altLang="zh-CN" sz="2000" dirty="0"/>
              <a:t>Rank the generated properties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51D1C-4658-6497-283B-5D046A56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31" y="2393117"/>
            <a:ext cx="5346921" cy="1711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6313A9-B103-1A79-000A-FC6BF95A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271" y="5254809"/>
            <a:ext cx="5800680" cy="9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0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C1AAB-4ACF-5AF5-9D49-29171026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00D6-B95C-7BE0-4D60-8584F5E2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8A89-7BDC-7DEF-E16B-AB5770DA3C7A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Verifiable</a:t>
            </a:r>
          </a:p>
          <a:p>
            <a:pPr lvl="1"/>
            <a:r>
              <a:rPr lang="en-US" altLang="zh-CN" sz="2000" dirty="0"/>
              <a:t>Ensure that for the correct test cases, the properties can pass</a:t>
            </a:r>
            <a:endParaRPr lang="en-US" altLang="zh-C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5B396-5D23-65DF-52DE-8F8DD9BD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2181290"/>
            <a:ext cx="5639587" cy="180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412312-71CD-ABD1-52CE-BAB27D07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17" y="4937664"/>
            <a:ext cx="566816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C4401-58A1-0538-8FDD-03170C353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1D8B-E895-2D07-EB59-46B8BF6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C3D2-E03E-D934-A2B3-613968A8726C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System engineering work</a:t>
            </a:r>
          </a:p>
          <a:p>
            <a:pPr lvl="1"/>
            <a:r>
              <a:rPr lang="en-US" altLang="zh-CN" dirty="0"/>
              <a:t>To make the property better support security verification</a:t>
            </a:r>
          </a:p>
          <a:p>
            <a:pPr lvl="2"/>
            <a:r>
              <a:rPr lang="en-US" altLang="zh-CN" dirty="0"/>
              <a:t>They improved Solidity into </a:t>
            </a:r>
            <a:r>
              <a:rPr lang="en-US" sz="1800" b="0" i="0" u="none" strike="noStrike" baseline="0" dirty="0">
                <a:latin typeface="NimbusRomNo9L-Regu"/>
              </a:rPr>
              <a:t>property specification language (PSL)</a:t>
            </a:r>
            <a:r>
              <a:rPr lang="en-US" altLang="zh-CN" dirty="0"/>
              <a:t> </a:t>
            </a:r>
            <a:endParaRPr lang="en-US" altLang="zh-C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C9D77-11E5-9E6B-29E9-6E6C75AB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2768704"/>
            <a:ext cx="583964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E85A5-17FF-EDFC-2805-2B9687BDF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F91-9F3B-4428-82E4-187700DD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2FF1-A109-3B90-09D4-7FD49849A01C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sz="2000" dirty="0"/>
              <a:t>RQ1: </a:t>
            </a:r>
            <a:r>
              <a:rPr lang="en-US" altLang="zh-CN" sz="2000" b="1" i="1" dirty="0"/>
              <a:t>Property Generation </a:t>
            </a:r>
            <a:r>
              <a:rPr lang="en-US" altLang="zh-CN" sz="2000" dirty="0"/>
              <a:t>effectiveness</a:t>
            </a:r>
          </a:p>
          <a:p>
            <a:pPr lvl="1"/>
            <a:r>
              <a:rPr lang="en-US" altLang="zh-CN" sz="2000" dirty="0"/>
              <a:t>RQ2: </a:t>
            </a:r>
            <a:r>
              <a:rPr lang="en-US" altLang="zh-CN" sz="2000" b="1" i="1" dirty="0"/>
              <a:t>Vulnerability Detection </a:t>
            </a:r>
            <a:r>
              <a:rPr lang="en-US" altLang="zh-CN" sz="2000" dirty="0"/>
              <a:t>effectiveness</a:t>
            </a:r>
          </a:p>
          <a:p>
            <a:pPr lvl="1"/>
            <a:r>
              <a:rPr lang="en-US" altLang="zh-CN" sz="2000" dirty="0"/>
              <a:t>RQ3: </a:t>
            </a:r>
            <a:r>
              <a:rPr lang="en-US" altLang="zh-CN" sz="2000" b="1" i="1" dirty="0"/>
              <a:t>Generalizability</a:t>
            </a:r>
            <a:r>
              <a:rPr lang="en-US" altLang="zh-CN" sz="2000" dirty="0"/>
              <a:t> on very different samples</a:t>
            </a:r>
          </a:p>
          <a:p>
            <a:pPr lvl="1"/>
            <a:r>
              <a:rPr lang="en-US" altLang="zh-CN" sz="2000" dirty="0"/>
              <a:t>RQ4: </a:t>
            </a:r>
            <a:r>
              <a:rPr lang="en-US" altLang="zh-CN" sz="2000" b="1" i="1" dirty="0"/>
              <a:t>Influencing Factors </a:t>
            </a:r>
            <a:r>
              <a:rPr lang="en-US" altLang="zh-CN" sz="2000" dirty="0"/>
              <a:t>on performance </a:t>
            </a:r>
          </a:p>
          <a:p>
            <a:pPr lvl="1"/>
            <a:r>
              <a:rPr lang="en-US" altLang="zh-CN" sz="2000" dirty="0"/>
              <a:t>RQ5: </a:t>
            </a:r>
            <a:r>
              <a:rPr lang="en-US" altLang="zh-CN" sz="2000" b="1" i="1" dirty="0"/>
              <a:t>Zero-day</a:t>
            </a:r>
            <a:r>
              <a:rPr lang="en-US" altLang="zh-CN" sz="2000" dirty="0"/>
              <a:t> vulnerability discovery</a:t>
            </a:r>
          </a:p>
          <a:p>
            <a:r>
              <a:rPr lang="en-US" altLang="zh-CN" sz="2400" dirty="0"/>
              <a:t>Datasets</a:t>
            </a:r>
          </a:p>
          <a:p>
            <a:pPr lvl="1"/>
            <a:r>
              <a:rPr lang="en-US" sz="1800" b="0" i="0" u="none" strike="noStrike" baseline="0" dirty="0">
                <a:latin typeface="NimbusRomNo9L-Regu"/>
              </a:rPr>
              <a:t>23 </a:t>
            </a:r>
            <a:r>
              <a:rPr lang="en-US" sz="1800" b="0" i="0" u="none" strike="noStrike" baseline="0" dirty="0" err="1">
                <a:latin typeface="NimbusRomNo9L-Regu"/>
              </a:rPr>
              <a:t>Certora</a:t>
            </a:r>
            <a:r>
              <a:rPr lang="en-US" sz="1800" b="0" i="0" u="none" strike="noStrike" baseline="0" dirty="0">
                <a:latin typeface="NimbusRomNo9L-Regu"/>
              </a:rPr>
              <a:t> projects (623 properties; 90 for testing) </a:t>
            </a:r>
            <a:r>
              <a:rPr lang="en-US" sz="1800" b="0" i="0" u="none" strike="noStrike" baseline="0" dirty="0">
                <a:latin typeface="NimbusRomNo9L-Regu"/>
                <a:sym typeface="Wingdings" panose="05000000000000000000" pitchFamily="2" charset="2"/>
              </a:rPr>
              <a:t></a:t>
            </a:r>
            <a:r>
              <a:rPr lang="en-US" sz="1800" b="0" i="0" u="none" strike="noStrike" baseline="0" dirty="0">
                <a:latin typeface="NimbusRomNo9L-Regu"/>
              </a:rPr>
              <a:t> RQ1, RQ4</a:t>
            </a:r>
          </a:p>
          <a:p>
            <a:pPr lvl="1"/>
            <a:r>
              <a:rPr lang="en-US" sz="1800" b="0" i="0" u="none" strike="noStrike" baseline="0" dirty="0">
                <a:latin typeface="NimbusRomNo9L-Regu"/>
              </a:rPr>
              <a:t>13 CVEs + 24 projects from the </a:t>
            </a:r>
            <a:r>
              <a:rPr lang="en-US" sz="1800" b="0" i="0" u="none" strike="noStrike" baseline="0" dirty="0" err="1">
                <a:latin typeface="NimbusRomNo9L-Regu"/>
              </a:rPr>
              <a:t>SmartInv</a:t>
            </a:r>
            <a:r>
              <a:rPr lang="en-US" sz="1800" b="0" i="0" u="none" strike="noStrike" baseline="0" dirty="0">
                <a:latin typeface="NimbusRomNo9L-Regu"/>
              </a:rPr>
              <a:t> benchmark </a:t>
            </a:r>
            <a:r>
              <a:rPr lang="en-US" sz="1800" b="0" i="0" u="none" strike="noStrike" baseline="0" dirty="0">
                <a:latin typeface="NimbusRomNo9L-Regu"/>
                <a:sym typeface="Wingdings" panose="05000000000000000000" pitchFamily="2" charset="2"/>
              </a:rPr>
              <a:t> </a:t>
            </a:r>
            <a:r>
              <a:rPr lang="en-US" sz="1800" b="0" i="0" u="none" strike="noStrike" baseline="0" dirty="0">
                <a:latin typeface="NimbusRomNo9L-Regu"/>
              </a:rPr>
              <a:t>RQ2, RQ3</a:t>
            </a:r>
          </a:p>
          <a:p>
            <a:pPr lvl="1"/>
            <a:r>
              <a:rPr lang="en-US" altLang="zh-CN" sz="1800" dirty="0">
                <a:latin typeface="NimbusRomNo9L-Regu"/>
              </a:rPr>
              <a:t>Popular projects on </a:t>
            </a:r>
            <a:r>
              <a:rPr lang="en-US" sz="1800" b="0" i="0" u="none" strike="noStrike" baseline="0" dirty="0">
                <a:latin typeface="NimbusRomNo9L-Regu"/>
              </a:rPr>
              <a:t>Secure3 and Code4Rena </a:t>
            </a:r>
            <a:r>
              <a:rPr lang="en-US" sz="1800" b="0" i="0" u="none" strike="noStrike" baseline="0" dirty="0">
                <a:latin typeface="NimbusRomNo9L-Regu"/>
                <a:sym typeface="Wingdings" panose="05000000000000000000" pitchFamily="2" charset="2"/>
              </a:rPr>
              <a:t> RQ5</a:t>
            </a:r>
          </a:p>
          <a:p>
            <a:r>
              <a:rPr lang="en-US" altLang="zh-CN" sz="2400" dirty="0">
                <a:latin typeface="NimbusRomNo9L-Regu"/>
                <a:sym typeface="Wingdings" panose="05000000000000000000" pitchFamily="2" charset="2"/>
              </a:rPr>
              <a:t>LLM</a:t>
            </a:r>
          </a:p>
          <a:p>
            <a:pPr lvl="1"/>
            <a:r>
              <a:rPr lang="en-US" sz="2000" i="0" u="none" strike="noStrike" baseline="0" dirty="0">
                <a:latin typeface="CMTT9"/>
              </a:rPr>
              <a:t>gpt-4-0125-preview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C37E-5350-8658-0950-460FBA4F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E504-D010-E314-3821-76312558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3F2B-02CB-B2A0-26B3-61F4219BD390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sz="2000" dirty="0"/>
              <a:t>RQ1: </a:t>
            </a:r>
            <a:r>
              <a:rPr lang="en-US" altLang="zh-CN" sz="2000" b="1" i="1" dirty="0"/>
              <a:t>Property Generation </a:t>
            </a:r>
            <a:r>
              <a:rPr lang="en-US" altLang="zh-CN" sz="2000" dirty="0"/>
              <a:t>effectiveness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B022B-5CB0-9B71-C71A-C3F36502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50" y="2241782"/>
            <a:ext cx="1038369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9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2CBB5-FFD9-145E-83F5-257164D99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EF76-79F9-5EB8-F4E0-72BA5741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BCD2-E295-BD4C-4420-F964D46D3C99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sz="2000" dirty="0"/>
              <a:t>RQ2: </a:t>
            </a:r>
            <a:r>
              <a:rPr lang="en-US" altLang="zh-CN" sz="2000" b="1" i="1" dirty="0"/>
              <a:t>Vulnerability Detection </a:t>
            </a:r>
            <a:r>
              <a:rPr lang="en-US" altLang="zh-CN" sz="2000" dirty="0"/>
              <a:t>effectiveness</a:t>
            </a:r>
          </a:p>
          <a:p>
            <a:pPr lvl="2"/>
            <a:r>
              <a:rPr lang="en-US" altLang="zh-CN" sz="1600" dirty="0" err="1"/>
              <a:t>GPTScan</a:t>
            </a:r>
            <a:r>
              <a:rPr lang="en-US" altLang="zh-CN" sz="1600" dirty="0"/>
              <a:t>+: Leverage LLMs to instantiate high-level detection patterns for logic bugs</a:t>
            </a:r>
          </a:p>
          <a:p>
            <a:pPr lvl="2"/>
            <a:r>
              <a:rPr lang="en-US" altLang="zh-CN" sz="1600" dirty="0"/>
              <a:t>Slither: a popular static analysis tool used to detect a wide range of common vulnerability types</a:t>
            </a:r>
          </a:p>
          <a:p>
            <a:pPr lvl="2"/>
            <a:r>
              <a:rPr lang="en-US" altLang="zh-CN" sz="1600" dirty="0"/>
              <a:t>Manticore and </a:t>
            </a:r>
            <a:r>
              <a:rPr lang="en-US" altLang="zh-CN" sz="1600" dirty="0" err="1"/>
              <a:t>Mythril</a:t>
            </a:r>
            <a:r>
              <a:rPr lang="en-US" altLang="zh-CN" sz="1600" dirty="0"/>
              <a:t>: byte-code level symbolic execution tools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05375-574E-5B30-0760-7D4EF109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99" y="3111303"/>
            <a:ext cx="4710302" cy="3455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A153D-C472-53BA-1783-38D430CC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00" y="2820407"/>
            <a:ext cx="4100900" cy="40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4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6B34-9281-1AE2-3A04-5B3B2708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4E3D-F200-49CA-188A-500EFD50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431C-6383-B826-5B9A-017BB6D91796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sz="2000" dirty="0"/>
              <a:t>RQ3: </a:t>
            </a:r>
            <a:r>
              <a:rPr lang="en-US" altLang="zh-CN" sz="2000" b="1" i="1" dirty="0"/>
              <a:t>Generalizability</a:t>
            </a:r>
            <a:r>
              <a:rPr lang="en-US" altLang="zh-CN" sz="2000" dirty="0"/>
              <a:t> on very different samples</a:t>
            </a:r>
          </a:p>
          <a:p>
            <a:pPr lvl="2"/>
            <a:r>
              <a:rPr lang="en-US" altLang="zh-CN" dirty="0"/>
              <a:t>Detection correctness has little correlation to the code similarity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6F2C2-9834-1595-C1E0-2CAB9271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99" y="3111303"/>
            <a:ext cx="4710302" cy="3455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81098-32BC-0882-CF51-290C7A1D9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00" y="2820407"/>
            <a:ext cx="4100900" cy="40375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985232-B56B-AA41-B925-E75279F8DCDC}"/>
              </a:ext>
            </a:extLst>
          </p:cNvPr>
          <p:cNvSpPr/>
          <p:nvPr/>
        </p:nvSpPr>
        <p:spPr>
          <a:xfrm>
            <a:off x="3938016" y="3619620"/>
            <a:ext cx="491109" cy="2738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C7CDC-8D12-2329-1714-D8D25BA1E522}"/>
              </a:ext>
            </a:extLst>
          </p:cNvPr>
          <p:cNvSpPr/>
          <p:nvPr/>
        </p:nvSpPr>
        <p:spPr>
          <a:xfrm>
            <a:off x="9129141" y="3352920"/>
            <a:ext cx="557784" cy="3214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51B0-5594-3E01-498A-5C8F1A401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C9A-E4B1-BCA6-A907-5E608D3C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CE2B-49AE-0D28-02CC-A706DA1E4DB7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sz="2000" dirty="0"/>
              <a:t>RQ4: </a:t>
            </a:r>
            <a:r>
              <a:rPr lang="en-US" altLang="zh-CN" sz="2000" b="1" i="1" dirty="0"/>
              <a:t>Influencing Factors </a:t>
            </a:r>
            <a:r>
              <a:rPr lang="en-US" altLang="zh-CN" sz="2000" dirty="0"/>
              <a:t>on performance </a:t>
            </a:r>
          </a:p>
          <a:p>
            <a:pPr lvl="2"/>
            <a:r>
              <a:rPr lang="en-US" altLang="zh-CN" dirty="0"/>
              <a:t>There is a tradeoff between precision and recall</a:t>
            </a:r>
          </a:p>
          <a:p>
            <a:pPr lvl="2"/>
            <a:r>
              <a:rPr lang="en-US" altLang="zh-CN" dirty="0" err="1"/>
              <a:t>PropertyGPT</a:t>
            </a:r>
            <a:r>
              <a:rPr lang="en-US" altLang="zh-CN" dirty="0"/>
              <a:t> can generate much more </a:t>
            </a:r>
            <a:r>
              <a:rPr lang="en-US" altLang="zh-CN" dirty="0" err="1"/>
              <a:t>compilable</a:t>
            </a:r>
            <a:r>
              <a:rPr lang="en-US" altLang="zh-CN" dirty="0"/>
              <a:t> properties.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BE914-328B-61AB-91F4-A308FE69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18" y="3261885"/>
            <a:ext cx="4496427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5C6F2-348E-1417-B795-95FE9ED1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59" y="4130000"/>
            <a:ext cx="518743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CE5F-D806-83FF-64D9-8BF24CA9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94"/>
            <a:ext cx="10515600" cy="1325563"/>
          </a:xfrm>
        </p:spPr>
        <p:txBody>
          <a:bodyPr/>
          <a:lstStyle/>
          <a:p>
            <a:r>
              <a:rPr lang="en-US" altLang="zh-CN" dirty="0"/>
              <a:t>Smart Contract</a:t>
            </a:r>
            <a:endParaRPr lang="en-US" dirty="0"/>
          </a:p>
        </p:txBody>
      </p:sp>
      <p:pic>
        <p:nvPicPr>
          <p:cNvPr id="1026" name="Picture 2" descr="Smart contract in Blockchain">
            <a:extLst>
              <a:ext uri="{FF2B5EF4-FFF2-40B4-BE49-F238E27FC236}">
                <a16:creationId xmlns:a16="http://schemas.microsoft.com/office/drawing/2014/main" id="{559DB7D0-C641-6454-1C5B-A68E676E6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1482807"/>
            <a:ext cx="5153025" cy="529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ghtning Bolt 3">
            <a:extLst>
              <a:ext uri="{FF2B5EF4-FFF2-40B4-BE49-F238E27FC236}">
                <a16:creationId xmlns:a16="http://schemas.microsoft.com/office/drawing/2014/main" id="{43E1B25E-B72B-E249-D7AC-CAB873837445}"/>
              </a:ext>
            </a:extLst>
          </p:cNvPr>
          <p:cNvSpPr/>
          <p:nvPr/>
        </p:nvSpPr>
        <p:spPr>
          <a:xfrm flipH="1">
            <a:off x="8303610" y="1307592"/>
            <a:ext cx="1462182" cy="1655781"/>
          </a:xfrm>
          <a:prstGeom prst="lightningBol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070E2E61-E988-AE0D-4069-48C9CAA0A17F}"/>
              </a:ext>
            </a:extLst>
          </p:cNvPr>
          <p:cNvSpPr/>
          <p:nvPr/>
        </p:nvSpPr>
        <p:spPr>
          <a:xfrm>
            <a:off x="1874520" y="1888762"/>
            <a:ext cx="1425893" cy="1838325"/>
          </a:xfrm>
          <a:prstGeom prst="lightningBol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AFD27D3A-6ECA-C575-15ED-C2908DA57CB6}"/>
              </a:ext>
            </a:extLst>
          </p:cNvPr>
          <p:cNvSpPr/>
          <p:nvPr/>
        </p:nvSpPr>
        <p:spPr>
          <a:xfrm flipV="1">
            <a:off x="1984057" y="4773803"/>
            <a:ext cx="1425893" cy="1719072"/>
          </a:xfrm>
          <a:prstGeom prst="lightningBol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61618128-F867-2369-04CA-B81B9D4F4B51}"/>
              </a:ext>
            </a:extLst>
          </p:cNvPr>
          <p:cNvSpPr/>
          <p:nvPr/>
        </p:nvSpPr>
        <p:spPr>
          <a:xfrm flipH="1" flipV="1">
            <a:off x="8672512" y="4837093"/>
            <a:ext cx="1462182" cy="1655782"/>
          </a:xfrm>
          <a:prstGeom prst="lightningBol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F8E45-784A-5558-BFDB-73B35054D6C5}"/>
              </a:ext>
            </a:extLst>
          </p:cNvPr>
          <p:cNvSpPr txBox="1"/>
          <p:nvPr/>
        </p:nvSpPr>
        <p:spPr>
          <a:xfrm>
            <a:off x="9633870" y="1082697"/>
            <a:ext cx="233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Integer Overflow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31589-BD85-9667-B422-58FF1DAF9AA1}"/>
              </a:ext>
            </a:extLst>
          </p:cNvPr>
          <p:cNvSpPr txBox="1"/>
          <p:nvPr/>
        </p:nvSpPr>
        <p:spPr>
          <a:xfrm>
            <a:off x="9956958" y="5633339"/>
            <a:ext cx="233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Reentrancy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AB1D4-C30F-EBD5-4270-EB8A88A63BB9}"/>
              </a:ext>
            </a:extLst>
          </p:cNvPr>
          <p:cNvSpPr txBox="1"/>
          <p:nvPr/>
        </p:nvSpPr>
        <p:spPr>
          <a:xfrm>
            <a:off x="601075" y="1585063"/>
            <a:ext cx="233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Front-running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D4B17-4748-0496-F8E4-F1D59155F6B8}"/>
              </a:ext>
            </a:extLst>
          </p:cNvPr>
          <p:cNvSpPr txBox="1"/>
          <p:nvPr/>
        </p:nvSpPr>
        <p:spPr>
          <a:xfrm>
            <a:off x="59437" y="5233229"/>
            <a:ext cx="287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Access control Attack</a:t>
            </a:r>
          </a:p>
        </p:txBody>
      </p:sp>
    </p:spTree>
    <p:extLst>
      <p:ext uri="{BB962C8B-B14F-4D97-AF65-F5344CB8AC3E}">
        <p14:creationId xmlns:p14="http://schemas.microsoft.com/office/powerpoint/2010/main" val="24275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83ACE-2454-62B8-84AC-7E73F357F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6716-1A6E-7F3A-2284-A152E790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8008-9767-79AB-CDBB-FCC3A91DE7BB}"/>
              </a:ext>
            </a:extLst>
          </p:cNvPr>
          <p:cNvSpPr txBox="1">
            <a:spLocks/>
          </p:cNvSpPr>
          <p:nvPr/>
        </p:nvSpPr>
        <p:spPr>
          <a:xfrm>
            <a:off x="838200" y="1234440"/>
            <a:ext cx="106680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Evaluation</a:t>
            </a:r>
          </a:p>
          <a:p>
            <a:pPr lvl="1"/>
            <a:r>
              <a:rPr lang="en-US" altLang="zh-CN" sz="2000" dirty="0"/>
              <a:t>RQ5: </a:t>
            </a:r>
            <a:r>
              <a:rPr lang="en-US" altLang="zh-CN" sz="2000" b="1" i="1" dirty="0"/>
              <a:t>Zero-day</a:t>
            </a:r>
            <a:r>
              <a:rPr lang="en-US" altLang="zh-CN" sz="2000" dirty="0"/>
              <a:t> vulnerability discovery</a:t>
            </a:r>
          </a:p>
          <a:p>
            <a:pPr lvl="2"/>
            <a:r>
              <a:rPr lang="en-US" altLang="zh-CN" dirty="0"/>
              <a:t>Successfully generated 22 bug findings for 4 projects</a:t>
            </a:r>
          </a:p>
          <a:p>
            <a:pPr lvl="2"/>
            <a:r>
              <a:rPr lang="en-US" altLang="zh-CN" dirty="0"/>
              <a:t>12 of which have been confirmed</a:t>
            </a:r>
          </a:p>
          <a:p>
            <a:pPr lvl="2"/>
            <a:r>
              <a:rPr lang="en-US" altLang="zh-CN" dirty="0"/>
              <a:t>received $8,256 in bug bounties from vendors</a:t>
            </a:r>
          </a:p>
        </p:txBody>
      </p:sp>
    </p:spTree>
    <p:extLst>
      <p:ext uri="{BB962C8B-B14F-4D97-AF65-F5344CB8AC3E}">
        <p14:creationId xmlns:p14="http://schemas.microsoft.com/office/powerpoint/2010/main" val="285200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E9D-DAA1-DED1-FE81-2559B97D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95747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A6FF-CF4A-A5EA-E1F6-C17D0F949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8660-1737-D55E-11BC-955C876C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Formal Verification for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BCE1-0634-5614-0FE3-B4627D49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016"/>
            <a:ext cx="10515600" cy="4905947"/>
          </a:xfrm>
        </p:spPr>
        <p:txBody>
          <a:bodyPr>
            <a:normAutofit/>
          </a:bodyPr>
          <a:lstStyle/>
          <a:p>
            <a:r>
              <a:rPr lang="en-US" sz="2400" dirty="0"/>
              <a:t>Verify with </a:t>
            </a:r>
            <a:r>
              <a:rPr lang="en-US" sz="2400" b="1" u="sng" dirty="0"/>
              <a:t>properties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Invariants: </a:t>
            </a:r>
          </a:p>
          <a:p>
            <a:pPr lvl="2"/>
            <a:r>
              <a:rPr lang="en-US" dirty="0"/>
              <a:t>Properties that holds for any contract execution</a:t>
            </a:r>
          </a:p>
          <a:p>
            <a:pPr lvl="1"/>
            <a:r>
              <a:rPr lang="en-US" sz="2000" dirty="0"/>
              <a:t>Function pre-/post-conditions</a:t>
            </a:r>
          </a:p>
          <a:p>
            <a:pPr lvl="2"/>
            <a:r>
              <a:rPr lang="en-US" dirty="0"/>
              <a:t>Properties that functions should satisfy</a:t>
            </a:r>
          </a:p>
          <a:p>
            <a:pPr lvl="1"/>
            <a:r>
              <a:rPr lang="en-US" sz="2000" dirty="0"/>
              <a:t>Rules: </a:t>
            </a:r>
          </a:p>
          <a:p>
            <a:pPr lvl="2"/>
            <a:r>
              <a:rPr lang="en-US" dirty="0"/>
              <a:t>Varied assumptions and customized assertions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7361B-953B-3F37-1217-148F428B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75" y="933450"/>
            <a:ext cx="4317409" cy="542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7A9F2-AA20-6992-8602-988811053A78}"/>
              </a:ext>
            </a:extLst>
          </p:cNvPr>
          <p:cNvSpPr txBox="1"/>
          <p:nvPr/>
        </p:nvSpPr>
        <p:spPr>
          <a:xfrm>
            <a:off x="8803734" y="636270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example of rule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4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40B8-3C2B-C334-6DEF-88830CD6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How to write properties automatically?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D3D8E6-A365-1BDB-BC94-9970BC7D082B}"/>
              </a:ext>
            </a:extLst>
          </p:cNvPr>
          <p:cNvSpPr txBox="1">
            <a:spLocks/>
          </p:cNvSpPr>
          <p:nvPr/>
        </p:nvSpPr>
        <p:spPr>
          <a:xfrm>
            <a:off x="990600" y="1423416"/>
            <a:ext cx="10515600" cy="490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Previous works:</a:t>
            </a:r>
          </a:p>
          <a:p>
            <a:pPr lvl="1"/>
            <a:r>
              <a:rPr lang="en-US" dirty="0" err="1"/>
              <a:t>InvCon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Infer from historical transactions</a:t>
            </a:r>
          </a:p>
          <a:p>
            <a:pPr lvl="1"/>
            <a:r>
              <a:rPr lang="en-US" dirty="0"/>
              <a:t>Cider, </a:t>
            </a:r>
            <a:r>
              <a:rPr lang="en-US" dirty="0" err="1"/>
              <a:t>SmartInv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ML-based with labels</a:t>
            </a:r>
          </a:p>
          <a:p>
            <a:pPr lvl="2"/>
            <a:r>
              <a:rPr lang="en-US" dirty="0"/>
              <a:t>Only works for Invariant</a:t>
            </a:r>
          </a:p>
          <a:p>
            <a:pPr lvl="1"/>
            <a:r>
              <a:rPr lang="en-US" dirty="0" err="1"/>
              <a:t>Certora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Human Expert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Can we invite our superman to solve it?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Superman PNG">
            <a:extLst>
              <a:ext uri="{FF2B5EF4-FFF2-40B4-BE49-F238E27FC236}">
                <a16:creationId xmlns:a16="http://schemas.microsoft.com/office/drawing/2014/main" id="{C3870999-57D4-D534-EB89-56C1BCDC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7385"/>
            <a:ext cx="5974396" cy="37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9E8B5-7B21-7194-147E-0293307C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519" y="3788230"/>
            <a:ext cx="949595" cy="94291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2FC93D9-3FD1-E89D-56B4-8E8E42B651FC}"/>
              </a:ext>
            </a:extLst>
          </p:cNvPr>
          <p:cNvSpPr/>
          <p:nvPr/>
        </p:nvSpPr>
        <p:spPr>
          <a:xfrm>
            <a:off x="8138160" y="1106617"/>
            <a:ext cx="2923032" cy="1877568"/>
          </a:xfrm>
          <a:prstGeom prst="cloudCallout">
            <a:avLst>
              <a:gd name="adj1" fmla="val -37726"/>
              <a:gd name="adj2" fmla="val 9610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GPT-4-Turbo</a:t>
            </a:r>
          </a:p>
        </p:txBody>
      </p:sp>
    </p:spTree>
    <p:extLst>
      <p:ext uri="{BB962C8B-B14F-4D97-AF65-F5344CB8AC3E}">
        <p14:creationId xmlns:p14="http://schemas.microsoft.com/office/powerpoint/2010/main" val="114125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3C946-3D0D-6BCA-AF12-049C304BC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5991-B5EA-BC45-F7BA-797ACAD8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251B-1725-1496-4E89-0D306FEBCFF4}"/>
              </a:ext>
            </a:extLst>
          </p:cNvPr>
          <p:cNvSpPr txBox="1">
            <a:spLocks/>
          </p:cNvSpPr>
          <p:nvPr/>
        </p:nvSpPr>
        <p:spPr>
          <a:xfrm>
            <a:off x="990600" y="1423416"/>
            <a:ext cx="10515600" cy="490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make LLMs work?</a:t>
            </a:r>
          </a:p>
          <a:p>
            <a:pPr lvl="1"/>
            <a:r>
              <a:rPr lang="en-US" sz="2000" dirty="0"/>
              <a:t>Appropriate prompts</a:t>
            </a:r>
          </a:p>
          <a:p>
            <a:pPr lvl="1"/>
            <a:r>
              <a:rPr lang="en-US" sz="2000" dirty="0"/>
              <a:t>LLM tuning techniques</a:t>
            </a:r>
          </a:p>
          <a:p>
            <a:pPr lvl="2"/>
            <a:r>
              <a:rPr lang="en-US" dirty="0"/>
              <a:t>Fine-tuning</a:t>
            </a:r>
          </a:p>
          <a:p>
            <a:pPr lvl="3"/>
            <a:r>
              <a:rPr lang="en-US" dirty="0"/>
              <a:t>Needs many samples</a:t>
            </a:r>
          </a:p>
          <a:p>
            <a:pPr lvl="3"/>
            <a:r>
              <a:rPr lang="en-US" dirty="0"/>
              <a:t>Not feasible for powerful LLMs</a:t>
            </a:r>
          </a:p>
          <a:p>
            <a:pPr lvl="2"/>
            <a:r>
              <a:rPr lang="en-US" dirty="0"/>
              <a:t>In-context Learning</a:t>
            </a:r>
          </a:p>
          <a:p>
            <a:pPr lvl="3"/>
            <a:r>
              <a:rPr lang="en-US" dirty="0"/>
              <a:t>One-shot/few-shot is enough</a:t>
            </a:r>
          </a:p>
          <a:p>
            <a:pPr lvl="3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45C11-7022-EE28-80CA-8C0899A1945B}"/>
              </a:ext>
            </a:extLst>
          </p:cNvPr>
          <p:cNvSpPr/>
          <p:nvPr/>
        </p:nvSpPr>
        <p:spPr>
          <a:xfrm>
            <a:off x="1901952" y="3547872"/>
            <a:ext cx="3895344" cy="649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755D-8CD0-4123-34F3-0267A5F7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979D-5966-4A55-5855-013733D8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BBDD-AF1F-751C-5764-70D60CC23A6E}"/>
              </a:ext>
            </a:extLst>
          </p:cNvPr>
          <p:cNvSpPr txBox="1">
            <a:spLocks/>
          </p:cNvSpPr>
          <p:nvPr/>
        </p:nvSpPr>
        <p:spPr>
          <a:xfrm>
            <a:off x="990600" y="1423416"/>
            <a:ext cx="10515600" cy="490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design the in-context learning?</a:t>
            </a:r>
          </a:p>
          <a:p>
            <a:pPr lvl="1"/>
            <a:r>
              <a:rPr lang="en-US" dirty="0"/>
              <a:t>Feed all training samples?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Feed the most similar one!</a:t>
            </a:r>
          </a:p>
          <a:p>
            <a:pPr lvl="1"/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24C2398-E6E9-31CA-31E8-1D44E2D56907}"/>
              </a:ext>
            </a:extLst>
          </p:cNvPr>
          <p:cNvSpPr/>
          <p:nvPr/>
        </p:nvSpPr>
        <p:spPr>
          <a:xfrm>
            <a:off x="3108960" y="2359152"/>
            <a:ext cx="457200" cy="72237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9350DF-AF61-6E4A-5C69-F81764EF1B4B}"/>
              </a:ext>
            </a:extLst>
          </p:cNvPr>
          <p:cNvGrpSpPr/>
          <p:nvPr/>
        </p:nvGrpSpPr>
        <p:grpSpPr>
          <a:xfrm>
            <a:off x="1737360" y="1901952"/>
            <a:ext cx="3493008" cy="384048"/>
            <a:chOff x="1737360" y="1901952"/>
            <a:chExt cx="3493008" cy="38404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2E1DD2-44E2-3ACF-845C-CD74BF008477}"/>
                </a:ext>
              </a:extLst>
            </p:cNvPr>
            <p:cNvCxnSpPr/>
            <p:nvPr/>
          </p:nvCxnSpPr>
          <p:spPr>
            <a:xfrm>
              <a:off x="1746504" y="1901952"/>
              <a:ext cx="3474720" cy="3840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8570CC-47F4-92FD-9C2E-2149B07DB83C}"/>
                </a:ext>
              </a:extLst>
            </p:cNvPr>
            <p:cNvCxnSpPr/>
            <p:nvPr/>
          </p:nvCxnSpPr>
          <p:spPr>
            <a:xfrm flipV="1">
              <a:off x="1737360" y="1901952"/>
              <a:ext cx="3493008" cy="3749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2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6B62-08AA-3DE9-D15A-0AC5B6186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F698-56A7-BF49-A577-4C0A6DD3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94B4-E081-5237-462C-0F9D20F735A0}"/>
              </a:ext>
            </a:extLst>
          </p:cNvPr>
          <p:cNvSpPr txBox="1">
            <a:spLocks/>
          </p:cNvSpPr>
          <p:nvPr/>
        </p:nvSpPr>
        <p:spPr>
          <a:xfrm>
            <a:off x="990600" y="1234440"/>
            <a:ext cx="105156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a dataset (</a:t>
            </a:r>
            <a:r>
              <a:rPr lang="en-US" dirty="0" err="1"/>
              <a:t>Certora</a:t>
            </a:r>
            <a:r>
              <a:rPr lang="en-US" dirty="0"/>
              <a:t>)</a:t>
            </a:r>
          </a:p>
          <a:p>
            <a:r>
              <a:rPr lang="en-US" dirty="0"/>
              <a:t>Embed the code (text-embedding-ada-002)</a:t>
            </a:r>
          </a:p>
          <a:p>
            <a:r>
              <a:rPr lang="en-US" dirty="0"/>
              <a:t>Find a similar one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D8356-6E83-F14D-4A44-34CC3306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" y="3202962"/>
            <a:ext cx="11228832" cy="35910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B39C8A-E6A2-445B-C27A-F0D5958FE04D}"/>
              </a:ext>
            </a:extLst>
          </p:cNvPr>
          <p:cNvSpPr/>
          <p:nvPr/>
        </p:nvSpPr>
        <p:spPr>
          <a:xfrm>
            <a:off x="481584" y="3273552"/>
            <a:ext cx="3450336" cy="786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6A355-EA60-689B-6424-3C13A33FBAB4}"/>
              </a:ext>
            </a:extLst>
          </p:cNvPr>
          <p:cNvSpPr/>
          <p:nvPr/>
        </p:nvSpPr>
        <p:spPr>
          <a:xfrm>
            <a:off x="786384" y="4093950"/>
            <a:ext cx="2139696" cy="1264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2336B7-404B-A718-C600-8A945EBB0137}"/>
              </a:ext>
            </a:extLst>
          </p:cNvPr>
          <p:cNvSpPr/>
          <p:nvPr/>
        </p:nvSpPr>
        <p:spPr>
          <a:xfrm>
            <a:off x="390144" y="4343400"/>
            <a:ext cx="3605784" cy="2450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F1DB6-6754-6D72-1DF4-D3D3E9FF6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512-464E-7368-1865-4BE369AE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C246-D2DE-3B36-3B6C-350215D4150E}"/>
              </a:ext>
            </a:extLst>
          </p:cNvPr>
          <p:cNvSpPr txBox="1">
            <a:spLocks/>
          </p:cNvSpPr>
          <p:nvPr/>
        </p:nvSpPr>
        <p:spPr>
          <a:xfrm>
            <a:off x="990600" y="1234440"/>
            <a:ext cx="105156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prepare appropriate prompt?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B53CED-8973-81BE-3760-52846BEC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" y="3202962"/>
            <a:ext cx="11228832" cy="3591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8EC938-0CC4-D5A2-009C-BF7978D1EFD0}"/>
              </a:ext>
            </a:extLst>
          </p:cNvPr>
          <p:cNvSpPr/>
          <p:nvPr/>
        </p:nvSpPr>
        <p:spPr>
          <a:xfrm>
            <a:off x="4184904" y="4325112"/>
            <a:ext cx="1694688" cy="2304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68EBB-D945-0111-1A9D-37927AF5F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EC6E-39DC-55D1-8A24-B1621814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PropertyGPT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4D87-B195-A0B3-9E0A-D3A44ACC1AB3}"/>
              </a:ext>
            </a:extLst>
          </p:cNvPr>
          <p:cNvSpPr txBox="1">
            <a:spLocks/>
          </p:cNvSpPr>
          <p:nvPr/>
        </p:nvSpPr>
        <p:spPr>
          <a:xfrm>
            <a:off x="990600" y="1234440"/>
            <a:ext cx="10515600" cy="50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prepare appropriate prompt?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2FBC0-C5B6-F750-F914-A4AFAE9B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19" y="1763077"/>
            <a:ext cx="3283550" cy="492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15073-1EFE-060E-7C91-54FDBF3C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56" y="-9111"/>
            <a:ext cx="3597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7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CMTT9</vt:lpstr>
      <vt:lpstr>NimbusRomNo9L-Regu</vt:lpstr>
      <vt:lpstr>Aptos</vt:lpstr>
      <vt:lpstr>Aptos Display</vt:lpstr>
      <vt:lpstr>Arial</vt:lpstr>
      <vt:lpstr>Office Theme</vt:lpstr>
      <vt:lpstr>PowerPoint Presentation</vt:lpstr>
      <vt:lpstr>Smart Contract</vt:lpstr>
      <vt:lpstr>Formal Verification for Smart Contract</vt:lpstr>
      <vt:lpstr>How to write properties automatically? 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PropertyGPT</vt:lpstr>
      <vt:lpstr>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Nong, Yu</dc:creator>
  <cp:lastModifiedBy>Nong, Yu</cp:lastModifiedBy>
  <cp:revision>30</cp:revision>
  <dcterms:created xsi:type="dcterms:W3CDTF">2025-04-18T01:19:00Z</dcterms:created>
  <dcterms:modified xsi:type="dcterms:W3CDTF">2025-04-18T04:25:21Z</dcterms:modified>
</cp:coreProperties>
</file>