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4E379-8348-48FE-B905-CC29BBDE25B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8E882-7648-4645-8011-945671FE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2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358-6E8E-43E8-97E9-E0F357A6B53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C089F98-C9DD-4A18-BF80-F81DDEFAB7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1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358-6E8E-43E8-97E9-E0F357A6B53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F98-C9DD-4A18-BF80-F81DDEFAB7F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9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358-6E8E-43E8-97E9-E0F357A6B53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F98-C9DD-4A18-BF80-F81DDEFAB7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4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358-6E8E-43E8-97E9-E0F357A6B53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F98-C9DD-4A18-BF80-F81DDEFAB7F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358-6E8E-43E8-97E9-E0F357A6B53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F98-C9DD-4A18-BF80-F81DDEFAB7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27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358-6E8E-43E8-97E9-E0F357A6B53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F98-C9DD-4A18-BF80-F81DDEFAB7F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93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358-6E8E-43E8-97E9-E0F357A6B53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F98-C9DD-4A18-BF80-F81DDEFAB7F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4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358-6E8E-43E8-97E9-E0F357A6B53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F98-C9DD-4A18-BF80-F81DDEFAB7F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1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358-6E8E-43E8-97E9-E0F357A6B53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F98-C9DD-4A18-BF80-F81DDEFAB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358-6E8E-43E8-97E9-E0F357A6B53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F98-C9DD-4A18-BF80-F81DDEFAB7F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1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DFAC358-6E8E-43E8-97E9-E0F357A6B53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F98-C9DD-4A18-BF80-F81DDEFAB7F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63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AC358-6E8E-43E8-97E9-E0F357A6B53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C089F98-C9DD-4A18-BF80-F81DDEFAB7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1EE65A-DCD9-C2EC-6C99-0C08A7E1505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36338" y="190500"/>
            <a:ext cx="6937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Use</a:t>
            </a:r>
          </a:p>
        </p:txBody>
      </p:sp>
    </p:spTree>
    <p:extLst>
      <p:ext uri="{BB962C8B-B14F-4D97-AF65-F5344CB8AC3E}">
        <p14:creationId xmlns:p14="http://schemas.microsoft.com/office/powerpoint/2010/main" val="99877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0F40-E358-B151-7427-460B4C272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Emerging Pathogen Newsletter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81B62-8B9B-7DE8-BD62-2A589541C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The path to digitization</a:t>
            </a:r>
          </a:p>
        </p:txBody>
      </p:sp>
    </p:spTree>
    <p:extLst>
      <p:ext uri="{BB962C8B-B14F-4D97-AF65-F5344CB8AC3E}">
        <p14:creationId xmlns:p14="http://schemas.microsoft.com/office/powerpoint/2010/main" val="160661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2CD6-8AC2-8760-6D24-225065B01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916" y="177396"/>
            <a:ext cx="9603275" cy="1049235"/>
          </a:xfrm>
        </p:spPr>
        <p:txBody>
          <a:bodyPr/>
          <a:lstStyle/>
          <a:p>
            <a:r>
              <a:rPr lang="en-US" dirty="0"/>
              <a:t>Example for pathogen description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A7799-9DAD-0B3B-C521-C727639E947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13917" y="825105"/>
            <a:ext cx="7608456" cy="5855499"/>
          </a:xfrm>
        </p:spPr>
      </p:pic>
    </p:spTree>
    <p:extLst>
      <p:ext uri="{BB962C8B-B14F-4D97-AF65-F5344CB8AC3E}">
        <p14:creationId xmlns:p14="http://schemas.microsoft.com/office/powerpoint/2010/main" val="140553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2EF9-480E-A891-4D24-ED3BE95E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8880"/>
            <a:ext cx="9603275" cy="654874"/>
          </a:xfrm>
        </p:spPr>
        <p:txBody>
          <a:bodyPr/>
          <a:lstStyle/>
          <a:p>
            <a:r>
              <a:rPr lang="en-US" dirty="0"/>
              <a:t>What is 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0983-5DF7-0057-E49B-B814F4C9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What is a Pathogen?</a:t>
            </a:r>
          </a:p>
          <a:p>
            <a:pPr marL="0" indent="0">
              <a:buNone/>
            </a:pPr>
            <a:r>
              <a:rPr lang="en-US" sz="2200" b="0" i="0" u="none" strike="noStrike" baseline="0" dirty="0">
                <a:latin typeface="Times New Roman" panose="02020603050405020304" pitchFamily="18" charset="0"/>
              </a:rPr>
              <a:t>A pathogen is a micro-organism causing diseases to its host. Pathogens can be bacteria, viruses, fungi, or parasites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What is an Emerging Pathogen?</a:t>
            </a:r>
          </a:p>
          <a:p>
            <a:pPr marL="0" indent="0">
              <a:buNone/>
            </a:pPr>
            <a:r>
              <a:rPr lang="en-US" sz="2200" b="0" i="0" u="none" strike="noStrike" baseline="0" dirty="0">
                <a:latin typeface="Times New Roman" panose="02020603050405020304" pitchFamily="18" charset="0"/>
              </a:rPr>
              <a:t>pathogens causing infections that have newly appeared in a population or have existed but are rapidly increasing in incidence or geographic range. Emerging pathogens are what will cause future pandemics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7621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7334-9159-5C77-8C9C-C23F2CE4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561"/>
            <a:ext cx="10515600" cy="769988"/>
          </a:xfrm>
          <a:noFill/>
        </p:spPr>
        <p:txBody>
          <a:bodyPr/>
          <a:lstStyle/>
          <a:p>
            <a:pPr algn="ctr"/>
            <a:r>
              <a:rPr lang="en-US" dirty="0"/>
              <a:t>The Emerging Pathogen Newsletter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4D9A9-29F0-616E-1320-847E90385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965" y="1889269"/>
            <a:ext cx="6868835" cy="4074650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What: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Create a document capturing regional and global public health (PH) threats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Who: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Drafted and Edited manually by a Public Health (PH) Expert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Why: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prepare for next pandemic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Opportunity for Product Development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How: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We follow daily/weekly/monthly reports from major PH outlets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641EF79-9D1B-8D35-A1FD-5DD5591D6A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429346"/>
              </p:ext>
            </p:extLst>
          </p:nvPr>
        </p:nvGraphicFramePr>
        <p:xfrm>
          <a:off x="10439400" y="858459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2" imgW="914400" imgH="806400" progId="AcroExch.Document.DC">
                  <p:embed/>
                </p:oleObj>
              </mc:Choice>
              <mc:Fallback>
                <p:oleObj name="Acrobat Document" showAsIcon="1" r:id="rId2" imgW="914400" imgH="8064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39400" y="858459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-up of a brochure&#10;&#10;Description automatically generated">
            <a:extLst>
              <a:ext uri="{FF2B5EF4-FFF2-40B4-BE49-F238E27FC236}">
                <a16:creationId xmlns:a16="http://schemas.microsoft.com/office/drawing/2014/main" id="{AB1FC307-F80B-EE31-D017-5A2735121A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r="4441"/>
          <a:stretch/>
        </p:blipFill>
        <p:spPr>
          <a:xfrm>
            <a:off x="8024117" y="2662818"/>
            <a:ext cx="3906265" cy="25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8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F74E-5877-F87E-F69E-4848A266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3DB8A-C0DC-FA52-2099-16E03F1A7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Create an AI generated automatic system to carry out the following activities: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 Generate a dataset of regional and global emerging pathogen news update using </a:t>
            </a:r>
            <a:r>
              <a:rPr lang="en-US" sz="2200" dirty="0" err="1"/>
              <a:t>ProMedMail</a:t>
            </a:r>
            <a:r>
              <a:rPr lang="en-US" sz="2200" dirty="0"/>
              <a:t> collected over the past month.  - PROVIDED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 Filter the dataset information to provide a summary table with most P&amp;G relevant EP threats.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 Generate a short description of each pathogen and why it should be of importance to P&amp;G Business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Populate the summary table and the short pathogen description into a newsletter format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419252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0FEF-9E4B-8605-F236-3F67DA81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15" y="641959"/>
            <a:ext cx="11326311" cy="6686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Criteria of Inclusion for Pathogens of Interest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D05EB-1941-4562-7340-8E266E632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2828"/>
            <a:ext cx="10879143" cy="3512344"/>
          </a:xfrm>
        </p:spPr>
      </p:pic>
    </p:spTree>
    <p:extLst>
      <p:ext uri="{BB962C8B-B14F-4D97-AF65-F5344CB8AC3E}">
        <p14:creationId xmlns:p14="http://schemas.microsoft.com/office/powerpoint/2010/main" val="73907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B1D5-3654-EDCD-A1AC-5A46E9AD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779" y="1209040"/>
            <a:ext cx="9603275" cy="660400"/>
          </a:xfrm>
        </p:spPr>
        <p:txBody>
          <a:bodyPr/>
          <a:lstStyle/>
          <a:p>
            <a:r>
              <a:rPr lang="en-US" dirty="0"/>
              <a:t>Exclusion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89D0-8C2E-5058-C1DB-048C68D9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05" y="2222500"/>
            <a:ext cx="11601450" cy="2413000"/>
          </a:xfrm>
        </p:spPr>
        <p:txBody>
          <a:bodyPr>
            <a:normAutofit/>
          </a:bodyPr>
          <a:lstStyle/>
          <a:p>
            <a:r>
              <a:rPr lang="en-US" sz="2400" dirty="0"/>
              <a:t>Sexually transmitted diseases </a:t>
            </a:r>
          </a:p>
          <a:p>
            <a:r>
              <a:rPr lang="en-US" sz="2400" dirty="0"/>
              <a:t>Blood borne pathogens</a:t>
            </a:r>
          </a:p>
          <a:p>
            <a:r>
              <a:rPr lang="en-US" sz="2400" dirty="0"/>
              <a:t>Pathogens that only infect animals </a:t>
            </a:r>
          </a:p>
          <a:p>
            <a:r>
              <a:rPr lang="en-US" sz="2400" dirty="0"/>
              <a:t>Pathogens that only infect plants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3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6D1A-55AC-1A04-2A16-00860224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5212"/>
            <a:ext cx="9603275" cy="1049235"/>
          </a:xfrm>
        </p:spPr>
        <p:txBody>
          <a:bodyPr/>
          <a:lstStyle/>
          <a:p>
            <a:r>
              <a:rPr lang="en-US" dirty="0"/>
              <a:t>Example of the summary table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243C5E-DF7F-E7CE-75E6-BCA783DE3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8" t="5648" r="1285"/>
          <a:stretch/>
        </p:blipFill>
        <p:spPr>
          <a:xfrm>
            <a:off x="421240" y="2018029"/>
            <a:ext cx="10941977" cy="3474414"/>
          </a:xfrm>
        </p:spPr>
      </p:pic>
    </p:spTree>
    <p:extLst>
      <p:ext uri="{BB962C8B-B14F-4D97-AF65-F5344CB8AC3E}">
        <p14:creationId xmlns:p14="http://schemas.microsoft.com/office/powerpoint/2010/main" val="223342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E44D-5838-C7A3-B732-E155B8FFC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963" y="412855"/>
            <a:ext cx="4471886" cy="61058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Scoring criteria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063D0D-EA80-70D3-16E6-FDFA8C332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672567"/>
              </p:ext>
            </p:extLst>
          </p:nvPr>
        </p:nvGraphicFramePr>
        <p:xfrm>
          <a:off x="177021" y="1248867"/>
          <a:ext cx="11657627" cy="505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259">
                  <a:extLst>
                    <a:ext uri="{9D8B030D-6E8A-4147-A177-3AD203B41FA5}">
                      <a16:colId xmlns:a16="http://schemas.microsoft.com/office/drawing/2014/main" val="2214970075"/>
                    </a:ext>
                  </a:extLst>
                </a:gridCol>
                <a:gridCol w="8647368">
                  <a:extLst>
                    <a:ext uri="{9D8B030D-6E8A-4147-A177-3AD203B41FA5}">
                      <a16:colId xmlns:a16="http://schemas.microsoft.com/office/drawing/2014/main" val="3216343192"/>
                    </a:ext>
                  </a:extLst>
                </a:gridCol>
              </a:tblGrid>
              <a:tr h="678650">
                <a:tc>
                  <a:txBody>
                    <a:bodyPr/>
                    <a:lstStyle/>
                    <a:p>
                      <a:r>
                        <a:rPr lang="en-US" sz="2200" dirty="0"/>
                        <a:t>Type of outbreak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0013"/>
                  </a:ext>
                </a:extLst>
              </a:tr>
              <a:tr h="1171370">
                <a:tc>
                  <a:txBody>
                    <a:bodyPr/>
                    <a:lstStyle/>
                    <a:p>
                      <a:r>
                        <a:rPr lang="en-US" sz="2200" dirty="0"/>
                        <a:t>Limited outbreak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Increase in incidence within reasonable limits (usually described in the text of the report)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84587"/>
                  </a:ext>
                </a:extLst>
              </a:tr>
              <a:tr h="1171370">
                <a:tc>
                  <a:txBody>
                    <a:bodyPr/>
                    <a:lstStyle/>
                    <a:p>
                      <a:r>
                        <a:rPr lang="en-US" sz="2200" dirty="0"/>
                        <a:t>Sporadic infection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 very few number of human infections occurred due to either animal contact or insect bite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65838"/>
                  </a:ext>
                </a:extLst>
              </a:tr>
              <a:tr h="678650">
                <a:tc>
                  <a:txBody>
                    <a:bodyPr/>
                    <a:lstStyle/>
                    <a:p>
                      <a:r>
                        <a:rPr lang="en-US" sz="2200" dirty="0"/>
                        <a:t>Multinational outbreak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An outbreak expanding to more than one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727102"/>
                  </a:ext>
                </a:extLst>
              </a:tr>
              <a:tr h="678650">
                <a:tc>
                  <a:txBody>
                    <a:bodyPr/>
                    <a:lstStyle/>
                    <a:p>
                      <a:r>
                        <a:rPr lang="en-US" sz="2200" dirty="0"/>
                        <a:t>National outbreak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An outbreak affecting United States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719598"/>
                  </a:ext>
                </a:extLst>
              </a:tr>
              <a:tr h="678650">
                <a:tc>
                  <a:txBody>
                    <a:bodyPr/>
                    <a:lstStyle/>
                    <a:p>
                      <a:r>
                        <a:rPr lang="en-US" sz="2200" dirty="0"/>
                        <a:t>Pandemic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An outbreak occurring in all parts of the 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68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90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0264-F5EB-D1C0-7ADF-3D1DF821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476" y="1172381"/>
            <a:ext cx="10288476" cy="104923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Criteria for pathogen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2A42-B7CC-1DAB-1018-64CB5CD0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 the short summary to inform non-microbiologist of the relevant EP, aim to answer the following questions: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The name of the microorganism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The type of the microorganism (bacteria, virus, fungus etc.)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The mode of transmission of the microorganism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03546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361</TotalTime>
  <Words>376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Wingdings</vt:lpstr>
      <vt:lpstr>Gallery</vt:lpstr>
      <vt:lpstr>Acrobat Document</vt:lpstr>
      <vt:lpstr>Emerging Pathogen Newsletter </vt:lpstr>
      <vt:lpstr>What is ep?</vt:lpstr>
      <vt:lpstr>The Emerging Pathogen Newsletter</vt:lpstr>
      <vt:lpstr>Problem Description?</vt:lpstr>
      <vt:lpstr>Criteria of Inclusion for Pathogens of Interest</vt:lpstr>
      <vt:lpstr>Exclusion Criteria</vt:lpstr>
      <vt:lpstr>Example of the summary table </vt:lpstr>
      <vt:lpstr>Scoring criteria</vt:lpstr>
      <vt:lpstr>Criteria for pathogen description </vt:lpstr>
      <vt:lpstr>Example for pathogen description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Pathogen Newsletter</dc:title>
  <dc:creator>Elbadry, Maha</dc:creator>
  <cp:lastModifiedBy>Aran, Oya</cp:lastModifiedBy>
  <cp:revision>13</cp:revision>
  <dcterms:created xsi:type="dcterms:W3CDTF">2024-01-22T19:15:53Z</dcterms:created>
  <dcterms:modified xsi:type="dcterms:W3CDTF">2024-01-25T20:41:31Z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18e53f-798e-43aa-978d-c3fda1f3a682_Enabled">
    <vt:lpwstr>true</vt:lpwstr>
  </property>
  <property fmtid="{D5CDD505-2E9C-101B-9397-08002B2CF9AE}" pid="3" name="MSIP_Label_a518e53f-798e-43aa-978d-c3fda1f3a682_SetDate">
    <vt:lpwstr>2024-01-22T20:04:06Z</vt:lpwstr>
  </property>
  <property fmtid="{D5CDD505-2E9C-101B-9397-08002B2CF9AE}" pid="4" name="MSIP_Label_a518e53f-798e-43aa-978d-c3fda1f3a682_Method">
    <vt:lpwstr>Privileged</vt:lpwstr>
  </property>
  <property fmtid="{D5CDD505-2E9C-101B-9397-08002B2CF9AE}" pid="5" name="MSIP_Label_a518e53f-798e-43aa-978d-c3fda1f3a682_Name">
    <vt:lpwstr>PG - Internal Use</vt:lpwstr>
  </property>
  <property fmtid="{D5CDD505-2E9C-101B-9397-08002B2CF9AE}" pid="6" name="MSIP_Label_a518e53f-798e-43aa-978d-c3fda1f3a682_SiteId">
    <vt:lpwstr>3596192b-fdf5-4e2c-a6fa-acb706c963d8</vt:lpwstr>
  </property>
  <property fmtid="{D5CDD505-2E9C-101B-9397-08002B2CF9AE}" pid="7" name="MSIP_Label_a518e53f-798e-43aa-978d-c3fda1f3a682_ActionId">
    <vt:lpwstr>d9a52da3-45f3-4d8c-a967-a8477ceb71e0</vt:lpwstr>
  </property>
  <property fmtid="{D5CDD505-2E9C-101B-9397-08002B2CF9AE}" pid="8" name="MSIP_Label_a518e53f-798e-43aa-978d-c3fda1f3a682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Business Use</vt:lpwstr>
  </property>
</Properties>
</file>